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5"/>
  </p:notesMasterIdLst>
  <p:sldIdLst>
    <p:sldId id="276" r:id="rId2"/>
    <p:sldId id="279" r:id="rId3"/>
    <p:sldId id="260" r:id="rId4"/>
    <p:sldId id="267" r:id="rId5"/>
    <p:sldId id="261" r:id="rId6"/>
    <p:sldId id="262" r:id="rId7"/>
    <p:sldId id="263" r:id="rId8"/>
    <p:sldId id="278" r:id="rId9"/>
    <p:sldId id="264" r:id="rId10"/>
    <p:sldId id="272" r:id="rId11"/>
    <p:sldId id="274" r:id="rId12"/>
    <p:sldId id="275" r:id="rId13"/>
    <p:sldId id="277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5F00"/>
    <a:srgbClr val="FFCD64"/>
    <a:srgbClr val="923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155" autoAdjust="0"/>
    <p:restoredTop sz="94660"/>
  </p:normalViewPr>
  <p:slideViewPr>
    <p:cSldViewPr>
      <p:cViewPr>
        <p:scale>
          <a:sx n="60" d="100"/>
          <a:sy n="60" d="100"/>
        </p:scale>
        <p:origin x="-1578" y="-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64871-04F2-4BA5-A658-97A1F584BFEC}" type="datetimeFigureOut">
              <a:rPr lang="es-MX" smtClean="0"/>
              <a:t>10/07/2015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5DA54-DBA5-4754-996F-1FAD4B27ED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9674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10/07/2015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09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10/07/2015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400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10/07/2015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6063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10/07/2015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696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10/07/2015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140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10/07/2015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748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10/07/2015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28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10/07/2015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6309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10/07/2015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9005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10/07/2015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6220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10/07/2015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746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1A1F-706D-4AEB-B88C-02722704F753}" type="datetimeFigureOut">
              <a:rPr lang="es-MX" smtClean="0"/>
              <a:t>10/07/2015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920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10" Type="http://schemas.openxmlformats.org/officeDocument/2006/relationships/image" Target="../media/image29.jpeg"/><Relationship Id="rId4" Type="http://schemas.openxmlformats.org/officeDocument/2006/relationships/image" Target="../media/image23.png"/><Relationship Id="rId9" Type="http://schemas.openxmlformats.org/officeDocument/2006/relationships/image" Target="../media/image2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187.216.63.227/Transparencia/Consultapreg.aspx" TargetMode="External"/><Relationship Id="rId2" Type="http://schemas.openxmlformats.org/officeDocument/2006/relationships/hyperlink" Target="http://www.icai.org.mx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37319"/>
            <a:ext cx="7834577" cy="1008112"/>
          </a:xfrm>
        </p:spPr>
        <p:txBody>
          <a:bodyPr>
            <a:normAutofit fontScale="90000"/>
          </a:bodyPr>
          <a:lstStyle/>
          <a:p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r>
              <a:rPr lang="es-MX" b="1" dirty="0">
                <a:latin typeface="Berlin Sans FB Demi" pitchFamily="34" charset="0"/>
              </a:rPr>
              <a:t/>
            </a:r>
            <a:br>
              <a:rPr lang="es-MX" b="1" dirty="0">
                <a:latin typeface="Berlin Sans FB Demi" pitchFamily="34" charset="0"/>
              </a:rPr>
            </a:br>
            <a:r>
              <a:rPr lang="es-MX" b="1" dirty="0" smtClean="0">
                <a:latin typeface="Berlin Sans FB Demi" pitchFamily="34" charset="0"/>
              </a:rPr>
              <a:t/>
            </a:r>
            <a:br>
              <a:rPr lang="es-MX" b="1" dirty="0" smtClean="0"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PRESUPUESTO CIUDADANO</a:t>
            </a:r>
            <a:r>
              <a:rPr lang="es-MX" b="1" dirty="0" smtClean="0">
                <a:solidFill>
                  <a:srgbClr val="923B00"/>
                </a:solidFill>
                <a:latin typeface="Berlin Sans FB Demi" pitchFamily="34" charset="0"/>
              </a:rPr>
              <a:t> </a:t>
            </a: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2015</a:t>
            </a: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endParaRPr lang="es-MX" sz="4400" b="1" dirty="0">
              <a:latin typeface="Berlin Sans FB Demi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699792" y="2206315"/>
            <a:ext cx="58326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  <a:t>MUNICIPIO DE </a:t>
            </a:r>
            <a:r>
              <a:rPr lang="es-MX" sz="3200" b="1" dirty="0" smtClean="0">
                <a:solidFill>
                  <a:srgbClr val="E65F00"/>
                </a:solidFill>
                <a:latin typeface="Berlin Sans FB Demi" pitchFamily="34" charset="0"/>
              </a:rPr>
              <a:t>MORELOS, </a:t>
            </a:r>
            <a: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3200" b="1" dirty="0" smtClean="0">
                <a:solidFill>
                  <a:srgbClr val="E65F00"/>
                </a:solidFill>
                <a:latin typeface="Berlin Sans FB Demi" pitchFamily="34" charset="0"/>
              </a:rPr>
              <a:t>COAHUILA.</a:t>
            </a:r>
            <a:endParaRPr lang="es-MX" sz="3200" dirty="0">
              <a:solidFill>
                <a:srgbClr val="E65F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047" y="3494148"/>
            <a:ext cx="7560840" cy="2955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082782"/>
            <a:ext cx="1152128" cy="125454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139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971600" y="562029"/>
            <a:ext cx="727280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2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es-MX" sz="2800" b="1" dirty="0" smtClean="0">
                <a:solidFill>
                  <a:schemeClr val="accent3">
                    <a:lumMod val="75000"/>
                  </a:schemeClr>
                </a:solidFill>
              </a:rPr>
              <a:t>                          </a:t>
            </a:r>
            <a:r>
              <a:rPr lang="es-MX" sz="2800" b="1" dirty="0" smtClean="0">
                <a:solidFill>
                  <a:srgbClr val="E65F00"/>
                </a:solidFill>
              </a:rPr>
              <a:t>¿Se está trabajando para mejorar el Presupuesto?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Si. </a:t>
            </a:r>
          </a:p>
          <a:p>
            <a:pPr algn="just"/>
            <a:endParaRPr lang="es-MX" sz="1600" b="1" dirty="0"/>
          </a:p>
          <a:p>
            <a:pPr algn="just"/>
            <a:r>
              <a:rPr lang="es-MX" sz="1600" b="1" dirty="0" smtClean="0"/>
              <a:t>- Fortaleciendo el Presupuesto basado en Resultados con la finalidad de orientar las acciones gubernamentales hacía la generación del valor público.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Fortaleciendo las estructuras orgánicas y funcionales de las instituciones públicas.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Regulando el ciclo presupuestarios con base en los principios de eficiencia, transparencia y honradez.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Todos estos esfuerzos se seguirán reflejando en más obras y mejores servicios públicos de calidad.</a:t>
            </a:r>
            <a:endParaRPr lang="es-MX" sz="16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5" b="7797"/>
          <a:stretch/>
        </p:blipFill>
        <p:spPr bwMode="auto">
          <a:xfrm>
            <a:off x="1054574" y="908720"/>
            <a:ext cx="1734511" cy="981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 descr="http://www.ctm-media.com/openads/adimage.php?filename=man-with-dollar-sign-02_2.png&amp;contenttype=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115572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encrypted-tbn2.gstatic.com/images?q=tbn:ANd9GcQ1avRlUM4FRnqzzhJQScOG4cCcxkpV-lNHgoNGFtLPbEP7cTB4z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574" y="5263867"/>
            <a:ext cx="1071562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11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2348879"/>
            <a:ext cx="940272" cy="1093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319857" y="1844824"/>
            <a:ext cx="48363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/>
              <a:t>El Presupuesto se elabora de las siguientes maneras:</a:t>
            </a:r>
          </a:p>
          <a:p>
            <a:pPr algn="just"/>
            <a:endParaRPr lang="es-MX" sz="1600" b="1" dirty="0" smtClean="0"/>
          </a:p>
        </p:txBody>
      </p:sp>
      <p:sp>
        <p:nvSpPr>
          <p:cNvPr id="2" name="1 CuadroTexto"/>
          <p:cNvSpPr txBox="1"/>
          <p:nvPr/>
        </p:nvSpPr>
        <p:spPr>
          <a:xfrm>
            <a:off x="1676840" y="692696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3200" b="1" dirty="0">
                <a:solidFill>
                  <a:srgbClr val="E65F00"/>
                </a:solidFill>
              </a:rPr>
              <a:t>¿Cómo se organiza un presupuesto?</a:t>
            </a:r>
          </a:p>
        </p:txBody>
      </p:sp>
      <p:sp>
        <p:nvSpPr>
          <p:cNvPr id="8" name="7 Llamada con línea 2 (barra de énfasis)"/>
          <p:cNvSpPr/>
          <p:nvPr/>
        </p:nvSpPr>
        <p:spPr>
          <a:xfrm>
            <a:off x="4797904" y="2348880"/>
            <a:ext cx="3672407" cy="64807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1970"/>
              <a:gd name="adj6" fmla="val -54100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¿Quién lo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Es la dependencia o entidad encargada de realizar el gasto, esta </a:t>
            </a:r>
            <a:r>
              <a:rPr lang="es-MX" sz="1200" dirty="0" smtClean="0">
                <a:solidFill>
                  <a:schemeClr val="bg1"/>
                </a:solidFill>
              </a:rPr>
              <a:t>Clasificación es </a:t>
            </a:r>
            <a:r>
              <a:rPr lang="es-MX" sz="1200" dirty="0">
                <a:solidFill>
                  <a:schemeClr val="bg1"/>
                </a:solidFill>
              </a:rPr>
              <a:t>Administrativa.</a:t>
            </a:r>
          </a:p>
        </p:txBody>
      </p:sp>
      <p:sp>
        <p:nvSpPr>
          <p:cNvPr id="15" name="14 Llamada con línea 2 (barra de énfasis)"/>
          <p:cNvSpPr/>
          <p:nvPr/>
        </p:nvSpPr>
        <p:spPr>
          <a:xfrm>
            <a:off x="4775480" y="4713695"/>
            <a:ext cx="3684952" cy="864095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96706"/>
              <a:gd name="adj6" fmla="val -50741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¿Para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El destino que tienen los recursos, como en salud, desarrollo económico, infraestructura, etc. Se le llama Clasificación </a:t>
            </a:r>
            <a:r>
              <a:rPr lang="es-MX" sz="1200" dirty="0" smtClean="0">
                <a:solidFill>
                  <a:schemeClr val="bg1"/>
                </a:solidFill>
              </a:rPr>
              <a:t>Funcional.</a:t>
            </a:r>
            <a:endParaRPr lang="es-MX" sz="1200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 smtClean="0">
                <a:solidFill>
                  <a:schemeClr val="tx1"/>
                </a:solidFill>
              </a:rPr>
              <a:t>.</a:t>
            </a:r>
            <a:endParaRPr lang="es-MX" sz="1200" b="1" dirty="0">
              <a:solidFill>
                <a:schemeClr val="tx1"/>
              </a:solidFill>
            </a:endParaRPr>
          </a:p>
        </p:txBody>
      </p:sp>
      <p:sp>
        <p:nvSpPr>
          <p:cNvPr id="16" name="15 Llamada con línea 2 (barra de énfasis)"/>
          <p:cNvSpPr/>
          <p:nvPr/>
        </p:nvSpPr>
        <p:spPr>
          <a:xfrm>
            <a:off x="4788025" y="3241552"/>
            <a:ext cx="3672407" cy="956504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6816"/>
              <a:gd name="adj6" fmla="val -51498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tx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¿En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En que se van a utilizar los recursos, como en inversión pública, nomina, entre otros, esta Clasificación es Económica y Clasificación por Objeto del Gasto.</a:t>
            </a:r>
          </a:p>
          <a:p>
            <a:pPr lvl="0" algn="just"/>
            <a:r>
              <a:rPr lang="es-MX" sz="1200" dirty="0" smtClean="0">
                <a:solidFill>
                  <a:schemeClr val="tx1"/>
                </a:solidFill>
              </a:rPr>
              <a:t>.</a:t>
            </a:r>
            <a:endParaRPr lang="es-MX" sz="1200" dirty="0">
              <a:solidFill>
                <a:schemeClr val="tx1"/>
              </a:solidFill>
            </a:endParaRPr>
          </a:p>
        </p:txBody>
      </p:sp>
      <p:pic>
        <p:nvPicPr>
          <p:cNvPr id="7170" name="Picture 2" descr="https://loseconomistasenlaweb.files.wordpress.com/2014/04/dinero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92" y="233409"/>
            <a:ext cx="1503348" cy="1503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://esoterismoyenergia.com/wp-content/uploads/2014/02/zzzzzzzzzzzzzzzzzzzzzzzzzzzzzzzzzzzzzzzzzzzzzzzzzzzzzzzzzzzzzzzzzzzzzdiner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3641265"/>
            <a:ext cx="1516624" cy="1083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://us.123rf.com/450wm/cteconsulting/cteconsulting1302/cteconsulting130200053/17937622-an-image-of-a-security-police-ico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4958826"/>
            <a:ext cx="618964" cy="61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://thumbs.dreamstime.com/thumb_592/1300554340gW6C15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622" y="4973296"/>
            <a:ext cx="790464" cy="526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5577790"/>
            <a:ext cx="618964" cy="548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1" name="Picture 13" descr="http://us.cdn1.123rf.com/168nwm/texelart/texelart1202/texelart120200008/12164339-doctor-en-3d-con-un-maletin-y-un-estetoscopio-dictada-en-alta-resolucion-en-un-fondo-blanco-con-somb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938" y="5524584"/>
            <a:ext cx="598148" cy="816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5" name="Picture 17" descr="http://us.cdn4.123rf.com/168nwm/texelart/texelart1205/texelart120500001/13486766-3d-workers--team-of-work-rendered-at-high-resolution-on-a-white-background-with-diffuse-shadows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838" y="4874833"/>
            <a:ext cx="691274" cy="62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7" name="Picture 19" descr="http://us.cdn4.123rf.com/168nwm/coramax/coramax1208/coramax120801756/14815598-3d-people--men--person-with-pointer-in-hand-close-to-blackboard-concept-of-education-and-learning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220" y="5527715"/>
            <a:ext cx="921554" cy="68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128792" cy="525658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sz="2800" b="1" dirty="0" smtClean="0">
                <a:solidFill>
                  <a:srgbClr val="E65F00"/>
                </a:solidFill>
              </a:rPr>
              <a:t>¿</a:t>
            </a:r>
            <a:r>
              <a:rPr lang="es-MX" sz="2800" b="1" dirty="0">
                <a:solidFill>
                  <a:srgbClr val="E65F00"/>
                </a:solidFill>
              </a:rPr>
              <a:t>Qué pueden hacer los ciudadanos</a:t>
            </a:r>
            <a:r>
              <a:rPr lang="es-MX" sz="2800" b="1" dirty="0" smtClean="0">
                <a:solidFill>
                  <a:srgbClr val="E65F00"/>
                </a:solidFill>
              </a:rPr>
              <a:t>?</a:t>
            </a:r>
          </a:p>
          <a:p>
            <a:pPr algn="just">
              <a:lnSpc>
                <a:spcPct val="150000"/>
              </a:lnSpc>
            </a:pPr>
            <a:endParaRPr lang="es-MX" sz="1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 smtClean="0">
                <a:solidFill>
                  <a:schemeClr val="tx1"/>
                </a:solidFill>
              </a:rPr>
              <a:t>Visitar la página en la cual se encuentra la información presupuestal del municipio: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2"/>
              </a:rPr>
              <a:t>www.icai.org.mx</a:t>
            </a:r>
            <a:r>
              <a:rPr lang="es-MX" sz="1600" b="1" dirty="0" smtClean="0">
                <a:solidFill>
                  <a:schemeClr val="tx1"/>
                </a:solidFill>
              </a:rPr>
              <a:t>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3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3"/>
              </a:rPr>
              <a:t>187.216.63.227/Transparencia/Consultapreg.aspx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rgbClr val="0070C0"/>
              </a:solidFill>
            </a:endParaRPr>
          </a:p>
          <a:p>
            <a:endParaRPr lang="es-MX" dirty="0">
              <a:solidFill>
                <a:srgbClr val="0070C0"/>
              </a:solidFill>
            </a:endParaRPr>
          </a:p>
        </p:txBody>
      </p:sp>
      <p:sp>
        <p:nvSpPr>
          <p:cNvPr id="3" name="AutoShape 2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4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6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" name="AutoShape 8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8202" name="Picture 10" descr="http://us.cdn3.123rf.com/168nwm/digitalgenetics/digitalgenetics1011/digitalgenetics101100236/8164997-hombre-3d-trabajando-en-equip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365104"/>
            <a:ext cx="3211681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5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Pergamino horizontal"/>
          <p:cNvSpPr/>
          <p:nvPr/>
        </p:nvSpPr>
        <p:spPr>
          <a:xfrm>
            <a:off x="-15389" y="2663577"/>
            <a:ext cx="9159389" cy="1512168"/>
          </a:xfrm>
          <a:prstGeom prst="horizontalScrol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endParaRPr lang="es-MX" sz="2400" b="1" dirty="0" smtClean="0">
              <a:solidFill>
                <a:schemeClr val="tx1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PRESUPUESTO DE </a:t>
            </a:r>
            <a:r>
              <a:rPr lang="es-MX" sz="2400" b="1" dirty="0">
                <a:solidFill>
                  <a:srgbClr val="923B00"/>
                </a:solidFill>
                <a:latin typeface="+mj-lt"/>
              </a:rPr>
              <a:t>EGRESOS </a:t>
            </a:r>
            <a:r>
              <a:rPr lang="es-MX" sz="2400" b="1" dirty="0">
                <a:solidFill>
                  <a:srgbClr val="923B00"/>
                </a:solidFill>
              </a:rPr>
              <a:t>CIUDADANO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2015</a:t>
            </a:r>
          </a:p>
          <a:p>
            <a:pPr lvl="0" algn="ctr">
              <a:spcBef>
                <a:spcPct val="20000"/>
              </a:spcBef>
            </a:pPr>
            <a:r>
              <a:rPr lang="es-MX" sz="2400" b="1" dirty="0">
                <a:solidFill>
                  <a:srgbClr val="923B00"/>
                </a:solidFill>
                <a:latin typeface="+mj-lt"/>
              </a:rPr>
              <a:t>ADMINISTRACIÓN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2014-2017 – MORELOS, COAHUILA.</a:t>
            </a:r>
            <a:endParaRPr lang="es-MX" sz="2400" b="1" dirty="0">
              <a:solidFill>
                <a:srgbClr val="923B00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endParaRPr lang="es-MX" b="1" dirty="0">
              <a:solidFill>
                <a:srgbClr val="923B0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00266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1" y="836712"/>
            <a:ext cx="72008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E65F00"/>
                </a:solidFill>
                <a:latin typeface="Calibri" pitchFamily="34" charset="0"/>
              </a:rPr>
              <a:t>¿Qué es la Ley de Ingresos y cual es su importancia?</a:t>
            </a:r>
          </a:p>
          <a:p>
            <a:pPr algn="just"/>
            <a:endParaRPr lang="es-MX" b="1" dirty="0">
              <a:latin typeface="Calibri" pitchFamily="34" charset="0"/>
            </a:endParaRPr>
          </a:p>
          <a:p>
            <a:pPr algn="just"/>
            <a:r>
              <a:rPr lang="es-MX" b="1" dirty="0" smtClean="0">
                <a:latin typeface="Calibri" pitchFamily="34" charset="0"/>
              </a:rPr>
              <a:t>Es un documento en el cual se consignan las cantidades monetarias de los ingresos municipales correspondientes a un ejercicio fiscal, identificándolos por rubro;  es de gran importancia, ya que </a:t>
            </a:r>
            <a:r>
              <a:rPr lang="es-MX" b="1" dirty="0"/>
              <a:t>ofrece información valiosa </a:t>
            </a:r>
            <a:r>
              <a:rPr lang="es-MX" b="1" dirty="0" smtClean="0"/>
              <a:t>del </a:t>
            </a:r>
            <a:r>
              <a:rPr lang="es-MX" b="1" dirty="0"/>
              <a:t>presupuesto de ingresos, indicando las contribuciones y el ingreso estimado de cada una de </a:t>
            </a:r>
            <a:r>
              <a:rPr lang="es-MX" b="1" dirty="0" smtClean="0"/>
              <a:t>ellas, </a:t>
            </a:r>
            <a:r>
              <a:rPr lang="es-MX" b="1" dirty="0"/>
              <a:t>así como los demás ingresos que espera recibir el municipio e incorporar las partidas que cada municipio estime como fuente de ingresos para cada ejercicio </a:t>
            </a:r>
            <a:r>
              <a:rPr lang="es-MX" b="1" dirty="0" smtClean="0"/>
              <a:t>fiscal.</a:t>
            </a:r>
          </a:p>
          <a:p>
            <a:pPr algn="just"/>
            <a:endParaRPr lang="es-MX" b="1" dirty="0"/>
          </a:p>
          <a:p>
            <a:pPr algn="just"/>
            <a:r>
              <a:rPr lang="es-MX" b="1" dirty="0" smtClean="0"/>
              <a:t>Además </a:t>
            </a:r>
            <a:r>
              <a:rPr lang="es-MX" b="1" dirty="0"/>
              <a:t>de ser una importante herramienta de transparencia y rendición de cuentas. </a:t>
            </a:r>
            <a:endParaRPr lang="es-MX" b="1" dirty="0">
              <a:latin typeface="Calibri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77" y="332656"/>
            <a:ext cx="1371600" cy="1325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225815"/>
            <a:ext cx="1512168" cy="1390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868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5328592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E65F00"/>
                </a:solidFill>
                <a:cs typeface="Aharoni" pitchFamily="2" charset="-79"/>
              </a:rPr>
              <a:t>¿Qué es el presupuesto ciudadano</a:t>
            </a:r>
            <a:r>
              <a:rPr lang="es-MX" b="1" dirty="0" smtClean="0">
                <a:solidFill>
                  <a:srgbClr val="E65F00"/>
                </a:solidFill>
                <a:cs typeface="Aharoni" pitchFamily="2" charset="-79"/>
              </a:rPr>
              <a:t>?</a:t>
            </a:r>
          </a:p>
          <a:p>
            <a:pPr algn="just"/>
            <a:endParaRPr lang="es-MX" sz="1800" b="1" dirty="0" smtClean="0">
              <a:solidFill>
                <a:schemeClr val="accent3">
                  <a:lumMod val="50000"/>
                </a:schemeClr>
              </a:solidFill>
              <a:latin typeface="+mj-lt"/>
              <a:cs typeface="Aharoni" pitchFamily="2" charset="-79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Para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todos los ciudadanos es de importancia conocer que hace el Gobierno con los recursos que pagamos a través de nuestros impuestos. </a:t>
            </a:r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Este presupuesto esta diseñado para que el ciudadano comprenda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como se utilizan los recursos públicos,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respondiendo preguntas tales como: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¿Cuánto es lo que se recauda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¿Cómo se administran los recursos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 ¿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Cómo y en que se gastan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¿A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quiénes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beneficia ese gasto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?....</a:t>
            </a: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esta manera el Presupuesto Ciudadano tiene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la finalidad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de que conozcamos las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decisiones de la administración pública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que benefician a la sociedad, permitiéndonos analizar los resultados que brinda el Gobierno en materia de Transparencia Presupuestal.</a:t>
            </a:r>
          </a:p>
          <a:p>
            <a:endParaRPr lang="es-MX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Picture 2" descr="http://cdn2.letraslibres.com/cdn/farfuture/D90dVl6WbmmwOoz8DBT8I5wDkpY51siBTj2-sqJ2zjw/mtime:1316455758/sites/default/files/imagecache/revista_articulo_588_480/cari-presupues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085184"/>
            <a:ext cx="1656184" cy="14293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9523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971600" y="1988840"/>
            <a:ext cx="7200800" cy="2736304"/>
          </a:xfrm>
        </p:spPr>
        <p:txBody>
          <a:bodyPr>
            <a:normAutofit fontScale="77500" lnSpcReduction="20000"/>
          </a:bodyPr>
          <a:lstStyle/>
          <a:p>
            <a:pPr algn="just"/>
            <a:endParaRPr lang="es-MX" sz="2600" b="1" dirty="0">
              <a:latin typeface="Calibri Light" pitchFamily="34" charset="0"/>
            </a:endParaRPr>
          </a:p>
          <a:p>
            <a:pPr marL="0" indent="0" algn="just">
              <a:buNone/>
            </a:pPr>
            <a:r>
              <a:rPr lang="es-MX" sz="2600" b="1" dirty="0" smtClean="0"/>
              <a:t>El </a:t>
            </a:r>
            <a:r>
              <a:rPr lang="es-MX" sz="2600" b="1" dirty="0"/>
              <a:t>Presupuesto son los recursos que el Gobierno planea gastar durante el año, los cuales satisfacen las demandas y necesidades de la población.</a:t>
            </a:r>
          </a:p>
          <a:p>
            <a:pPr marL="0" indent="0" algn="just">
              <a:buNone/>
            </a:pPr>
            <a:endParaRPr lang="es-MX" sz="2600" b="1" dirty="0" smtClean="0"/>
          </a:p>
          <a:p>
            <a:pPr marL="0" indent="0" algn="just">
              <a:buNone/>
            </a:pPr>
            <a:r>
              <a:rPr lang="es-MX" sz="2600" b="1" dirty="0" smtClean="0"/>
              <a:t>Estos </a:t>
            </a:r>
            <a:r>
              <a:rPr lang="es-MX" sz="2600" b="1" dirty="0"/>
              <a:t>son las estimaciones de los fondos que recibe el Gobierno y de los recursos que este planea gastar. También genera un valor público en las acciones gubernamentales, y somos nosotros como ciudadanos quienes las calificamos en cuanto a los beneficios y prioridades que se obtienen</a:t>
            </a:r>
            <a:r>
              <a:rPr lang="es-MX" sz="2600" b="1" dirty="0" smtClean="0">
                <a:latin typeface="+mj-lt"/>
              </a:rPr>
              <a:t>.</a:t>
            </a:r>
          </a:p>
          <a:p>
            <a:pPr algn="just"/>
            <a:endParaRPr lang="es-MX" sz="2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2411760" y="548680"/>
            <a:ext cx="5040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E65F00"/>
                </a:solidFill>
              </a:rPr>
              <a:t>¿Qué es el Presupuesto de Egresos?</a:t>
            </a:r>
            <a:endParaRPr lang="es-MX" sz="3200" b="1" dirty="0">
              <a:solidFill>
                <a:srgbClr val="E65F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01353"/>
            <a:ext cx="1944215" cy="12714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 descr="C:\Users\diego.aguilerah\Desktop\dinero_3d_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244" y="4725144"/>
            <a:ext cx="1368152" cy="13681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35329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4968552"/>
          </a:xfrm>
        </p:spPr>
        <p:txBody>
          <a:bodyPr>
            <a:normAutofit/>
          </a:bodyPr>
          <a:lstStyle/>
          <a:p>
            <a:r>
              <a:rPr lang="es-MX" sz="3600" b="1" dirty="0">
                <a:solidFill>
                  <a:srgbClr val="E65F00"/>
                </a:solidFill>
              </a:rPr>
              <a:t>¿Por qué es importante elaborar un Presupuesto</a:t>
            </a:r>
            <a:r>
              <a:rPr lang="es-MX" sz="3600" b="1" dirty="0" smtClean="0">
                <a:solidFill>
                  <a:srgbClr val="E65F00"/>
                </a:solidFill>
              </a:rPr>
              <a:t>?</a:t>
            </a:r>
          </a:p>
          <a:p>
            <a:endParaRPr lang="es-MX" sz="3200" b="1" dirty="0">
              <a:solidFill>
                <a:srgbClr val="0070C0"/>
              </a:solidFill>
            </a:endParaRPr>
          </a:p>
          <a:p>
            <a:pPr algn="just"/>
            <a:r>
              <a:rPr lang="es-MX" sz="2000" b="1" dirty="0" smtClean="0">
                <a:solidFill>
                  <a:schemeClr val="tx1"/>
                </a:solidFill>
              </a:rPr>
              <a:t>La </a:t>
            </a:r>
            <a:r>
              <a:rPr lang="es-MX" sz="2000" b="1" dirty="0">
                <a:solidFill>
                  <a:schemeClr val="tx1"/>
                </a:solidFill>
              </a:rPr>
              <a:t>elaboración del Presupuesto es de vital importancia, pues el ciudadano necesita servicios y obras de calidad, los cuales el Gobierno tiene la obligación de proporcionarlos, es donde el Presupuesto nos da a conocer cuales fueron dichos trabajos, y sabemos cual es la calidad de vida a través de la economía, educación, atención en salud, seguridad pública, entre otros</a:t>
            </a:r>
            <a:r>
              <a:rPr lang="es-MX" sz="2000" dirty="0">
                <a:solidFill>
                  <a:schemeClr val="tx1"/>
                </a:solidFill>
              </a:rPr>
              <a:t>.</a:t>
            </a:r>
          </a:p>
          <a:p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9218" name="Picture 2" descr="http://us.cdn1.123rf.com/168nwm/johan2011/johan20111209/johan2011120900030/15508131-business-review-3d-%D0%BC%D0%B0%D0%BB%D0%B5%D0%BD%D1%8C%D0%BA%D0%B8%D0%B5-%D1%87%D0%B5%D0%BB%D0%BE%D0%B2%D0%B5%D1%87%D0%B5%D1%81%D0%BA%D0%B8%D0%B5-%D1%85%D0%B0%D1%80%D0%B0%D0%BA%D1%82%D0%B5%D1%80%D1%8B-x2,-%D0%B3%D0%BB%D1%8F%D0%B4%D1%8F-%D0%BD%EF%BF%B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83021"/>
            <a:ext cx="1872208" cy="18722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9220" name="Picture 4" descr="http://previews.123rf.com/images/coramax/coramax1208/coramax120801167/14802329-3d-people--human-character--person-sitting-on-the-bench-and-a-read-book-3d-ren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577983"/>
            <a:ext cx="2024970" cy="16822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29770" cy="5162128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¿De dónde obtiene el 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Municipio los ingresos?</a:t>
            </a:r>
            <a:endParaRPr lang="es-MX" sz="2800" b="1" dirty="0">
              <a:solidFill>
                <a:srgbClr val="E65F0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El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dinero del presupuesto proviene del pago de impuestos, servicios, multas, uso de bienes públicos, que hacemos como ciudadanos y empresas, también proviene de las transferencias que por ley otorga la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Federación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a los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Municipios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y que se reflejan en Aportaciones y Participaciones Federales.</a:t>
            </a: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La manera en que los ingresos se recaudan, los montos y obligaciones, se establecen en la Ley de Ingresos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dirty="0" smtClean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5122" name="Picture 2" descr="http://us.cdn2.123rf.com/168nwm/yupiramos/yupiramos1303/yupiramos130300455/18333800-dibujos-animados-hombre-de-negocios-dibujo-impuesto-iconos-ilustracion-vectori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501008"/>
            <a:ext cx="2032248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087228"/>
            <a:ext cx="5457825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</a:rPr>
              <a:t>¿Para qué se gasta el Presupuesto?</a:t>
            </a:r>
          </a:p>
          <a:p>
            <a:pPr algn="just"/>
            <a:endParaRPr lang="es-MX" sz="1700" b="1" dirty="0" smtClean="0">
              <a:solidFill>
                <a:srgbClr val="0070C0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La Clasificación Funcional del Gasto agrupa los gastos según los propósitos u objetivos </a:t>
            </a:r>
            <a:r>
              <a:rPr lang="es-MX" sz="1600" b="1" dirty="0" smtClean="0">
                <a:solidFill>
                  <a:schemeClr val="tx1"/>
                </a:solidFill>
              </a:rPr>
              <a:t>socioeconómicos que persigue el municipio.</a:t>
            </a:r>
          </a:p>
          <a:p>
            <a:pPr algn="just"/>
            <a:endParaRPr lang="es-MX" sz="17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Presenta el gasto público según la naturaleza de los servicios gubernamentales brindados a la población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Con dicha clasificación se identifica el presupuesto destinado a funciones de gobierno, desarrollo </a:t>
            </a:r>
            <a:r>
              <a:rPr lang="es-MX" sz="1600" b="1" dirty="0" smtClean="0">
                <a:solidFill>
                  <a:schemeClr val="tx1"/>
                </a:solidFill>
              </a:rPr>
              <a:t>social, desarrollo </a:t>
            </a:r>
            <a:r>
              <a:rPr lang="es-MX" sz="1600" b="1" dirty="0">
                <a:solidFill>
                  <a:schemeClr val="tx1"/>
                </a:solidFill>
              </a:rPr>
              <a:t>económico y otras no clasificadas; permitiendo determinar los objetivos generales de las </a:t>
            </a:r>
            <a:r>
              <a:rPr lang="es-MX" sz="1600" b="1" dirty="0" smtClean="0">
                <a:solidFill>
                  <a:schemeClr val="tx1"/>
                </a:solidFill>
              </a:rPr>
              <a:t>políticas públicas </a:t>
            </a:r>
            <a:r>
              <a:rPr lang="es-MX" sz="1600" b="1" dirty="0">
                <a:solidFill>
                  <a:schemeClr val="tx1"/>
                </a:solidFill>
              </a:rPr>
              <a:t>y los recursos financieros que se asignan para alcanzar éstos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  <a:endParaRPr lang="es-MX" b="1" dirty="0">
              <a:solidFill>
                <a:schemeClr val="tx1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437112"/>
            <a:ext cx="1296144" cy="12961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315246"/>
            <a:ext cx="5516563" cy="153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 smtClean="0">
                <a:solidFill>
                  <a:srgbClr val="E65F00"/>
                </a:solidFill>
              </a:rPr>
              <a:t>¿Quién gasta el Presupuesto? </a:t>
            </a:r>
          </a:p>
          <a:p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La Clasificación Administrativa tiene como propósitos básicos identificar las unidades administrativas a través de las cuales se realiza la asignación, gestión y rendición de los recursos financieros públicos, así como establecer las bases institucionales y sectoriales para la elaboración y análisis de las estadísticas fiscales, organizadas y agregadas, mediante su integración y consolidación, tal como lo requieren las mejores prácticas y los modelos universales establecidos en la materia. </a:t>
            </a:r>
          </a:p>
          <a:p>
            <a:pPr algn="just"/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Esta </a:t>
            </a:r>
            <a:r>
              <a:rPr lang="es-MX" sz="1400" b="1" dirty="0">
                <a:solidFill>
                  <a:schemeClr val="tx1"/>
                </a:solidFill>
              </a:rPr>
              <a:t>clasificación además permite </a:t>
            </a:r>
            <a:r>
              <a:rPr lang="es-MX" sz="1400" b="1" dirty="0" smtClean="0">
                <a:solidFill>
                  <a:schemeClr val="tx1"/>
                </a:solidFill>
              </a:rPr>
              <a:t>delimitar con </a:t>
            </a:r>
            <a:r>
              <a:rPr lang="es-MX" sz="1400" b="1" dirty="0">
                <a:solidFill>
                  <a:schemeClr val="tx1"/>
                </a:solidFill>
              </a:rPr>
              <a:t>precisión el ámbito de Sector Público de cada orden de gobierno y por ende los alcances de su </a:t>
            </a:r>
            <a:r>
              <a:rPr lang="es-MX" sz="1400" b="1" dirty="0" smtClean="0">
                <a:solidFill>
                  <a:schemeClr val="tx1"/>
                </a:solidFill>
              </a:rPr>
              <a:t>probable responsabilidad </a:t>
            </a:r>
            <a:r>
              <a:rPr lang="es-MX" sz="1400" b="1" dirty="0">
                <a:solidFill>
                  <a:schemeClr val="tx1"/>
                </a:solidFill>
              </a:rPr>
              <a:t>fiscal y cuasi fiscal</a:t>
            </a:r>
            <a:r>
              <a:rPr lang="es-MX" sz="14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rgbClr val="0070C0"/>
              </a:solidFill>
            </a:endParaRPr>
          </a:p>
          <a:p>
            <a:pPr algn="just"/>
            <a:endParaRPr lang="es-MX" sz="1600" dirty="0">
              <a:solidFill>
                <a:schemeClr val="tx1"/>
              </a:solidFill>
            </a:endParaRPr>
          </a:p>
        </p:txBody>
      </p:sp>
      <p:pic>
        <p:nvPicPr>
          <p:cNvPr id="4097" name="Picture 1" descr="C:\Users\luis.flores\Pictures\estructura_organizacio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365104"/>
            <a:ext cx="2438524" cy="1832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972" y="3620916"/>
            <a:ext cx="5346235" cy="2663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073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488832" cy="576064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¿En qué se gasta el Presupuesto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?</a:t>
            </a:r>
          </a:p>
          <a:p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El Clasificador por Objeto del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Gasto (COG) permite la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obtención de información para el análisis y seguimiento de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gestión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financiera gubernamental, es considerado la clasificación operativa que permite conocer en qué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se gasta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, (base del registro de las transacciones económico-financieras) y a su vez permite cuantificar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demanda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de bienes y servicios que realiza el Sector Público.</a:t>
            </a:r>
          </a:p>
          <a:p>
            <a:pPr algn="just"/>
            <a:endParaRPr lang="es-MX" sz="1600" b="1" dirty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endParaRPr lang="es-MX" dirty="0"/>
          </a:p>
        </p:txBody>
      </p:sp>
      <p:pic>
        <p:nvPicPr>
          <p:cNvPr id="6146" name="Picture 2" descr="http://s3-eu-west-1.amazonaws.com/rankia/images/valoraciones/0016/8193/ganar-dinero-en-internet.png?14114034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1573" y="4509120"/>
            <a:ext cx="1504620" cy="153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860" y="3140968"/>
            <a:ext cx="6575425" cy="29057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48DD4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4494</TotalTime>
  <Words>963</Words>
  <Application>Microsoft Office PowerPoint</Application>
  <PresentationFormat>Presentación en pantalla (4:3)</PresentationFormat>
  <Paragraphs>85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   PRESUPUESTO CIUDADANO 2015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Irma Evelia Leija Rodriguez</dc:creator>
  <cp:lastModifiedBy>tesoreria</cp:lastModifiedBy>
  <cp:revision>139</cp:revision>
  <dcterms:created xsi:type="dcterms:W3CDTF">2014-07-21T19:40:48Z</dcterms:created>
  <dcterms:modified xsi:type="dcterms:W3CDTF">2015-07-10T20:28:41Z</dcterms:modified>
</cp:coreProperties>
</file>