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77" r:id="rId1"/>
  </p:sldMasterIdLst>
  <p:notesMasterIdLst>
    <p:notesMasterId r:id="rId9"/>
  </p:notesMasterIdLst>
  <p:handoutMasterIdLst>
    <p:handoutMasterId r:id="rId10"/>
  </p:handoutMasterIdLst>
  <p:sldIdLst>
    <p:sldId id="300" r:id="rId2"/>
    <p:sldId id="294" r:id="rId3"/>
    <p:sldId id="291" r:id="rId4"/>
    <p:sldId id="297" r:id="rId5"/>
    <p:sldId id="298" r:id="rId6"/>
    <p:sldId id="295" r:id="rId7"/>
    <p:sldId id="296" r:id="rId8"/>
  </p:sldIdLst>
  <p:sldSz cx="12192000" cy="6858000"/>
  <p:notesSz cx="6954838" cy="92408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64" userDrawn="1">
          <p15:clr>
            <a:srgbClr val="A4A3A4"/>
          </p15:clr>
        </p15:guide>
        <p15:guide id="2" orient="horz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  <p:cmAuthor id="5" name="Lic. Francisco Xavier Vázquez Sotelo" initials="LFXVS" lastIdx="1" clrIdx="4">
    <p:extLst>
      <p:ext uri="{19B8F6BF-5375-455C-9EA6-DF929625EA0E}">
        <p15:presenceInfo xmlns:p15="http://schemas.microsoft.com/office/powerpoint/2012/main" userId="1a921f7f13ed1a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AEB"/>
    <a:srgbClr val="E0B1E9"/>
    <a:srgbClr val="C1CCF6"/>
    <a:srgbClr val="99FFCC"/>
    <a:srgbClr val="E9FCFD"/>
    <a:srgbClr val="8E9DEF"/>
    <a:srgbClr val="A6EDD2"/>
    <a:srgbClr val="A3E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pos="6264"/>
        <p:guide orient="horz"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722C5104-B160-49CA-BBEA-F89DC47F2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3647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FA77B3F-59DC-4CD3-9EDD-457BB0F4E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pPr rtl="0"/>
            <a:fld id="{77664146-FBEF-4E7A-BE7E-88F5A344CB7F}" type="datetime1">
              <a:rPr lang="es-ES" smtClean="0"/>
              <a:t>10/01/2024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1D14D80-1829-4047-8B70-CA13F85B2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7194"/>
            <a:ext cx="3013763" cy="463646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19C54F4-FD5F-49B3-9277-2EBC1373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7194"/>
            <a:ext cx="3013763" cy="463646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pPr rtl="0"/>
            <a:fld id="{A537205A-E1E8-4792-BFE4-BDA0088545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298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3647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04B0FB2D-5AA9-4F92-8B03-7FC01ECC8A74}" type="datetime1">
              <a:rPr lang="es-ES" smtClean="0"/>
              <a:pPr/>
              <a:t>10/01/2024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95484" y="4447154"/>
            <a:ext cx="5563870" cy="3638580"/>
          </a:xfrm>
          <a:prstGeom prst="rect">
            <a:avLst/>
          </a:prstGeom>
        </p:spPr>
        <p:txBody>
          <a:bodyPr vert="horz" lIns="92574" tIns="46287" rIns="92574" bIns="46287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777194"/>
            <a:ext cx="3013763" cy="463646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777194"/>
            <a:ext cx="3013763" cy="463646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pPr rtl="0"/>
            <a:fld id="{B32C31BA-67D8-413F-A5DD-028125073D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50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9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99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89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9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2C31BA-67D8-413F-A5DD-028125073D1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90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32AF3-2499-49DF-8FCA-91C6AB45321C}" type="datetime1">
              <a:rPr lang="es-ES" noProof="0" smtClean="0"/>
              <a:t>10/01/2024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 rtlCol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57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538E1-A5D3-42FF-8CD4-E096C8ACEFDF}" type="datetime1">
              <a:rPr lang="es-ES" noProof="0" smtClean="0"/>
              <a:t>10/01/2024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 rtlCol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6001FCC3-C0B6-411C-97C8-DCB57E6D3D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70027"/>
            <a:ext cx="11487150" cy="47244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2451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C1CCF6"/>
            </a:gs>
            <a:gs pos="93000">
              <a:srgbClr val="D5BA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22D4183-9737-47D0-A399-C54D7F7C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E3A5CB-DFC3-4FD4-B13D-480B9D57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50C37A-64D2-409F-A58F-B4B1F1F34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C18077-79BA-41FF-924A-51203568CBEB}" type="datetime1">
              <a:rPr lang="es-ES" noProof="0" smtClean="0"/>
              <a:t>10/01/2024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34EBE4-7608-464D-BFA2-97741404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6BEC42-CA83-4077-8D77-E2514DA72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76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8.jpeg"/><Relationship Id="rId18" Type="http://schemas.openxmlformats.org/officeDocument/2006/relationships/image" Target="../media/image36.png"/><Relationship Id="rId3" Type="http://schemas.openxmlformats.org/officeDocument/2006/relationships/image" Target="../media/image23.jpeg"/><Relationship Id="rId21" Type="http://schemas.openxmlformats.org/officeDocument/2006/relationships/image" Target="../media/image39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3.png"/><Relationship Id="rId10" Type="http://schemas.openxmlformats.org/officeDocument/2006/relationships/image" Target="../media/image30.jpeg"/><Relationship Id="rId19" Type="http://schemas.openxmlformats.org/officeDocument/2006/relationships/image" Target="../media/image37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jpeg"/><Relationship Id="rId3" Type="http://schemas.openxmlformats.org/officeDocument/2006/relationships/image" Target="../media/image23.jpe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22.jpeg"/><Relationship Id="rId5" Type="http://schemas.openxmlformats.org/officeDocument/2006/relationships/image" Target="../media/image41.png"/><Relationship Id="rId15" Type="http://schemas.openxmlformats.org/officeDocument/2006/relationships/image" Target="../media/image38.jpeg"/><Relationship Id="rId10" Type="http://schemas.openxmlformats.org/officeDocument/2006/relationships/image" Target="../media/image21.jpeg"/><Relationship Id="rId4" Type="http://schemas.openxmlformats.org/officeDocument/2006/relationships/image" Target="../media/image40.jpeg"/><Relationship Id="rId9" Type="http://schemas.openxmlformats.org/officeDocument/2006/relationships/image" Target="../media/image19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rgarita\Desktop\Logo CEAV Finalop1.png">
            <a:extLst>
              <a:ext uri="{FF2B5EF4-FFF2-40B4-BE49-F238E27FC236}">
                <a16:creationId xmlns:a16="http://schemas.microsoft.com/office/drawing/2014/main" xmlns="" id="{F44F06AE-42E0-4590-AD09-D0188B7371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48" y="190248"/>
            <a:ext cx="2445599" cy="1568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8C5CB1F7-D523-4812-BCA0-E2A2800C950B}"/>
              </a:ext>
            </a:extLst>
          </p:cNvPr>
          <p:cNvSpPr txBox="1">
            <a:spLocks/>
          </p:cNvSpPr>
          <p:nvPr/>
        </p:nvSpPr>
        <p:spPr>
          <a:xfrm>
            <a:off x="1579803" y="2814314"/>
            <a:ext cx="7766936" cy="1096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600" b="1" dirty="0"/>
              <a:t>ART. 21 FRACCIÓN I</a:t>
            </a:r>
          </a:p>
          <a:p>
            <a:pPr marL="0" indent="0" algn="ctr">
              <a:buNone/>
            </a:pPr>
            <a:r>
              <a:rPr lang="es-MX" sz="2600" dirty="0"/>
              <a:t>LEY DE ACCESO A LA INFORMACIÓN PÚBLICA PARA EL ESTADO DE COAHUILA DE ZARAGOZA.</a:t>
            </a:r>
          </a:p>
          <a:p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AFD1BEA-B6E5-4A05-8A73-53FD469EE7DB}"/>
              </a:ext>
            </a:extLst>
          </p:cNvPr>
          <p:cNvSpPr/>
          <p:nvPr/>
        </p:nvSpPr>
        <p:spPr>
          <a:xfrm>
            <a:off x="180109" y="57938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Fecha de actualización y/o validación: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08 </a:t>
            </a: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enero </a:t>
            </a: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2024                                    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Servidor público  responsable de generar la información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Juan Bernardo Rumayor Rodríguez</a:t>
            </a: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 Administrativo de la Comisión Ejecutiva Estatal de Atención a Víctimas.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B0F11A9-FAD6-4199-8923-766BF57B706E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</p:spTree>
    <p:extLst>
      <p:ext uri="{BB962C8B-B14F-4D97-AF65-F5344CB8AC3E}">
        <p14:creationId xmlns:p14="http://schemas.microsoft.com/office/powerpoint/2010/main" val="54816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lipse 93">
            <a:extLst>
              <a:ext uri="{FF2B5EF4-FFF2-40B4-BE49-F238E27FC236}">
                <a16:creationId xmlns:a16="http://schemas.microsoft.com/office/drawing/2014/main" xmlns="" id="{BC24AD9F-130E-4ECB-9C70-2B3233EBF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77532" y="3796721"/>
            <a:ext cx="114414" cy="85961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F75AE828-DA32-4959-ADAF-E8AAA59697B5}"/>
              </a:ext>
            </a:extLst>
          </p:cNvPr>
          <p:cNvSpPr/>
          <p:nvPr/>
        </p:nvSpPr>
        <p:spPr>
          <a:xfrm>
            <a:off x="4430038" y="2827875"/>
            <a:ext cx="1652134" cy="968196"/>
          </a:xfrm>
          <a:prstGeom prst="rect">
            <a:avLst/>
          </a:prstGeom>
          <a:solidFill>
            <a:srgbClr val="D5BAEB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lvl="0"/>
            <a:endParaRPr lang="es-MX" sz="900" dirty="0">
              <a:solidFill>
                <a:schemeClr val="tx1"/>
              </a:solidFill>
            </a:endParaRPr>
          </a:p>
          <a:p>
            <a:pPr lvl="0" algn="ctr"/>
            <a:endParaRPr lang="es-MX" sz="900" dirty="0">
              <a:solidFill>
                <a:schemeClr val="tx1"/>
              </a:solidFill>
            </a:endParaRPr>
          </a:p>
          <a:p>
            <a:pPr lvl="0" algn="ctr"/>
            <a:r>
              <a:rPr lang="es-MX" sz="1100" b="1" dirty="0">
                <a:solidFill>
                  <a:schemeClr val="tx1"/>
                </a:solidFill>
              </a:rPr>
              <a:t>Francisco Xavier Vázquez Sotelo</a:t>
            </a:r>
          </a:p>
          <a:p>
            <a:pPr algn="ctr"/>
            <a:r>
              <a:rPr lang="es-MX" sz="900" dirty="0">
                <a:solidFill>
                  <a:schemeClr val="tx1"/>
                </a:solidFill>
              </a:rPr>
              <a:t>Director General Ejecutivo</a:t>
            </a:r>
          </a:p>
          <a:p>
            <a:pPr algn="ctr"/>
            <a:r>
              <a:rPr lang="es-MX" sz="900" b="1" dirty="0">
                <a:solidFill>
                  <a:schemeClr val="tx1"/>
                </a:solidFill>
              </a:rPr>
              <a:t>MMS02 </a:t>
            </a:r>
          </a:p>
          <a:p>
            <a:pPr algn="ctr"/>
            <a:endParaRPr lang="es-MX" sz="900" b="1" dirty="0">
              <a:solidFill>
                <a:schemeClr val="tx1"/>
              </a:solidFill>
            </a:endParaRPr>
          </a:p>
          <a:p>
            <a:pPr lvl="0" algn="ctr"/>
            <a:endParaRPr lang="es-MX" sz="900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FA453AB3-5B41-40B2-8AEE-4F980C753D4F}"/>
              </a:ext>
            </a:extLst>
          </p:cNvPr>
          <p:cNvGrpSpPr/>
          <p:nvPr/>
        </p:nvGrpSpPr>
        <p:grpSpPr>
          <a:xfrm>
            <a:off x="8121277" y="1345939"/>
            <a:ext cx="2624732" cy="968196"/>
            <a:chOff x="1444073" y="4531125"/>
            <a:chExt cx="2624732" cy="968196"/>
          </a:xfrm>
          <a:solidFill>
            <a:srgbClr val="D5BAEB"/>
          </a:solidFill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5E7FDA29-4595-4260-B862-D1EF23726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40" t="25951" r="23227" b="20196"/>
            <a:stretch/>
          </p:blipFill>
          <p:spPr>
            <a:xfrm>
              <a:off x="1444073" y="4531126"/>
              <a:ext cx="1143000" cy="967678"/>
            </a:xfrm>
            <a:prstGeom prst="rect">
              <a:avLst/>
            </a:prstGeom>
            <a:grpFill/>
          </p:spPr>
        </p:pic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57ADFBD8-87A7-48D0-9C80-F227FA90FF29}"/>
                </a:ext>
              </a:extLst>
            </p:cNvPr>
            <p:cNvSpPr/>
            <p:nvPr/>
          </p:nvSpPr>
          <p:spPr>
            <a:xfrm>
              <a:off x="2402824" y="4531125"/>
              <a:ext cx="1665981" cy="968196"/>
            </a:xfrm>
            <a:prstGeom prst="rect">
              <a:avLst/>
            </a:prstGeom>
            <a:grpFill/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Rubí Guadalupe Solís Rangel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Subdirectora de Transparencia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MM05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6DD41F4F-15FD-4A72-BB04-8DAB54974D58}"/>
              </a:ext>
            </a:extLst>
          </p:cNvPr>
          <p:cNvGrpSpPr/>
          <p:nvPr/>
        </p:nvGrpSpPr>
        <p:grpSpPr>
          <a:xfrm>
            <a:off x="4533392" y="1113724"/>
            <a:ext cx="3116585" cy="1433393"/>
            <a:chOff x="1443242" y="5563828"/>
            <a:chExt cx="2609525" cy="968196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xmlns="" id="{0BBD4AF2-FBBC-4F78-BBBB-91B70BDF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85" t="115" r="85" b="53"/>
            <a:stretch/>
          </p:blipFill>
          <p:spPr>
            <a:xfrm>
              <a:off x="1443242" y="5563828"/>
              <a:ext cx="972786" cy="967678"/>
            </a:xfrm>
            <a:prstGeom prst="rect">
              <a:avLst/>
            </a:prstGeom>
          </p:spPr>
        </p:pic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B3971CE2-B790-4FEC-948E-E57EB0803B2B}"/>
                </a:ext>
              </a:extLst>
            </p:cNvPr>
            <p:cNvSpPr/>
            <p:nvPr/>
          </p:nvSpPr>
          <p:spPr>
            <a:xfrm>
              <a:off x="2402825" y="5563828"/>
              <a:ext cx="1649942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Magdalena López Valdez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Presidenta</a:t>
              </a:r>
            </a:p>
            <a:p>
              <a:pPr algn="ctr"/>
              <a:endParaRPr lang="es-MX" sz="900" dirty="0">
                <a:solidFill>
                  <a:schemeClr val="tx1"/>
                </a:solidFill>
              </a:endParaRP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MST01</a:t>
              </a:r>
            </a:p>
            <a:p>
              <a:pPr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B801EF3-A32B-4928-882D-1909E95664C1}"/>
              </a:ext>
            </a:extLst>
          </p:cNvPr>
          <p:cNvGrpSpPr/>
          <p:nvPr/>
        </p:nvGrpSpPr>
        <p:grpSpPr>
          <a:xfrm>
            <a:off x="1032065" y="4776080"/>
            <a:ext cx="2624731" cy="969314"/>
            <a:chOff x="1444074" y="3469565"/>
            <a:chExt cx="2624731" cy="96931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6CB0F5D0-DC71-4C79-BEB8-8FED978CB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1" t="17850" r="13855" b="17780"/>
            <a:stretch/>
          </p:blipFill>
          <p:spPr>
            <a:xfrm>
              <a:off x="1444074" y="3469565"/>
              <a:ext cx="1031762" cy="969314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70A5D934-03E6-4BE7-875B-5BA3AC9DD6DC}"/>
                </a:ext>
              </a:extLst>
            </p:cNvPr>
            <p:cNvSpPr/>
            <p:nvPr/>
          </p:nvSpPr>
          <p:spPr>
            <a:xfrm>
              <a:off x="2402824" y="3469565"/>
              <a:ext cx="1665981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Margarita del Carmen Pérez Guerrero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Directora del Registro Estatal de Víctimas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MM02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6304F508-0A32-4957-A723-FF9199081E37}"/>
              </a:ext>
            </a:extLst>
          </p:cNvPr>
          <p:cNvGrpSpPr/>
          <p:nvPr/>
        </p:nvGrpSpPr>
        <p:grpSpPr>
          <a:xfrm>
            <a:off x="4890910" y="4776080"/>
            <a:ext cx="2606910" cy="968196"/>
            <a:chOff x="1450260" y="2436862"/>
            <a:chExt cx="2606910" cy="968196"/>
          </a:xfrm>
          <a:solidFill>
            <a:srgbClr val="D5BAEB"/>
          </a:solidFill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F271C032-09B5-4788-B94D-3FEC867E3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1" t="20815" r="31792" b="25930"/>
            <a:stretch/>
          </p:blipFill>
          <p:spPr>
            <a:xfrm>
              <a:off x="1450260" y="2436862"/>
              <a:ext cx="958750" cy="968196"/>
            </a:xfrm>
            <a:prstGeom prst="rect">
              <a:avLst/>
            </a:prstGeom>
            <a:grpFill/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55B40D0C-F84E-4462-89E4-D6DB85AB1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421" y="2630850"/>
              <a:ext cx="0" cy="53883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BC320776-5D00-4E62-B2B4-65808F70DA9E}"/>
                </a:ext>
              </a:extLst>
            </p:cNvPr>
            <p:cNvSpPr/>
            <p:nvPr/>
          </p:nvSpPr>
          <p:spPr>
            <a:xfrm>
              <a:off x="2391189" y="2436862"/>
              <a:ext cx="1665981" cy="968196"/>
            </a:xfrm>
            <a:prstGeom prst="rect">
              <a:avLst/>
            </a:prstGeom>
            <a:grpFill/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Francisco Javier Valdés Rivera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 General de Asesoría Jurídica y Atención Inmediata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MMS02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08FB950-3555-48B5-90A1-3CBAE268454D}"/>
              </a:ext>
            </a:extLst>
          </p:cNvPr>
          <p:cNvGrpSpPr/>
          <p:nvPr/>
        </p:nvGrpSpPr>
        <p:grpSpPr>
          <a:xfrm>
            <a:off x="8535206" y="4755128"/>
            <a:ext cx="2613098" cy="968714"/>
            <a:chOff x="1444073" y="1403641"/>
            <a:chExt cx="2613098" cy="96871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441BF2B5-9758-44A8-9A23-3A1129D56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7" t="18652" r="22866" b="20439"/>
            <a:stretch/>
          </p:blipFill>
          <p:spPr>
            <a:xfrm>
              <a:off x="1444073" y="1403641"/>
              <a:ext cx="1093259" cy="968196"/>
            </a:xfrm>
            <a:prstGeom prst="rect">
              <a:avLst/>
            </a:prstGeom>
          </p:spPr>
        </p:pic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xmlns="" id="{A59FE4D4-A06B-4A82-A877-CA0F54ACC872}"/>
                </a:ext>
              </a:extLst>
            </p:cNvPr>
            <p:cNvSpPr/>
            <p:nvPr/>
          </p:nvSpPr>
          <p:spPr>
            <a:xfrm>
              <a:off x="2391190" y="1404159"/>
              <a:ext cx="1665981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Graciela Gil Aguirre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Directora del Fondo Estatal de Ayuda, Asistencia y Reparación Integral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MMS04 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Título 4">
            <a:extLst>
              <a:ext uri="{FF2B5EF4-FFF2-40B4-BE49-F238E27FC236}">
                <a16:creationId xmlns:a16="http://schemas.microsoft.com/office/drawing/2014/main" xmlns="" id="{0A0614DF-1DD0-4AF5-9C4F-B72D05EB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28" y="63956"/>
            <a:ext cx="11233544" cy="853352"/>
          </a:xfrm>
          <a:solidFill>
            <a:srgbClr val="D5BAEB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Comisión Ejecutiva Estatal de Atención a Victimas de Coahuila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1FB15BD0-9C35-44E5-9A6B-41679803B75E}"/>
              </a:ext>
            </a:extLst>
          </p:cNvPr>
          <p:cNvCxnSpPr>
            <a:stCxn id="39" idx="2"/>
            <a:endCxn id="36" idx="0"/>
          </p:cNvCxnSpPr>
          <p:nvPr/>
        </p:nvCxnSpPr>
        <p:spPr>
          <a:xfrm>
            <a:off x="6664705" y="2547117"/>
            <a:ext cx="125" cy="222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xmlns="" id="{0D39EC9C-4F75-465A-AD3F-1A97924022CF}"/>
              </a:ext>
            </a:extLst>
          </p:cNvPr>
          <p:cNvCxnSpPr>
            <a:stCxn id="39" idx="3"/>
            <a:endCxn id="23" idx="1"/>
          </p:cNvCxnSpPr>
          <p:nvPr/>
        </p:nvCxnSpPr>
        <p:spPr>
          <a:xfrm flipV="1">
            <a:off x="7649977" y="1829779"/>
            <a:ext cx="471300" cy="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xmlns="" id="{2B0FE9C8-00AA-486A-83F3-CF1E6D880801}"/>
              </a:ext>
            </a:extLst>
          </p:cNvPr>
          <p:cNvCxnSpPr>
            <a:stCxn id="39" idx="2"/>
            <a:endCxn id="34" idx="3"/>
          </p:cNvCxnSpPr>
          <p:nvPr/>
        </p:nvCxnSpPr>
        <p:spPr>
          <a:xfrm rot="5400000">
            <a:off x="5991011" y="2638279"/>
            <a:ext cx="764856" cy="5825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xmlns="" id="{1212DE19-8B7B-472D-AD05-C4AB659EC88C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 rot="5400000">
            <a:off x="3629775" y="1741149"/>
            <a:ext cx="2228963" cy="3840899"/>
          </a:xfrm>
          <a:prstGeom prst="bentConnector3">
            <a:avLst>
              <a:gd name="adj1" fmla="val 713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xmlns="" id="{E2AA63B6-CA43-4C09-91F5-D940A150EAB4}"/>
              </a:ext>
            </a:extLst>
          </p:cNvPr>
          <p:cNvCxnSpPr>
            <a:stCxn id="39" idx="2"/>
            <a:endCxn id="78" idx="0"/>
          </p:cNvCxnSpPr>
          <p:nvPr/>
        </p:nvCxnSpPr>
        <p:spPr>
          <a:xfrm rot="16200000" flipH="1">
            <a:off x="7385745" y="1826076"/>
            <a:ext cx="2208529" cy="3650609"/>
          </a:xfrm>
          <a:prstGeom prst="bentConnector3">
            <a:avLst>
              <a:gd name="adj1" fmla="val 719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2FA725-A1E4-46AB-9E29-7176EE7CE8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90" t="30084" r="68815" b="44025"/>
          <a:stretch/>
        </p:blipFill>
        <p:spPr>
          <a:xfrm>
            <a:off x="3606322" y="2825208"/>
            <a:ext cx="823592" cy="9681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1978B42-8DB1-45CF-BE43-975A4741E2A0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</p:spTree>
    <p:extLst>
      <p:ext uri="{BB962C8B-B14F-4D97-AF65-F5344CB8AC3E}">
        <p14:creationId xmlns:p14="http://schemas.microsoft.com/office/powerpoint/2010/main" val="362270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>
            <a:extLst>
              <a:ext uri="{FF2B5EF4-FFF2-40B4-BE49-F238E27FC236}">
                <a16:creationId xmlns:a16="http://schemas.microsoft.com/office/drawing/2014/main" xmlns="" id="{406197EB-280A-4F11-8D63-76EDEDA0AF8B}"/>
              </a:ext>
            </a:extLst>
          </p:cNvPr>
          <p:cNvSpPr/>
          <p:nvPr/>
        </p:nvSpPr>
        <p:spPr>
          <a:xfrm>
            <a:off x="6055264" y="1094511"/>
            <a:ext cx="1652134" cy="1104373"/>
          </a:xfrm>
          <a:prstGeom prst="rect">
            <a:avLst/>
          </a:prstGeom>
          <a:solidFill>
            <a:srgbClr val="D5BAEB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rtlCol="0" anchor="ctr" anchorCtr="0">
            <a:noAutofit/>
            <a:flatTx/>
          </a:bodyPr>
          <a:lstStyle/>
          <a:p>
            <a:pPr lvl="0"/>
            <a:endParaRPr lang="es-MX" sz="900" dirty="0">
              <a:solidFill>
                <a:schemeClr val="tx1"/>
              </a:solidFill>
            </a:endParaRPr>
          </a:p>
          <a:p>
            <a:pPr lvl="0" algn="ctr"/>
            <a:endParaRPr lang="es-MX" sz="900" dirty="0">
              <a:solidFill>
                <a:schemeClr val="tx1"/>
              </a:solidFill>
            </a:endParaRPr>
          </a:p>
          <a:p>
            <a:pPr lvl="0" algn="ctr"/>
            <a:r>
              <a:rPr lang="es-MX" sz="1100" b="1" dirty="0">
                <a:solidFill>
                  <a:schemeClr val="tx1"/>
                </a:solidFill>
              </a:rPr>
              <a:t>Francisco Xavier Vázquez Sotelo</a:t>
            </a:r>
          </a:p>
          <a:p>
            <a:pPr algn="ctr"/>
            <a:r>
              <a:rPr lang="es-MX" sz="900" dirty="0">
                <a:solidFill>
                  <a:schemeClr val="tx1"/>
                </a:solidFill>
              </a:rPr>
              <a:t>Dirección General Ejecutiva</a:t>
            </a:r>
          </a:p>
          <a:p>
            <a:pPr algn="ctr"/>
            <a:r>
              <a:rPr lang="es-MX" sz="900" b="1" dirty="0">
                <a:solidFill>
                  <a:schemeClr val="tx1"/>
                </a:solidFill>
              </a:rPr>
              <a:t>MMS02 </a:t>
            </a:r>
          </a:p>
          <a:p>
            <a:pPr algn="ctr"/>
            <a:endParaRPr lang="es-MX" sz="900" b="1" dirty="0">
              <a:solidFill>
                <a:schemeClr val="tx1"/>
              </a:solidFill>
            </a:endParaRPr>
          </a:p>
          <a:p>
            <a:pPr lvl="0" algn="ctr"/>
            <a:endParaRPr lang="es-MX" sz="900" dirty="0">
              <a:solidFill>
                <a:schemeClr val="tx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AD55D2B9-D0E5-4C15-9312-1CA36D6E1731}"/>
              </a:ext>
            </a:extLst>
          </p:cNvPr>
          <p:cNvGrpSpPr/>
          <p:nvPr/>
        </p:nvGrpSpPr>
        <p:grpSpPr>
          <a:xfrm>
            <a:off x="7585557" y="2797949"/>
            <a:ext cx="2923947" cy="1106026"/>
            <a:chOff x="7585557" y="2420579"/>
            <a:chExt cx="2923947" cy="1106026"/>
          </a:xfrm>
        </p:grpSpPr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xmlns="" id="{7F1143E8-463D-4E61-835A-04244F435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0" t="4972" r="9350" b="36267"/>
            <a:stretch/>
          </p:blipFill>
          <p:spPr>
            <a:xfrm>
              <a:off x="7585557" y="2420579"/>
              <a:ext cx="1271813" cy="1105200"/>
            </a:xfrm>
            <a:prstGeom prst="rect">
              <a:avLst/>
            </a:prstGeom>
          </p:spPr>
        </p:pic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199D86AC-03B6-4E14-AE56-9B44082FF9CF}"/>
                </a:ext>
              </a:extLst>
            </p:cNvPr>
            <p:cNvSpPr/>
            <p:nvPr/>
          </p:nvSpPr>
          <p:spPr>
            <a:xfrm>
              <a:off x="8857370" y="2422232"/>
              <a:ext cx="1652134" cy="1104373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Sergio Ramos Aguillón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 de Asuntos Jurídicos y Normatividad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MM03 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80B527A5-07AF-4D76-B50E-B129D5869307}"/>
              </a:ext>
            </a:extLst>
          </p:cNvPr>
          <p:cNvGrpSpPr/>
          <p:nvPr/>
        </p:nvGrpSpPr>
        <p:grpSpPr>
          <a:xfrm>
            <a:off x="1153530" y="4126533"/>
            <a:ext cx="2058892" cy="748560"/>
            <a:chOff x="9028207" y="3060227"/>
            <a:chExt cx="2058892" cy="748560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xmlns="" id="{BC142BF7-116A-4B2E-8E26-0AA5847BB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0" t="16220" r="28633" b="17260"/>
            <a:stretch/>
          </p:blipFill>
          <p:spPr>
            <a:xfrm>
              <a:off x="9028207" y="3063587"/>
              <a:ext cx="822267" cy="745200"/>
            </a:xfrm>
            <a:prstGeom prst="rect">
              <a:avLst/>
            </a:prstGeom>
          </p:spPr>
        </p:pic>
        <p:sp>
          <p:nvSpPr>
            <p:cNvPr id="81" name="Forma libre: Forma 144">
              <a:extLst>
                <a:ext uri="{FF2B5EF4-FFF2-40B4-BE49-F238E27FC236}">
                  <a16:creationId xmlns:a16="http://schemas.microsoft.com/office/drawing/2014/main" xmlns="" id="{85F5CF2F-6C2B-4F95-BB6A-2C2B28B7D0C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9361788" y="3060227"/>
              <a:ext cx="1725311" cy="74856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Areli Yazmín Martínez González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>
                  <a:solidFill>
                    <a:schemeClr val="tx1"/>
                  </a:solidFill>
                </a:rPr>
                <a:t>Analista</a:t>
              </a:r>
              <a:r>
                <a:rPr lang="es-ES" sz="900" b="1" dirty="0">
                  <a:solidFill>
                    <a:schemeClr val="tx1"/>
                  </a:solidFill>
                </a:rPr>
                <a:t> 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MM08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C3EA6979-F170-4BA4-88D6-0347D19E6085}"/>
              </a:ext>
            </a:extLst>
          </p:cNvPr>
          <p:cNvGrpSpPr/>
          <p:nvPr/>
        </p:nvGrpSpPr>
        <p:grpSpPr>
          <a:xfrm>
            <a:off x="1150754" y="5101303"/>
            <a:ext cx="2061668" cy="748560"/>
            <a:chOff x="9025431" y="3948001"/>
            <a:chExt cx="2061668" cy="748560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xmlns="" id="{4A6275B9-9932-4AB2-8FE2-E4C186CF8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6" t="28114" r="26290" b="11333"/>
            <a:stretch/>
          </p:blipFill>
          <p:spPr>
            <a:xfrm>
              <a:off x="9025431" y="3948001"/>
              <a:ext cx="825043" cy="745200"/>
            </a:xfrm>
            <a:prstGeom prst="rect">
              <a:avLst/>
            </a:prstGeom>
          </p:spPr>
        </p:pic>
        <p:sp>
          <p:nvSpPr>
            <p:cNvPr id="84" name="Forma libre: Forma 144">
              <a:extLst>
                <a:ext uri="{FF2B5EF4-FFF2-40B4-BE49-F238E27FC236}">
                  <a16:creationId xmlns:a16="http://schemas.microsoft.com/office/drawing/2014/main" xmlns="" id="{302C9C1B-452F-4BD5-9E2B-CE15E786185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9361788" y="3948001"/>
              <a:ext cx="1725311" cy="74856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Araceli Quezada Vielma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>
                  <a:solidFill>
                    <a:schemeClr val="tx1"/>
                  </a:solidFill>
                </a:rPr>
                <a:t>Enlace Administrativo 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PR01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446F682-FA42-4E5F-92C3-EEFC9530636B}"/>
              </a:ext>
            </a:extLst>
          </p:cNvPr>
          <p:cNvGrpSpPr/>
          <p:nvPr/>
        </p:nvGrpSpPr>
        <p:grpSpPr>
          <a:xfrm>
            <a:off x="1150754" y="6068135"/>
            <a:ext cx="2080070" cy="748560"/>
            <a:chOff x="9007028" y="4901156"/>
            <a:chExt cx="2080070" cy="74856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xmlns="" id="{1076BEC5-2652-4B8E-B0D9-C1B3D360D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3" t="15949" r="26165" b="20793"/>
            <a:stretch/>
          </p:blipFill>
          <p:spPr>
            <a:xfrm>
              <a:off x="9007028" y="4902836"/>
              <a:ext cx="823823" cy="745200"/>
            </a:xfrm>
            <a:prstGeom prst="rect">
              <a:avLst/>
            </a:prstGeom>
          </p:spPr>
        </p:pic>
        <p:sp>
          <p:nvSpPr>
            <p:cNvPr id="85" name="Forma libre: Forma 144">
              <a:extLst>
                <a:ext uri="{FF2B5EF4-FFF2-40B4-BE49-F238E27FC236}">
                  <a16:creationId xmlns:a16="http://schemas.microsoft.com/office/drawing/2014/main" xmlns="" id="{C44EC2BE-B951-4604-A59D-C188BC99ABFA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9361787" y="4901156"/>
              <a:ext cx="1725311" cy="74856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Leonardo Rivas Galindo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>
                  <a:solidFill>
                    <a:schemeClr val="tx1"/>
                  </a:solidFill>
                </a:rPr>
                <a:t>Chofer</a:t>
              </a:r>
              <a:r>
                <a:rPr lang="es-ES" sz="900" b="1" dirty="0">
                  <a:solidFill>
                    <a:schemeClr val="tx1"/>
                  </a:solidFill>
                </a:rPr>
                <a:t> 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PR02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8B78FCC4-595A-4CB4-9947-5F302F60E36D}"/>
              </a:ext>
            </a:extLst>
          </p:cNvPr>
          <p:cNvGrpSpPr/>
          <p:nvPr/>
        </p:nvGrpSpPr>
        <p:grpSpPr>
          <a:xfrm>
            <a:off x="3629738" y="5108672"/>
            <a:ext cx="1843562" cy="749150"/>
            <a:chOff x="9243535" y="5874992"/>
            <a:chExt cx="1843562" cy="749150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xmlns="" id="{AE2FD94E-B93E-4A01-B4BB-676100566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9" t="3825" r="8630" b="31872"/>
            <a:stretch/>
          </p:blipFill>
          <p:spPr>
            <a:xfrm>
              <a:off x="9243535" y="5878942"/>
              <a:ext cx="650051" cy="745200"/>
            </a:xfrm>
            <a:prstGeom prst="rect">
              <a:avLst/>
            </a:prstGeom>
          </p:spPr>
        </p:pic>
        <p:sp>
          <p:nvSpPr>
            <p:cNvPr id="87" name="Forma libre: Forma 144">
              <a:extLst>
                <a:ext uri="{FF2B5EF4-FFF2-40B4-BE49-F238E27FC236}">
                  <a16:creationId xmlns:a16="http://schemas.microsoft.com/office/drawing/2014/main" xmlns="" id="{8BD0B884-FBBF-4803-B810-D477FFEC17E4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9361786" y="5874992"/>
              <a:ext cx="1725311" cy="74856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Carlos Humberto García Flores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Becario HO00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8656987-2D3F-4953-963C-0F15AAD74830}"/>
              </a:ext>
            </a:extLst>
          </p:cNvPr>
          <p:cNvGrpSpPr/>
          <p:nvPr/>
        </p:nvGrpSpPr>
        <p:grpSpPr>
          <a:xfrm>
            <a:off x="1753591" y="2799627"/>
            <a:ext cx="2917661" cy="1108634"/>
            <a:chOff x="9462595" y="2588096"/>
            <a:chExt cx="2917661" cy="1108634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xmlns="" id="{C65AE2BC-A327-4421-A143-197DABA6B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7" t="12976" r="26290" b="29940"/>
            <a:stretch/>
          </p:blipFill>
          <p:spPr>
            <a:xfrm>
              <a:off x="9462595" y="2591530"/>
              <a:ext cx="1271811" cy="1105200"/>
            </a:xfrm>
            <a:prstGeom prst="rect">
              <a:avLst/>
            </a:prstGeom>
          </p:spPr>
        </p:pic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9851DD1D-A0FC-4FD9-8B2B-56FD3A7C9522}"/>
                </a:ext>
              </a:extLst>
            </p:cNvPr>
            <p:cNvSpPr/>
            <p:nvPr/>
          </p:nvSpPr>
          <p:spPr>
            <a:xfrm>
              <a:off x="10728122" y="2588096"/>
              <a:ext cx="1652134" cy="1104373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Juan Bernardo Rumayor Rodríguez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 de Asuntos Administrativos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MM02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Título 4">
            <a:extLst>
              <a:ext uri="{FF2B5EF4-FFF2-40B4-BE49-F238E27FC236}">
                <a16:creationId xmlns:a16="http://schemas.microsoft.com/office/drawing/2014/main" xmlns="" id="{18E6AE74-1429-4DE1-BF55-693E478D448D}"/>
              </a:ext>
            </a:extLst>
          </p:cNvPr>
          <p:cNvSpPr txBox="1">
            <a:spLocks/>
          </p:cNvSpPr>
          <p:nvPr/>
        </p:nvSpPr>
        <p:spPr>
          <a:xfrm>
            <a:off x="479228" y="90625"/>
            <a:ext cx="11233544" cy="853352"/>
          </a:xfrm>
          <a:prstGeom prst="rect">
            <a:avLst/>
          </a:prstGeom>
          <a:solidFill>
            <a:srgbClr val="D5BAE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Comisión Ejecutiva Estatal de Atención a Victimas de Coahuila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xmlns="" id="{E528B51C-4FEB-4C76-9AF4-B4D2ECD62922}"/>
              </a:ext>
            </a:extLst>
          </p:cNvPr>
          <p:cNvCxnSpPr>
            <a:stCxn id="71" idx="2"/>
            <a:endCxn id="75" idx="0"/>
          </p:cNvCxnSpPr>
          <p:nvPr/>
        </p:nvCxnSpPr>
        <p:spPr>
          <a:xfrm rot="5400000">
            <a:off x="5062887" y="981182"/>
            <a:ext cx="600743" cy="3036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xmlns="" id="{72B1B457-8B31-4126-908E-D2FA4E9BFAEA}"/>
              </a:ext>
            </a:extLst>
          </p:cNvPr>
          <p:cNvCxnSpPr>
            <a:stCxn id="71" idx="2"/>
            <a:endCxn id="72" idx="0"/>
          </p:cNvCxnSpPr>
          <p:nvPr/>
        </p:nvCxnSpPr>
        <p:spPr>
          <a:xfrm rot="16200000" flipH="1">
            <a:off x="7982025" y="1098190"/>
            <a:ext cx="600718" cy="28021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xmlns="" id="{51463DCE-05A0-4C75-9551-0143D92FF701}"/>
              </a:ext>
            </a:extLst>
          </p:cNvPr>
          <p:cNvCxnSpPr>
            <a:cxnSpLocks/>
            <a:stCxn id="48" idx="1"/>
            <a:endCxn id="53" idx="1"/>
          </p:cNvCxnSpPr>
          <p:nvPr/>
        </p:nvCxnSpPr>
        <p:spPr>
          <a:xfrm rot="10800000" flipV="1">
            <a:off x="1153531" y="3355661"/>
            <a:ext cx="600061" cy="1146832"/>
          </a:xfrm>
          <a:prstGeom prst="bentConnector3">
            <a:avLst>
              <a:gd name="adj1" fmla="val 13809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xmlns="" id="{D81EBF7F-56F8-422A-A4B1-FE5317745F3D}"/>
              </a:ext>
            </a:extLst>
          </p:cNvPr>
          <p:cNvCxnSpPr>
            <a:stCxn id="48" idx="1"/>
            <a:endCxn id="50" idx="1"/>
          </p:cNvCxnSpPr>
          <p:nvPr/>
        </p:nvCxnSpPr>
        <p:spPr>
          <a:xfrm rot="10800000" flipV="1">
            <a:off x="1150755" y="3355661"/>
            <a:ext cx="602837" cy="2118242"/>
          </a:xfrm>
          <a:prstGeom prst="bentConnector3">
            <a:avLst>
              <a:gd name="adj1" fmla="val 13792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xmlns="" id="{E4D44D91-F5EF-490F-8E1D-95808A500CAD}"/>
              </a:ext>
            </a:extLst>
          </p:cNvPr>
          <p:cNvCxnSpPr>
            <a:stCxn id="48" idx="1"/>
            <a:endCxn id="52" idx="1"/>
          </p:cNvCxnSpPr>
          <p:nvPr/>
        </p:nvCxnSpPr>
        <p:spPr>
          <a:xfrm rot="10800000" flipV="1">
            <a:off x="1150755" y="3355661"/>
            <a:ext cx="602837" cy="3086754"/>
          </a:xfrm>
          <a:prstGeom prst="bentConnector3">
            <a:avLst>
              <a:gd name="adj1" fmla="val 13792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380BB01A-94B8-4B4E-A178-C744D4273E18}"/>
              </a:ext>
            </a:extLst>
          </p:cNvPr>
          <p:cNvCxnSpPr>
            <a:cxnSpLocks/>
          </p:cNvCxnSpPr>
          <p:nvPr/>
        </p:nvCxnSpPr>
        <p:spPr>
          <a:xfrm>
            <a:off x="4689448" y="4891663"/>
            <a:ext cx="1993" cy="21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xmlns="" id="{96EE32B9-6873-4138-8B91-EBEA3A083D70}"/>
              </a:ext>
            </a:extLst>
          </p:cNvPr>
          <p:cNvCxnSpPr>
            <a:cxnSpLocks/>
            <a:stCxn id="75" idx="3"/>
            <a:endCxn id="58" idx="4"/>
          </p:cNvCxnSpPr>
          <p:nvPr/>
        </p:nvCxnSpPr>
        <p:spPr>
          <a:xfrm>
            <a:off x="4671252" y="3351814"/>
            <a:ext cx="802048" cy="1154522"/>
          </a:xfrm>
          <a:prstGeom prst="bentConnector3">
            <a:avLst>
              <a:gd name="adj1" fmla="val 1285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9C017CAF-1DEC-4DB0-A309-3E35076CA000}"/>
              </a:ext>
            </a:extLst>
          </p:cNvPr>
          <p:cNvGrpSpPr/>
          <p:nvPr/>
        </p:nvGrpSpPr>
        <p:grpSpPr>
          <a:xfrm>
            <a:off x="3629738" y="4132056"/>
            <a:ext cx="1843562" cy="748667"/>
            <a:chOff x="7454117" y="4727023"/>
            <a:chExt cx="1843562" cy="74866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xmlns="" id="{A06F81B1-21FA-448D-8915-81754EC4D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2" t="22437" r="20885" b="16484"/>
            <a:stretch/>
          </p:blipFill>
          <p:spPr>
            <a:xfrm>
              <a:off x="7454117" y="4730490"/>
              <a:ext cx="766537" cy="745200"/>
            </a:xfrm>
            <a:prstGeom prst="rect">
              <a:avLst/>
            </a:prstGeom>
          </p:spPr>
        </p:pic>
        <p:sp>
          <p:nvSpPr>
            <p:cNvPr id="58" name="Forma libre: Forma 144">
              <a:extLst>
                <a:ext uri="{FF2B5EF4-FFF2-40B4-BE49-F238E27FC236}">
                  <a16:creationId xmlns:a16="http://schemas.microsoft.com/office/drawing/2014/main" xmlns="" id="{A63686ED-4C9D-44A1-92FD-747B18A9641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7572368" y="4727023"/>
              <a:ext cx="1725311" cy="74856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Esther Rodríguez Herrera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>
                  <a:solidFill>
                    <a:schemeClr val="tx1"/>
                  </a:solidFill>
                </a:rPr>
                <a:t>Jefa del Departamento de Contabilidad</a:t>
              </a:r>
              <a:r>
                <a:rPr lang="es-ES" sz="900" b="1" dirty="0">
                  <a:solidFill>
                    <a:schemeClr val="tx1"/>
                  </a:solidFill>
                </a:rPr>
                <a:t> MM07</a:t>
              </a:r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A49CABC6-1303-4BAE-A254-86852D3CDD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290" t="30084" r="68815" b="44025"/>
          <a:stretch/>
        </p:blipFill>
        <p:spPr>
          <a:xfrm>
            <a:off x="5114925" y="1093921"/>
            <a:ext cx="940339" cy="1105442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BAF45BF6-1BE0-42D9-A901-0DFE03547215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</p:spTree>
    <p:extLst>
      <p:ext uri="{BB962C8B-B14F-4D97-AF65-F5344CB8AC3E}">
        <p14:creationId xmlns:p14="http://schemas.microsoft.com/office/powerpoint/2010/main" val="294775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6B6DE5B8-2E73-46CB-9BBF-45B7D4CC9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1264"/>
          <a:stretch/>
        </p:blipFill>
        <p:spPr>
          <a:xfrm>
            <a:off x="9110308" y="4229266"/>
            <a:ext cx="726075" cy="75283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D503006A-F329-481F-B9BE-1B0F295DA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77532" y="2563005"/>
            <a:ext cx="114414" cy="85961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759BED79-50FE-49EF-B2B2-C6C2B8EA9079}"/>
              </a:ext>
            </a:extLst>
          </p:cNvPr>
          <p:cNvGrpSpPr/>
          <p:nvPr/>
        </p:nvGrpSpPr>
        <p:grpSpPr>
          <a:xfrm>
            <a:off x="1075640" y="3102828"/>
            <a:ext cx="2624731" cy="968196"/>
            <a:chOff x="1444074" y="3469565"/>
            <a:chExt cx="2624731" cy="96819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CA0796BE-3000-4E5D-B09E-96B8B65EC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1" t="17851" r="13855" b="17938"/>
            <a:stretch/>
          </p:blipFill>
          <p:spPr>
            <a:xfrm>
              <a:off x="1444074" y="3469565"/>
              <a:ext cx="1031762" cy="966925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F6996A09-1A8F-47A6-994D-EF5CE07F8DC3}"/>
                </a:ext>
              </a:extLst>
            </p:cNvPr>
            <p:cNvSpPr/>
            <p:nvPr/>
          </p:nvSpPr>
          <p:spPr>
            <a:xfrm>
              <a:off x="2402824" y="3469565"/>
              <a:ext cx="1665981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Margarita del Carmen Pérez Guerrero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Directora del Registro Estatal de Víctimas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MM02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244041B7-2D59-42B5-ABE5-43BC8D3FDAC5}"/>
              </a:ext>
            </a:extLst>
          </p:cNvPr>
          <p:cNvGrpSpPr/>
          <p:nvPr/>
        </p:nvGrpSpPr>
        <p:grpSpPr>
          <a:xfrm>
            <a:off x="8456150" y="3102828"/>
            <a:ext cx="2613098" cy="968714"/>
            <a:chOff x="1444073" y="1403641"/>
            <a:chExt cx="2613098" cy="968714"/>
          </a:xfrm>
          <a:solidFill>
            <a:srgbClr val="D5BAEB"/>
          </a:solidFill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6694446B-2E22-47A8-9AA1-489C6EC64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7" t="18652" r="22866" b="20439"/>
            <a:stretch/>
          </p:blipFill>
          <p:spPr>
            <a:xfrm>
              <a:off x="1444073" y="1403641"/>
              <a:ext cx="1093259" cy="968196"/>
            </a:xfrm>
            <a:prstGeom prst="rect">
              <a:avLst/>
            </a:prstGeom>
            <a:grpFill/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2C223CD9-67AC-4B13-B2D8-AC738790EDA2}"/>
                </a:ext>
              </a:extLst>
            </p:cNvPr>
            <p:cNvSpPr/>
            <p:nvPr/>
          </p:nvSpPr>
          <p:spPr>
            <a:xfrm>
              <a:off x="2391190" y="1404159"/>
              <a:ext cx="1665981" cy="968196"/>
            </a:xfrm>
            <a:prstGeom prst="rect">
              <a:avLst/>
            </a:prstGeom>
            <a:grpFill/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Graciela Gil Aguirre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Directora del Fondo Estatal de Ayuda, Asistencia y Reparación Integral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MMS04 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ítulo 4">
            <a:extLst>
              <a:ext uri="{FF2B5EF4-FFF2-40B4-BE49-F238E27FC236}">
                <a16:creationId xmlns:a16="http://schemas.microsoft.com/office/drawing/2014/main" xmlns="" id="{4DB34B9B-C0AA-4C90-B17C-6AF80F7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28" y="63956"/>
            <a:ext cx="11233544" cy="853352"/>
          </a:xfrm>
          <a:solidFill>
            <a:srgbClr val="D5BAEB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Comisión Ejecutiva Estatal de Atención a Victimas de Coahuila</a:t>
            </a:r>
          </a:p>
        </p:txBody>
      </p:sp>
      <p:sp>
        <p:nvSpPr>
          <p:cNvPr id="29" name="Forma libre: Forma 144">
            <a:extLst>
              <a:ext uri="{FF2B5EF4-FFF2-40B4-BE49-F238E27FC236}">
                <a16:creationId xmlns:a16="http://schemas.microsoft.com/office/drawing/2014/main" xmlns="" id="{7B4DAE3C-671D-4D45-BC48-9479B5BBED3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1377005" y="4229267"/>
            <a:ext cx="1725311" cy="756528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Jesús Francisco García Saavedra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Honorarios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ED0AEF5B-2AEF-40F6-B2B5-46D26D164392}"/>
              </a:ext>
            </a:extLst>
          </p:cNvPr>
          <p:cNvGrpSpPr/>
          <p:nvPr/>
        </p:nvGrpSpPr>
        <p:grpSpPr>
          <a:xfrm>
            <a:off x="4537707" y="1166211"/>
            <a:ext cx="3116585" cy="1433393"/>
            <a:chOff x="1443242" y="5563828"/>
            <a:chExt cx="2609525" cy="968196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xmlns="" id="{3068EC3E-9568-41A4-8927-7251E1454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85" t="115" r="85" b="53"/>
            <a:stretch/>
          </p:blipFill>
          <p:spPr>
            <a:xfrm>
              <a:off x="1443242" y="5563828"/>
              <a:ext cx="972786" cy="967678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B822DB09-CC69-4FE3-A7E0-3F04E74BAC9B}"/>
                </a:ext>
              </a:extLst>
            </p:cNvPr>
            <p:cNvSpPr/>
            <p:nvPr/>
          </p:nvSpPr>
          <p:spPr>
            <a:xfrm>
              <a:off x="2402825" y="5563828"/>
              <a:ext cx="1649942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Magdalena López Valdez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Presidenta</a:t>
              </a:r>
            </a:p>
            <a:p>
              <a:pPr algn="ctr"/>
              <a:endParaRPr lang="es-MX" sz="900" dirty="0">
                <a:solidFill>
                  <a:schemeClr val="tx1"/>
                </a:solidFill>
              </a:endParaRP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MST01</a:t>
              </a:r>
            </a:p>
            <a:p>
              <a:pPr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orma libre: Forma 144">
            <a:extLst>
              <a:ext uri="{FF2B5EF4-FFF2-40B4-BE49-F238E27FC236}">
                <a16:creationId xmlns:a16="http://schemas.microsoft.com/office/drawing/2014/main" xmlns="" id="{F06553C7-8BA6-4196-95B0-B18D13427D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1408741" y="5140531"/>
            <a:ext cx="1725311" cy="756528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José Antonio Cedillo Barrientos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tx1"/>
                </a:solidFill>
              </a:rPr>
              <a:t>Becario HO00</a:t>
            </a:r>
          </a:p>
        </p:txBody>
      </p: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xmlns="" id="{6C214000-65F5-4384-B4EB-D12D79803118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4516589" y="950397"/>
            <a:ext cx="503224" cy="38016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xmlns="" id="{C41AF802-7F4E-4919-8642-101EDDAE9119}"/>
              </a:ext>
            </a:extLst>
          </p:cNvPr>
          <p:cNvCxnSpPr>
            <a:stCxn id="32" idx="2"/>
            <a:endCxn id="17" idx="0"/>
          </p:cNvCxnSpPr>
          <p:nvPr/>
        </p:nvCxnSpPr>
        <p:spPr>
          <a:xfrm rot="16200000" flipH="1">
            <a:off x="8200768" y="1067856"/>
            <a:ext cx="503742" cy="35672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C767F196-0C82-48E4-B15B-315B6E83AC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13700" r="27372" b="24534"/>
          <a:stretch/>
        </p:blipFill>
        <p:spPr>
          <a:xfrm>
            <a:off x="1092665" y="4227996"/>
            <a:ext cx="726075" cy="749731"/>
          </a:xfrm>
          <a:prstGeom prst="rect">
            <a:avLst/>
          </a:prstGeom>
        </p:spPr>
      </p:pic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xmlns="" id="{BA49D0CE-A24C-43C1-B899-1F7D9962E928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1075638" y="3586291"/>
            <a:ext cx="2" cy="1019784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xmlns="" id="{FEB3DD7F-16F1-465D-ADBD-24EC9D577869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H="1" flipV="1">
            <a:off x="1075640" y="3586290"/>
            <a:ext cx="13546" cy="1930597"/>
          </a:xfrm>
          <a:prstGeom prst="bentConnector3">
            <a:avLst>
              <a:gd name="adj1" fmla="val -168758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xmlns="" id="{A2850645-E373-4B84-B111-BD8BBFDA3661}"/>
              </a:ext>
            </a:extLst>
          </p:cNvPr>
          <p:cNvCxnSpPr>
            <a:cxnSpLocks/>
            <a:stCxn id="13" idx="1"/>
            <a:endCxn id="50" idx="1"/>
          </p:cNvCxnSpPr>
          <p:nvPr/>
        </p:nvCxnSpPr>
        <p:spPr>
          <a:xfrm rot="10800000" flipH="1" flipV="1">
            <a:off x="1075639" y="3586290"/>
            <a:ext cx="17025" cy="1016571"/>
          </a:xfrm>
          <a:prstGeom prst="bentConnector3">
            <a:avLst>
              <a:gd name="adj1" fmla="val -13427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orma libre: Forma 144">
            <a:extLst>
              <a:ext uri="{FF2B5EF4-FFF2-40B4-BE49-F238E27FC236}">
                <a16:creationId xmlns:a16="http://schemas.microsoft.com/office/drawing/2014/main" xmlns="" id="{257E2AA5-4530-4F86-9390-5149BE5B9D2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343937" y="4229266"/>
            <a:ext cx="1725311" cy="756528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u="none" kern="1200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u="none" kern="1200" dirty="0">
                <a:solidFill>
                  <a:schemeClr val="tx1"/>
                </a:solidFill>
              </a:rPr>
              <a:t>Hermelinda Ballesteros </a:t>
            </a:r>
            <a:r>
              <a:rPr lang="es-MX" sz="900" b="1" u="none" kern="1200" dirty="0" err="1">
                <a:solidFill>
                  <a:schemeClr val="tx1"/>
                </a:solidFill>
              </a:rPr>
              <a:t>Resce</a:t>
            </a:r>
            <a:endParaRPr lang="es-MX" sz="900" b="1" u="none" kern="1200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u="none" kern="1200" dirty="0">
                <a:solidFill>
                  <a:schemeClr val="tx1"/>
                </a:solidFill>
              </a:rPr>
              <a:t>Asesor Jurídico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MM06</a:t>
            </a:r>
            <a:endParaRPr lang="es-MX" sz="900" b="1" u="none" kern="1200" dirty="0">
              <a:solidFill>
                <a:schemeClr val="tx1"/>
              </a:solidFill>
            </a:endParaRP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b="1" dirty="0">
              <a:solidFill>
                <a:schemeClr val="tx1"/>
              </a:solidFill>
            </a:endParaRPr>
          </a:p>
        </p:txBody>
      </p: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xmlns="" id="{09FD1E9F-E170-446E-B1A2-D1F0DD974F75}"/>
              </a:ext>
            </a:extLst>
          </p:cNvPr>
          <p:cNvCxnSpPr>
            <a:stCxn id="17" idx="3"/>
            <a:endCxn id="64" idx="4"/>
          </p:cNvCxnSpPr>
          <p:nvPr/>
        </p:nvCxnSpPr>
        <p:spPr>
          <a:xfrm>
            <a:off x="11069248" y="3587444"/>
            <a:ext cx="12700" cy="102008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C8CD4B49-6609-4465-AA79-6D853568157F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B961C3-8C1B-98B5-4ABE-7C5092144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186" y="5144038"/>
            <a:ext cx="806299" cy="7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FE617394-FD52-43AC-83A4-5FCD7BAB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18" y="172790"/>
            <a:ext cx="11150132" cy="853352"/>
          </a:xfrm>
          <a:solidFill>
            <a:srgbClr val="D5BAEB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Comisión Ejecutiva Estatal de Atención a Victimas de Coahuila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4CDEE72-9455-4461-B32A-4954DDD45496}"/>
              </a:ext>
            </a:extLst>
          </p:cNvPr>
          <p:cNvGrpSpPr/>
          <p:nvPr/>
        </p:nvGrpSpPr>
        <p:grpSpPr>
          <a:xfrm>
            <a:off x="1669350" y="2438194"/>
            <a:ext cx="2120333" cy="957817"/>
            <a:chOff x="2834786" y="3362915"/>
            <a:chExt cx="2120333" cy="957817"/>
          </a:xfrm>
        </p:grpSpPr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xmlns="" id="{F90697FB-A00A-4A34-A6AA-2B3CB579B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3" t="14868" r="27552" b="34027"/>
            <a:stretch/>
          </p:blipFill>
          <p:spPr>
            <a:xfrm>
              <a:off x="2834786" y="3374965"/>
              <a:ext cx="1205911" cy="941156"/>
            </a:xfrm>
            <a:prstGeom prst="rect">
              <a:avLst/>
            </a:prstGeom>
          </p:spPr>
        </p:pic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xmlns="" id="{6A4C5873-4BF5-4C5F-8225-ED59A938370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3314203" y="3362915"/>
              <a:ext cx="1640916" cy="957817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6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8"/>
                    <a:pt x="380123" y="576081"/>
                    <a:pt x="380123" y="388281"/>
                  </a:cubicBezTo>
                  <a:cubicBezTo>
                    <a:pt x="380123" y="200481"/>
                    <a:pt x="246911" y="43794"/>
                    <a:pt x="69824" y="7556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rgbClr val="D5BAEB"/>
            </a:solidFill>
            <a:ln w="9525" cap="rnd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463040"/>
                        <a:gd name="connsiteY0" fmla="*/ 0 h 777240"/>
                        <a:gd name="connsiteX1" fmla="*/ 394958 w 1463040"/>
                        <a:gd name="connsiteY1" fmla="*/ 0 h 777240"/>
                        <a:gd name="connsiteX2" fmla="*/ 1063934 w 1463040"/>
                        <a:gd name="connsiteY2" fmla="*/ 0 h 777240"/>
                        <a:gd name="connsiteX3" fmla="*/ 1074646 w 1463040"/>
                        <a:gd name="connsiteY3" fmla="*/ 0 h 777240"/>
                        <a:gd name="connsiteX4" fmla="*/ 1463040 w 1463040"/>
                        <a:gd name="connsiteY4" fmla="*/ 388620 h 777240"/>
                        <a:gd name="connsiteX5" fmla="*/ 1074646 w 1463040"/>
                        <a:gd name="connsiteY5" fmla="*/ 777240 h 777240"/>
                        <a:gd name="connsiteX6" fmla="*/ 1063934 w 1463040"/>
                        <a:gd name="connsiteY6" fmla="*/ 777240 h 777240"/>
                        <a:gd name="connsiteX7" fmla="*/ 394958 w 1463040"/>
                        <a:gd name="connsiteY7" fmla="*/ 777240 h 777240"/>
                        <a:gd name="connsiteX8" fmla="*/ 0 w 1463040"/>
                        <a:gd name="connsiteY8" fmla="*/ 777240 h 777240"/>
                        <a:gd name="connsiteX9" fmla="*/ 0 w 1463040"/>
                        <a:gd name="connsiteY9" fmla="*/ 0 h 77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63040" h="777240" fill="none" extrusionOk="0">
                          <a:moveTo>
                            <a:pt x="0" y="0"/>
                          </a:moveTo>
                          <a:cubicBezTo>
                            <a:pt x="149187" y="24543"/>
                            <a:pt x="254873" y="22261"/>
                            <a:pt x="394958" y="0"/>
                          </a:cubicBezTo>
                          <a:cubicBezTo>
                            <a:pt x="558875" y="-5510"/>
                            <a:pt x="940180" y="-27455"/>
                            <a:pt x="1063934" y="0"/>
                          </a:cubicBezTo>
                          <a:cubicBezTo>
                            <a:pt x="1068401" y="-778"/>
                            <a:pt x="1072659" y="870"/>
                            <a:pt x="1074646" y="0"/>
                          </a:cubicBezTo>
                          <a:cubicBezTo>
                            <a:pt x="1259310" y="4900"/>
                            <a:pt x="1442731" y="159977"/>
                            <a:pt x="1463040" y="388620"/>
                          </a:cubicBezTo>
                          <a:cubicBezTo>
                            <a:pt x="1446068" y="602044"/>
                            <a:pt x="1284479" y="767719"/>
                            <a:pt x="1074646" y="777240"/>
                          </a:cubicBezTo>
                          <a:cubicBezTo>
                            <a:pt x="1072932" y="776524"/>
                            <a:pt x="1065137" y="777185"/>
                            <a:pt x="1063934" y="777240"/>
                          </a:cubicBezTo>
                          <a:cubicBezTo>
                            <a:pt x="959639" y="728011"/>
                            <a:pt x="521524" y="718646"/>
                            <a:pt x="394958" y="777240"/>
                          </a:cubicBezTo>
                          <a:cubicBezTo>
                            <a:pt x="299485" y="810784"/>
                            <a:pt x="101984" y="789372"/>
                            <a:pt x="0" y="777240"/>
                          </a:cubicBezTo>
                          <a:cubicBezTo>
                            <a:pt x="-17041" y="599066"/>
                            <a:pt x="-24866" y="158777"/>
                            <a:pt x="0" y="0"/>
                          </a:cubicBezTo>
                          <a:close/>
                        </a:path>
                        <a:path w="1463040" h="777240" stroke="0" extrusionOk="0">
                          <a:moveTo>
                            <a:pt x="0" y="0"/>
                          </a:moveTo>
                          <a:cubicBezTo>
                            <a:pt x="138563" y="-30316"/>
                            <a:pt x="334554" y="33254"/>
                            <a:pt x="394958" y="0"/>
                          </a:cubicBezTo>
                          <a:cubicBezTo>
                            <a:pt x="519470" y="8832"/>
                            <a:pt x="932254" y="13236"/>
                            <a:pt x="1063934" y="0"/>
                          </a:cubicBezTo>
                          <a:cubicBezTo>
                            <a:pt x="1065422" y="272"/>
                            <a:pt x="1071813" y="423"/>
                            <a:pt x="1074646" y="0"/>
                          </a:cubicBezTo>
                          <a:cubicBezTo>
                            <a:pt x="1268247" y="-11437"/>
                            <a:pt x="1484771" y="184373"/>
                            <a:pt x="1463040" y="388620"/>
                          </a:cubicBezTo>
                          <a:cubicBezTo>
                            <a:pt x="1467640" y="603795"/>
                            <a:pt x="1297805" y="759427"/>
                            <a:pt x="1074646" y="777240"/>
                          </a:cubicBezTo>
                          <a:cubicBezTo>
                            <a:pt x="1072040" y="777375"/>
                            <a:pt x="1065967" y="777099"/>
                            <a:pt x="1063934" y="777240"/>
                          </a:cubicBezTo>
                          <a:cubicBezTo>
                            <a:pt x="949576" y="767662"/>
                            <a:pt x="525852" y="833207"/>
                            <a:pt x="394958" y="777240"/>
                          </a:cubicBezTo>
                          <a:cubicBezTo>
                            <a:pt x="292915" y="773853"/>
                            <a:pt x="106496" y="800934"/>
                            <a:pt x="0" y="777240"/>
                          </a:cubicBezTo>
                          <a:cubicBezTo>
                            <a:pt x="-45094" y="435638"/>
                            <a:pt x="-44697" y="1780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José Roberto Ruiz Soto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DIRECTOR DE ASESORÍA JURÍDICA DELITOS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MM03</a:t>
              </a:r>
            </a:p>
            <a:p>
              <a:pPr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B1080E93-5CB7-4E32-B93B-DA9694B5D8D7}"/>
              </a:ext>
            </a:extLst>
          </p:cNvPr>
          <p:cNvGrpSpPr/>
          <p:nvPr/>
        </p:nvGrpSpPr>
        <p:grpSpPr>
          <a:xfrm>
            <a:off x="1669350" y="4230323"/>
            <a:ext cx="2302737" cy="1094938"/>
            <a:chOff x="1776264" y="4168563"/>
            <a:chExt cx="2302737" cy="1094938"/>
          </a:xfrm>
        </p:grpSpPr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xmlns="" id="{19409181-0CF6-4E0A-ACDB-4522FB282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"/>
            <a:stretch/>
          </p:blipFill>
          <p:spPr>
            <a:xfrm>
              <a:off x="1776264" y="4170324"/>
              <a:ext cx="995187" cy="1093177"/>
            </a:xfrm>
            <a:prstGeom prst="rect">
              <a:avLst/>
            </a:prstGeom>
          </p:spPr>
        </p:pic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xmlns="" id="{63C6EC0B-8198-4855-94BA-AD2827329DF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058127" y="4168563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Syomara Leticia Garza Guajardo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96E234EA-8DEF-4843-852E-6B2094DDF262}"/>
              </a:ext>
            </a:extLst>
          </p:cNvPr>
          <p:cNvGrpSpPr/>
          <p:nvPr/>
        </p:nvGrpSpPr>
        <p:grpSpPr>
          <a:xfrm>
            <a:off x="4653094" y="1510240"/>
            <a:ext cx="2431134" cy="972881"/>
            <a:chOff x="1310809" y="2423869"/>
            <a:chExt cx="2431134" cy="972881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CCB2814C-33C0-4398-A522-30F0242A6B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1" t="20815" r="31792" b="25930"/>
            <a:stretch/>
          </p:blipFill>
          <p:spPr>
            <a:xfrm>
              <a:off x="1310809" y="2423869"/>
              <a:ext cx="958750" cy="968196"/>
            </a:xfrm>
            <a:prstGeom prst="rect">
              <a:avLst/>
            </a:prstGeom>
          </p:spPr>
        </p:pic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xmlns="" id="{02C2E3F8-F04F-4342-94D3-6B0BA76ACB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421" y="2630850"/>
              <a:ext cx="0" cy="53883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3A08DBBC-84E3-41F4-A629-BA592CA9D5ED}"/>
                </a:ext>
              </a:extLst>
            </p:cNvPr>
            <p:cNvSpPr/>
            <p:nvPr/>
          </p:nvSpPr>
          <p:spPr>
            <a:xfrm>
              <a:off x="2075962" y="2428554"/>
              <a:ext cx="1665981" cy="968196"/>
            </a:xfrm>
            <a:prstGeom prst="rect">
              <a:avLst/>
            </a:prstGeom>
            <a:solidFill>
              <a:srgbClr val="D5BAEB"/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715" rIns="91440" bIns="54011" numCol="1" spcCol="1270" rtlCol="0" anchor="ctr" anchorCtr="0">
              <a:noAutofit/>
              <a:flatTx/>
            </a:bodyPr>
            <a:lstStyle/>
            <a:p>
              <a:pPr lvl="0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  <a:p>
              <a:pPr lvl="0" algn="ctr"/>
              <a:r>
                <a:rPr lang="es-MX" sz="1100" b="1" dirty="0">
                  <a:solidFill>
                    <a:schemeClr val="tx1"/>
                  </a:solidFill>
                </a:rPr>
                <a:t>Francisco Javier Valdés Rivera</a:t>
              </a:r>
            </a:p>
            <a:p>
              <a:pPr algn="ctr"/>
              <a:r>
                <a:rPr lang="es-MX" sz="900" dirty="0">
                  <a:solidFill>
                    <a:schemeClr val="tx1"/>
                  </a:solidFill>
                </a:rPr>
                <a:t>Dirección General de Asesoría Jurídica y Atención Inmediata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MMS02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</a:endParaRPr>
            </a:p>
            <a:p>
              <a:pPr lvl="0" algn="ctr"/>
              <a:endParaRPr lang="es-MX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E75F4FC8-5CA1-4B6C-8F03-B3C8DEDADCD1}"/>
              </a:ext>
            </a:extLst>
          </p:cNvPr>
          <p:cNvGrpSpPr/>
          <p:nvPr/>
        </p:nvGrpSpPr>
        <p:grpSpPr>
          <a:xfrm>
            <a:off x="8742164" y="2446283"/>
            <a:ext cx="2078029" cy="957817"/>
            <a:chOff x="6022804" y="3287642"/>
            <a:chExt cx="2078029" cy="957817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xmlns="" id="{5980CC2F-C591-465D-A508-6592834C0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4" t="19193" r="30615" b="23497"/>
            <a:stretch/>
          </p:blipFill>
          <p:spPr>
            <a:xfrm>
              <a:off x="6022804" y="3293848"/>
              <a:ext cx="1013412" cy="938912"/>
            </a:xfrm>
            <a:prstGeom prst="rect">
              <a:avLst/>
            </a:prstGeom>
          </p:spPr>
        </p:pic>
        <p:sp>
          <p:nvSpPr>
            <p:cNvPr id="49" name="Forma libre: Forma 78">
              <a:extLst>
                <a:ext uri="{FF2B5EF4-FFF2-40B4-BE49-F238E27FC236}">
                  <a16:creationId xmlns:a16="http://schemas.microsoft.com/office/drawing/2014/main" xmlns="" id="{BDC0F61A-75D4-40C3-8430-66967702CF68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6459917" y="3287642"/>
              <a:ext cx="1640916" cy="957817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6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8"/>
                    <a:pt x="380123" y="576081"/>
                    <a:pt x="380123" y="388281"/>
                  </a:cubicBezTo>
                  <a:cubicBezTo>
                    <a:pt x="380123" y="200481"/>
                    <a:pt x="246911" y="43794"/>
                    <a:pt x="69824" y="7556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rgbClr val="D5BAEB"/>
            </a:solidFill>
            <a:ln w="9525" cap="rnd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463040"/>
                        <a:gd name="connsiteY0" fmla="*/ 0 h 777240"/>
                        <a:gd name="connsiteX1" fmla="*/ 394958 w 1463040"/>
                        <a:gd name="connsiteY1" fmla="*/ 0 h 777240"/>
                        <a:gd name="connsiteX2" fmla="*/ 1063934 w 1463040"/>
                        <a:gd name="connsiteY2" fmla="*/ 0 h 777240"/>
                        <a:gd name="connsiteX3" fmla="*/ 1074646 w 1463040"/>
                        <a:gd name="connsiteY3" fmla="*/ 0 h 777240"/>
                        <a:gd name="connsiteX4" fmla="*/ 1463040 w 1463040"/>
                        <a:gd name="connsiteY4" fmla="*/ 388620 h 777240"/>
                        <a:gd name="connsiteX5" fmla="*/ 1074646 w 1463040"/>
                        <a:gd name="connsiteY5" fmla="*/ 777240 h 777240"/>
                        <a:gd name="connsiteX6" fmla="*/ 1063934 w 1463040"/>
                        <a:gd name="connsiteY6" fmla="*/ 777240 h 777240"/>
                        <a:gd name="connsiteX7" fmla="*/ 394958 w 1463040"/>
                        <a:gd name="connsiteY7" fmla="*/ 777240 h 777240"/>
                        <a:gd name="connsiteX8" fmla="*/ 0 w 1463040"/>
                        <a:gd name="connsiteY8" fmla="*/ 777240 h 777240"/>
                        <a:gd name="connsiteX9" fmla="*/ 0 w 1463040"/>
                        <a:gd name="connsiteY9" fmla="*/ 0 h 77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63040" h="777240" fill="none" extrusionOk="0">
                          <a:moveTo>
                            <a:pt x="0" y="0"/>
                          </a:moveTo>
                          <a:cubicBezTo>
                            <a:pt x="149187" y="24543"/>
                            <a:pt x="254873" y="22261"/>
                            <a:pt x="394958" y="0"/>
                          </a:cubicBezTo>
                          <a:cubicBezTo>
                            <a:pt x="558875" y="-5510"/>
                            <a:pt x="940180" y="-27455"/>
                            <a:pt x="1063934" y="0"/>
                          </a:cubicBezTo>
                          <a:cubicBezTo>
                            <a:pt x="1068401" y="-778"/>
                            <a:pt x="1072659" y="870"/>
                            <a:pt x="1074646" y="0"/>
                          </a:cubicBezTo>
                          <a:cubicBezTo>
                            <a:pt x="1259310" y="4900"/>
                            <a:pt x="1442731" y="159977"/>
                            <a:pt x="1463040" y="388620"/>
                          </a:cubicBezTo>
                          <a:cubicBezTo>
                            <a:pt x="1446068" y="602044"/>
                            <a:pt x="1284479" y="767719"/>
                            <a:pt x="1074646" y="777240"/>
                          </a:cubicBezTo>
                          <a:cubicBezTo>
                            <a:pt x="1072932" y="776524"/>
                            <a:pt x="1065137" y="777185"/>
                            <a:pt x="1063934" y="777240"/>
                          </a:cubicBezTo>
                          <a:cubicBezTo>
                            <a:pt x="959639" y="728011"/>
                            <a:pt x="521524" y="718646"/>
                            <a:pt x="394958" y="777240"/>
                          </a:cubicBezTo>
                          <a:cubicBezTo>
                            <a:pt x="299485" y="810784"/>
                            <a:pt x="101984" y="789372"/>
                            <a:pt x="0" y="777240"/>
                          </a:cubicBezTo>
                          <a:cubicBezTo>
                            <a:pt x="-17041" y="599066"/>
                            <a:pt x="-24866" y="158777"/>
                            <a:pt x="0" y="0"/>
                          </a:cubicBezTo>
                          <a:close/>
                        </a:path>
                        <a:path w="1463040" h="777240" stroke="0" extrusionOk="0">
                          <a:moveTo>
                            <a:pt x="0" y="0"/>
                          </a:moveTo>
                          <a:cubicBezTo>
                            <a:pt x="138563" y="-30316"/>
                            <a:pt x="334554" y="33254"/>
                            <a:pt x="394958" y="0"/>
                          </a:cubicBezTo>
                          <a:cubicBezTo>
                            <a:pt x="519470" y="8832"/>
                            <a:pt x="932254" y="13236"/>
                            <a:pt x="1063934" y="0"/>
                          </a:cubicBezTo>
                          <a:cubicBezTo>
                            <a:pt x="1065422" y="272"/>
                            <a:pt x="1071813" y="423"/>
                            <a:pt x="1074646" y="0"/>
                          </a:cubicBezTo>
                          <a:cubicBezTo>
                            <a:pt x="1268247" y="-11437"/>
                            <a:pt x="1484771" y="184373"/>
                            <a:pt x="1463040" y="388620"/>
                          </a:cubicBezTo>
                          <a:cubicBezTo>
                            <a:pt x="1467640" y="603795"/>
                            <a:pt x="1297805" y="759427"/>
                            <a:pt x="1074646" y="777240"/>
                          </a:cubicBezTo>
                          <a:cubicBezTo>
                            <a:pt x="1072040" y="777375"/>
                            <a:pt x="1065967" y="777099"/>
                            <a:pt x="1063934" y="777240"/>
                          </a:cubicBezTo>
                          <a:cubicBezTo>
                            <a:pt x="949576" y="767662"/>
                            <a:pt x="525852" y="833207"/>
                            <a:pt x="394958" y="777240"/>
                          </a:cubicBezTo>
                          <a:cubicBezTo>
                            <a:pt x="292915" y="773853"/>
                            <a:pt x="106496" y="800934"/>
                            <a:pt x="0" y="777240"/>
                          </a:cubicBezTo>
                          <a:cubicBezTo>
                            <a:pt x="-45094" y="435638"/>
                            <a:pt x="-44697" y="1780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Dayhana Lizbeth Flores Olivares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DIRECTORA DE ATENCIÓN INMEDIATA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MM02</a:t>
              </a:r>
            </a:p>
            <a:p>
              <a:pPr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CAFB18F8-0800-4C3B-A25D-754CF4151C61}"/>
              </a:ext>
            </a:extLst>
          </p:cNvPr>
          <p:cNvGrpSpPr/>
          <p:nvPr/>
        </p:nvGrpSpPr>
        <p:grpSpPr>
          <a:xfrm>
            <a:off x="5112337" y="4216749"/>
            <a:ext cx="2302737" cy="1094938"/>
            <a:chOff x="1776264" y="5270939"/>
            <a:chExt cx="2302737" cy="1094938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xmlns="" id="{8AD0B114-EDBF-466D-9F4D-5D0B2D368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0" t="23535" b="8038"/>
            <a:stretch/>
          </p:blipFill>
          <p:spPr>
            <a:xfrm>
              <a:off x="1776264" y="5275799"/>
              <a:ext cx="972336" cy="1090078"/>
            </a:xfrm>
            <a:prstGeom prst="rect">
              <a:avLst/>
            </a:prstGeom>
          </p:spPr>
        </p:pic>
        <p:sp>
          <p:nvSpPr>
            <p:cNvPr id="52" name="Forma libre: Forma 140">
              <a:extLst>
                <a:ext uri="{FF2B5EF4-FFF2-40B4-BE49-F238E27FC236}">
                  <a16:creationId xmlns:a16="http://schemas.microsoft.com/office/drawing/2014/main" xmlns="" id="{A9057D02-0F64-4DA0-BE76-9CCEA3B5255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058127" y="5270939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Brisa Haydee López Villalobos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643FAC9B-E0E0-461D-AAC9-D19A3ED67ECF}"/>
              </a:ext>
            </a:extLst>
          </p:cNvPr>
          <p:cNvGrpSpPr/>
          <p:nvPr/>
        </p:nvGrpSpPr>
        <p:grpSpPr>
          <a:xfrm>
            <a:off x="8464699" y="4236000"/>
            <a:ext cx="2355494" cy="1094938"/>
            <a:chOff x="8315662" y="4148274"/>
            <a:chExt cx="2355494" cy="1094938"/>
          </a:xfrm>
        </p:grpSpPr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xmlns="" id="{DE236D91-0869-46CA-9FC1-C35E4ED7C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3" t="18328" r="360"/>
            <a:stretch/>
          </p:blipFill>
          <p:spPr>
            <a:xfrm>
              <a:off x="8315662" y="4150753"/>
              <a:ext cx="985660" cy="1090078"/>
            </a:xfrm>
            <a:prstGeom prst="rect">
              <a:avLst/>
            </a:prstGeom>
          </p:spPr>
        </p:pic>
        <p:sp>
          <p:nvSpPr>
            <p:cNvPr id="74" name="Forma libre: Forma 140">
              <a:extLst>
                <a:ext uri="{FF2B5EF4-FFF2-40B4-BE49-F238E27FC236}">
                  <a16:creationId xmlns:a16="http://schemas.microsoft.com/office/drawing/2014/main" xmlns="" id="{A65220D7-0802-4529-B3C5-C44EAD436A6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650282" y="4148274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Mayela Cerda Flores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MM03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xmlns="" id="{861026A8-EF8F-485C-B114-EAD51DD7E4CE}"/>
              </a:ext>
            </a:extLst>
          </p:cNvPr>
          <p:cNvCxnSpPr>
            <a:cxnSpLocks/>
            <a:stCxn id="45" idx="2"/>
            <a:endCxn id="47" idx="1"/>
          </p:cNvCxnSpPr>
          <p:nvPr/>
        </p:nvCxnSpPr>
        <p:spPr>
          <a:xfrm rot="16200000" flipH="1">
            <a:off x="7277289" y="1457070"/>
            <a:ext cx="438824" cy="24909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xmlns="" id="{0849358D-58E0-4F2C-88D5-1A8076E804FC}"/>
              </a:ext>
            </a:extLst>
          </p:cNvPr>
          <p:cNvCxnSpPr>
            <a:stCxn id="45" idx="2"/>
            <a:endCxn id="79" idx="4"/>
          </p:cNvCxnSpPr>
          <p:nvPr/>
        </p:nvCxnSpPr>
        <p:spPr>
          <a:xfrm rot="5400000">
            <a:off x="4803470" y="1469335"/>
            <a:ext cx="433982" cy="24615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xmlns="" id="{CA0C02C6-7ED0-4403-A75E-DFFC55D94244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238304" y="2483121"/>
            <a:ext cx="12934" cy="173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xmlns="" id="{2FEF166A-AAD6-45CD-A3C8-1E6BFA48F5C1}"/>
              </a:ext>
            </a:extLst>
          </p:cNvPr>
          <p:cNvCxnSpPr>
            <a:cxnSpLocks/>
          </p:cNvCxnSpPr>
          <p:nvPr/>
        </p:nvCxnSpPr>
        <p:spPr>
          <a:xfrm>
            <a:off x="2499525" y="3800475"/>
            <a:ext cx="1" cy="41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xmlns="" id="{9D7ED35E-BC30-4CB9-94C0-7012D22D63C1}"/>
              </a:ext>
            </a:extLst>
          </p:cNvPr>
          <p:cNvCxnSpPr>
            <a:cxnSpLocks/>
          </p:cNvCxnSpPr>
          <p:nvPr/>
        </p:nvCxnSpPr>
        <p:spPr>
          <a:xfrm>
            <a:off x="9179276" y="3824586"/>
            <a:ext cx="1" cy="41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E8C59EE4-CEF1-48D1-A0D3-3401A429E10C}"/>
              </a:ext>
            </a:extLst>
          </p:cNvPr>
          <p:cNvCxnSpPr/>
          <p:nvPr/>
        </p:nvCxnSpPr>
        <p:spPr>
          <a:xfrm>
            <a:off x="2499525" y="3800475"/>
            <a:ext cx="6679751" cy="24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1DD6399-F8F6-442E-BB2E-98775C71085E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</p:spTree>
    <p:extLst>
      <p:ext uri="{BB962C8B-B14F-4D97-AF65-F5344CB8AC3E}">
        <p14:creationId xmlns:p14="http://schemas.microsoft.com/office/powerpoint/2010/main" val="251529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CF98464-1798-7C66-3CAE-D19EBA7E4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8" t="30134" r="29523" b="18043"/>
          <a:stretch/>
        </p:blipFill>
        <p:spPr>
          <a:xfrm>
            <a:off x="7197769" y="5287998"/>
            <a:ext cx="734926" cy="7772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5001D98-B816-8852-A7A6-927F43D12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48" t="18960" r="22306" b="13007"/>
          <a:stretch/>
        </p:blipFill>
        <p:spPr>
          <a:xfrm>
            <a:off x="2602265" y="5965418"/>
            <a:ext cx="714116" cy="7649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970A9DF-0997-495B-AC96-98F21C70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3" b="11561"/>
          <a:stretch/>
        </p:blipFill>
        <p:spPr>
          <a:xfrm>
            <a:off x="9602846" y="5259710"/>
            <a:ext cx="816141" cy="8055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438DC34-226B-4A22-9749-DDD4305D29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878"/>
          <a:stretch/>
        </p:blipFill>
        <p:spPr>
          <a:xfrm>
            <a:off x="2585940" y="5130366"/>
            <a:ext cx="703373" cy="7772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CE49FFB-134F-4929-8DBF-2A6D79DDB6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56" t="54801" r="44860" b="19266"/>
          <a:stretch/>
        </p:blipFill>
        <p:spPr>
          <a:xfrm>
            <a:off x="422428" y="3432429"/>
            <a:ext cx="748685" cy="774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FE617394-FD52-43AC-83A4-5FCD7BAB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18" y="172790"/>
            <a:ext cx="11150132" cy="853352"/>
          </a:xfrm>
          <a:solidFill>
            <a:srgbClr val="D5BAEB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Comisión Ejecutiva Estatal de Atención a Victimas de Coahuila</a:t>
            </a:r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xmlns="" id="{AB567785-3E0A-4AED-B10A-D64ADC85A26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46265" y="3424408"/>
            <a:ext cx="1424368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360 h 777240"/>
              <a:gd name="connsiteX10" fmla="*/ 63037 w 1463040"/>
              <a:gd name="connsiteY10" fmla="*/ 769006 h 777240"/>
              <a:gd name="connsiteX11" fmla="*/ 373336 w 1463040"/>
              <a:gd name="connsiteY11" fmla="*/ 388281 h 777240"/>
              <a:gd name="connsiteX12" fmla="*/ 63037 w 1463040"/>
              <a:gd name="connsiteY12" fmla="*/ 7557 h 777240"/>
              <a:gd name="connsiteX13" fmla="*/ 0 w 1463040"/>
              <a:gd name="connsiteY13" fmla="*/ 1202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360"/>
                </a:lnTo>
                <a:lnTo>
                  <a:pt x="63037" y="769006"/>
                </a:lnTo>
                <a:cubicBezTo>
                  <a:pt x="240124" y="732769"/>
                  <a:pt x="373336" y="576082"/>
                  <a:pt x="373336" y="388281"/>
                </a:cubicBezTo>
                <a:cubicBezTo>
                  <a:pt x="373336" y="200481"/>
                  <a:pt x="240124" y="43794"/>
                  <a:pt x="63037" y="7557"/>
                </a:cubicBezTo>
                <a:lnTo>
                  <a:pt x="0" y="12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Diego Hernández </a:t>
            </a:r>
            <a:r>
              <a:rPr lang="es-MX" sz="900" dirty="0" err="1">
                <a:solidFill>
                  <a:schemeClr val="tx1"/>
                </a:solidFill>
              </a:rPr>
              <a:t>Hernández</a:t>
            </a:r>
            <a:endParaRPr lang="es-MX" sz="900" kern="1200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Asesor Jurídica</a:t>
            </a:r>
            <a:endParaRPr lang="es-MX" sz="900" kern="1200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MM04</a:t>
            </a:r>
            <a:endParaRPr lang="es-MX" sz="9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C7D1626-6663-48AE-B096-13C240584603}"/>
              </a:ext>
            </a:extLst>
          </p:cNvPr>
          <p:cNvGrpSpPr/>
          <p:nvPr/>
        </p:nvGrpSpPr>
        <p:grpSpPr>
          <a:xfrm>
            <a:off x="382642" y="4259442"/>
            <a:ext cx="1741070" cy="777240"/>
            <a:chOff x="385288" y="5151837"/>
            <a:chExt cx="1741070" cy="777240"/>
          </a:xfrm>
        </p:grpSpPr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xmlns="" id="{781AE56C-2D1F-42FB-84D1-0FF77AB69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6" t="14868" r="26471" b="18360"/>
            <a:stretch/>
          </p:blipFill>
          <p:spPr>
            <a:xfrm>
              <a:off x="385288" y="5170824"/>
              <a:ext cx="748685" cy="748692"/>
            </a:xfrm>
            <a:prstGeom prst="rect">
              <a:avLst/>
            </a:prstGeom>
          </p:spPr>
        </p:pic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xmlns="" id="{959D0B9B-BB91-4406-8BCC-DF7B6EEC62A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663318" y="5151837"/>
              <a:ext cx="146304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5360 h 777240"/>
                <a:gd name="connsiteX10" fmla="*/ 63037 w 1463040"/>
                <a:gd name="connsiteY10" fmla="*/ 769006 h 777240"/>
                <a:gd name="connsiteX11" fmla="*/ 373336 w 1463040"/>
                <a:gd name="connsiteY11" fmla="*/ 388281 h 777240"/>
                <a:gd name="connsiteX12" fmla="*/ 63037 w 1463040"/>
                <a:gd name="connsiteY12" fmla="*/ 7557 h 777240"/>
                <a:gd name="connsiteX13" fmla="*/ 0 w 1463040"/>
                <a:gd name="connsiteY13" fmla="*/ 1202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5360"/>
                  </a:lnTo>
                  <a:lnTo>
                    <a:pt x="63037" y="769006"/>
                  </a:lnTo>
                  <a:cubicBezTo>
                    <a:pt x="240124" y="732769"/>
                    <a:pt x="373336" y="576082"/>
                    <a:pt x="373336" y="388281"/>
                  </a:cubicBezTo>
                  <a:cubicBezTo>
                    <a:pt x="373336" y="200481"/>
                    <a:pt x="240124" y="43794"/>
                    <a:pt x="63037" y="7557"/>
                  </a:cubicBezTo>
                  <a:lnTo>
                    <a:pt x="0" y="120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Salma Jaanai Martínez Macías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Asesora Jurídica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7E54911-37B5-4644-B72F-DD6801394964}"/>
              </a:ext>
            </a:extLst>
          </p:cNvPr>
          <p:cNvGrpSpPr/>
          <p:nvPr/>
        </p:nvGrpSpPr>
        <p:grpSpPr>
          <a:xfrm>
            <a:off x="2585940" y="2647168"/>
            <a:ext cx="1729787" cy="777240"/>
            <a:chOff x="2318386" y="4378299"/>
            <a:chExt cx="1729787" cy="777240"/>
          </a:xfrm>
        </p:grpSpPr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xmlns="" id="{C9A55296-8789-4BFB-9DC0-E5D978D94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5" t="16491" r="25750" b="16198"/>
            <a:stretch/>
          </p:blipFill>
          <p:spPr>
            <a:xfrm>
              <a:off x="2318386" y="4390074"/>
              <a:ext cx="703373" cy="745200"/>
            </a:xfrm>
            <a:prstGeom prst="rect">
              <a:avLst/>
            </a:prstGeom>
          </p:spPr>
        </p:pic>
        <p:sp>
          <p:nvSpPr>
            <p:cNvPr id="71" name="Forma libre: Forma 144">
              <a:extLst>
                <a:ext uri="{FF2B5EF4-FFF2-40B4-BE49-F238E27FC236}">
                  <a16:creationId xmlns:a16="http://schemas.microsoft.com/office/drawing/2014/main" xmlns="" id="{39B281BE-12C8-4602-8F20-ABEB5181AAE0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585133" y="4378299"/>
              <a:ext cx="146304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José Arnoldo Flores Quintero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 Jurídico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MM04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49998411-B77B-44FB-83A4-A08644C8D94E}"/>
              </a:ext>
            </a:extLst>
          </p:cNvPr>
          <p:cNvGrpSpPr/>
          <p:nvPr/>
        </p:nvGrpSpPr>
        <p:grpSpPr>
          <a:xfrm>
            <a:off x="2572111" y="3463216"/>
            <a:ext cx="1736772" cy="779388"/>
            <a:chOff x="2543316" y="4855829"/>
            <a:chExt cx="1736772" cy="779388"/>
          </a:xfrm>
        </p:grpSpPr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xmlns="" id="{8A3625C9-4AE6-479A-B65D-28D5BE64F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11624" r="25389" b="19441"/>
            <a:stretch/>
          </p:blipFill>
          <p:spPr>
            <a:xfrm>
              <a:off x="2543316" y="4860733"/>
              <a:ext cx="774424" cy="774484"/>
            </a:xfrm>
            <a:prstGeom prst="rect">
              <a:avLst/>
            </a:prstGeom>
          </p:spPr>
        </p:pic>
        <p:sp>
          <p:nvSpPr>
            <p:cNvPr id="90" name="Forma libre: Forma 144">
              <a:extLst>
                <a:ext uri="{FF2B5EF4-FFF2-40B4-BE49-F238E27FC236}">
                  <a16:creationId xmlns:a16="http://schemas.microsoft.com/office/drawing/2014/main" xmlns="" id="{A4906D24-EE0E-4314-B2DA-D5532A0F8BEF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817048" y="4855829"/>
              <a:ext cx="146304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Emmanuel Flores Dávila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 Jurídico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MM04</a:t>
              </a:r>
              <a:endParaRPr lang="es-MX" sz="900" b="1" u="none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BA4341BB-3F9B-4F04-B549-C2034A846F64}"/>
              </a:ext>
            </a:extLst>
          </p:cNvPr>
          <p:cNvGrpSpPr/>
          <p:nvPr/>
        </p:nvGrpSpPr>
        <p:grpSpPr>
          <a:xfrm>
            <a:off x="437121" y="2566913"/>
            <a:ext cx="1775738" cy="797505"/>
            <a:chOff x="697416" y="3118451"/>
            <a:chExt cx="1775738" cy="797505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xmlns="" id="{73273AD5-F039-4B1F-BC46-25C9A68F9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364" r="18559" b="32370"/>
            <a:stretch/>
          </p:blipFill>
          <p:spPr>
            <a:xfrm>
              <a:off x="697416" y="3138716"/>
              <a:ext cx="852344" cy="777240"/>
            </a:xfrm>
            <a:prstGeom prst="rect">
              <a:avLst/>
            </a:prstGeom>
          </p:spPr>
        </p:pic>
        <p:sp>
          <p:nvSpPr>
            <p:cNvPr id="77" name="Forma libre: Forma 144">
              <a:extLst>
                <a:ext uri="{FF2B5EF4-FFF2-40B4-BE49-F238E27FC236}">
                  <a16:creationId xmlns:a16="http://schemas.microsoft.com/office/drawing/2014/main" xmlns="" id="{46EC68C0-060C-4867-9895-CBBFB1696D07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940234" y="3118451"/>
              <a:ext cx="1532920" cy="797504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Gustavo Flores Nieto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 Jurídico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MM04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5DFE00E7-75DB-443A-B0C5-73E9FBDD2431}"/>
              </a:ext>
            </a:extLst>
          </p:cNvPr>
          <p:cNvGrpSpPr/>
          <p:nvPr/>
        </p:nvGrpSpPr>
        <p:grpSpPr>
          <a:xfrm>
            <a:off x="2575197" y="4306581"/>
            <a:ext cx="1740530" cy="777240"/>
            <a:chOff x="4915539" y="3121410"/>
            <a:chExt cx="1740530" cy="77724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D5E93D7-A83D-4D37-A0DE-738E2FCFC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2047"/>
            <a:stretch/>
          </p:blipFill>
          <p:spPr>
            <a:xfrm>
              <a:off x="4915539" y="3122476"/>
              <a:ext cx="703373" cy="764908"/>
            </a:xfrm>
            <a:prstGeom prst="rect">
              <a:avLst/>
            </a:prstGeom>
          </p:spPr>
        </p:pic>
        <p:sp>
          <p:nvSpPr>
            <p:cNvPr id="80" name="Forma libre: Forma 144">
              <a:extLst>
                <a:ext uri="{FF2B5EF4-FFF2-40B4-BE49-F238E27FC236}">
                  <a16:creationId xmlns:a16="http://schemas.microsoft.com/office/drawing/2014/main" xmlns="" id="{8C7A772D-1889-41EB-A7E8-352010706719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5193029" y="3121410"/>
              <a:ext cx="146304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Alejandra del Rosario Campos Muños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Asesora Jurídica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MM04</a:t>
              </a: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xmlns="" id="{151D4543-1E11-412E-AF89-0B2F1B75DB87}"/>
              </a:ext>
            </a:extLst>
          </p:cNvPr>
          <p:cNvGrpSpPr/>
          <p:nvPr/>
        </p:nvGrpSpPr>
        <p:grpSpPr>
          <a:xfrm>
            <a:off x="1371807" y="1547322"/>
            <a:ext cx="2120333" cy="957817"/>
            <a:chOff x="2834786" y="3362915"/>
            <a:chExt cx="2120333" cy="957817"/>
          </a:xfrm>
          <a:solidFill>
            <a:srgbClr val="D5BAEB"/>
          </a:solidFill>
        </p:grpSpPr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xmlns="" id="{6EEA3F9D-9287-4F07-88B6-0BEBFA66E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3" t="14868" r="27552" b="34027"/>
            <a:stretch/>
          </p:blipFill>
          <p:spPr>
            <a:xfrm>
              <a:off x="2834786" y="3374965"/>
              <a:ext cx="1205911" cy="941156"/>
            </a:xfrm>
            <a:prstGeom prst="rect">
              <a:avLst/>
            </a:prstGeom>
            <a:grpFill/>
          </p:spPr>
        </p:pic>
        <p:sp>
          <p:nvSpPr>
            <p:cNvPr id="84" name="Forma libre: Forma 78">
              <a:extLst>
                <a:ext uri="{FF2B5EF4-FFF2-40B4-BE49-F238E27FC236}">
                  <a16:creationId xmlns:a16="http://schemas.microsoft.com/office/drawing/2014/main" xmlns="" id="{01E68DF1-A0ED-4A1A-A98C-700C6FA2AB0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3314203" y="3362915"/>
              <a:ext cx="1640916" cy="957817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6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8"/>
                    <a:pt x="380123" y="576081"/>
                    <a:pt x="380123" y="388281"/>
                  </a:cubicBezTo>
                  <a:cubicBezTo>
                    <a:pt x="380123" y="200481"/>
                    <a:pt x="246911" y="43794"/>
                    <a:pt x="69824" y="7556"/>
                  </a:cubicBezTo>
                  <a:lnTo>
                    <a:pt x="0" y="518"/>
                  </a:lnTo>
                  <a:close/>
                </a:path>
              </a:pathLst>
            </a:custGeom>
            <a:grpFill/>
            <a:ln w="9525" cap="rnd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463040"/>
                        <a:gd name="connsiteY0" fmla="*/ 0 h 777240"/>
                        <a:gd name="connsiteX1" fmla="*/ 394958 w 1463040"/>
                        <a:gd name="connsiteY1" fmla="*/ 0 h 777240"/>
                        <a:gd name="connsiteX2" fmla="*/ 1063934 w 1463040"/>
                        <a:gd name="connsiteY2" fmla="*/ 0 h 777240"/>
                        <a:gd name="connsiteX3" fmla="*/ 1074646 w 1463040"/>
                        <a:gd name="connsiteY3" fmla="*/ 0 h 777240"/>
                        <a:gd name="connsiteX4" fmla="*/ 1463040 w 1463040"/>
                        <a:gd name="connsiteY4" fmla="*/ 388620 h 777240"/>
                        <a:gd name="connsiteX5" fmla="*/ 1074646 w 1463040"/>
                        <a:gd name="connsiteY5" fmla="*/ 777240 h 777240"/>
                        <a:gd name="connsiteX6" fmla="*/ 1063934 w 1463040"/>
                        <a:gd name="connsiteY6" fmla="*/ 777240 h 777240"/>
                        <a:gd name="connsiteX7" fmla="*/ 394958 w 1463040"/>
                        <a:gd name="connsiteY7" fmla="*/ 777240 h 777240"/>
                        <a:gd name="connsiteX8" fmla="*/ 0 w 1463040"/>
                        <a:gd name="connsiteY8" fmla="*/ 777240 h 777240"/>
                        <a:gd name="connsiteX9" fmla="*/ 0 w 1463040"/>
                        <a:gd name="connsiteY9" fmla="*/ 0 h 77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63040" h="777240" fill="none" extrusionOk="0">
                          <a:moveTo>
                            <a:pt x="0" y="0"/>
                          </a:moveTo>
                          <a:cubicBezTo>
                            <a:pt x="149187" y="24543"/>
                            <a:pt x="254873" y="22261"/>
                            <a:pt x="394958" y="0"/>
                          </a:cubicBezTo>
                          <a:cubicBezTo>
                            <a:pt x="558875" y="-5510"/>
                            <a:pt x="940180" y="-27455"/>
                            <a:pt x="1063934" y="0"/>
                          </a:cubicBezTo>
                          <a:cubicBezTo>
                            <a:pt x="1068401" y="-778"/>
                            <a:pt x="1072659" y="870"/>
                            <a:pt x="1074646" y="0"/>
                          </a:cubicBezTo>
                          <a:cubicBezTo>
                            <a:pt x="1259310" y="4900"/>
                            <a:pt x="1442731" y="159977"/>
                            <a:pt x="1463040" y="388620"/>
                          </a:cubicBezTo>
                          <a:cubicBezTo>
                            <a:pt x="1446068" y="602044"/>
                            <a:pt x="1284479" y="767719"/>
                            <a:pt x="1074646" y="777240"/>
                          </a:cubicBezTo>
                          <a:cubicBezTo>
                            <a:pt x="1072932" y="776524"/>
                            <a:pt x="1065137" y="777185"/>
                            <a:pt x="1063934" y="777240"/>
                          </a:cubicBezTo>
                          <a:cubicBezTo>
                            <a:pt x="959639" y="728011"/>
                            <a:pt x="521524" y="718646"/>
                            <a:pt x="394958" y="777240"/>
                          </a:cubicBezTo>
                          <a:cubicBezTo>
                            <a:pt x="299485" y="810784"/>
                            <a:pt x="101984" y="789372"/>
                            <a:pt x="0" y="777240"/>
                          </a:cubicBezTo>
                          <a:cubicBezTo>
                            <a:pt x="-17041" y="599066"/>
                            <a:pt x="-24866" y="158777"/>
                            <a:pt x="0" y="0"/>
                          </a:cubicBezTo>
                          <a:close/>
                        </a:path>
                        <a:path w="1463040" h="777240" stroke="0" extrusionOk="0">
                          <a:moveTo>
                            <a:pt x="0" y="0"/>
                          </a:moveTo>
                          <a:cubicBezTo>
                            <a:pt x="138563" y="-30316"/>
                            <a:pt x="334554" y="33254"/>
                            <a:pt x="394958" y="0"/>
                          </a:cubicBezTo>
                          <a:cubicBezTo>
                            <a:pt x="519470" y="8832"/>
                            <a:pt x="932254" y="13236"/>
                            <a:pt x="1063934" y="0"/>
                          </a:cubicBezTo>
                          <a:cubicBezTo>
                            <a:pt x="1065422" y="272"/>
                            <a:pt x="1071813" y="423"/>
                            <a:pt x="1074646" y="0"/>
                          </a:cubicBezTo>
                          <a:cubicBezTo>
                            <a:pt x="1268247" y="-11437"/>
                            <a:pt x="1484771" y="184373"/>
                            <a:pt x="1463040" y="388620"/>
                          </a:cubicBezTo>
                          <a:cubicBezTo>
                            <a:pt x="1467640" y="603795"/>
                            <a:pt x="1297805" y="759427"/>
                            <a:pt x="1074646" y="777240"/>
                          </a:cubicBezTo>
                          <a:cubicBezTo>
                            <a:pt x="1072040" y="777375"/>
                            <a:pt x="1065967" y="777099"/>
                            <a:pt x="1063934" y="777240"/>
                          </a:cubicBezTo>
                          <a:cubicBezTo>
                            <a:pt x="949576" y="767662"/>
                            <a:pt x="525852" y="833207"/>
                            <a:pt x="394958" y="777240"/>
                          </a:cubicBezTo>
                          <a:cubicBezTo>
                            <a:pt x="292915" y="773853"/>
                            <a:pt x="106496" y="800934"/>
                            <a:pt x="0" y="777240"/>
                          </a:cubicBezTo>
                          <a:cubicBezTo>
                            <a:pt x="-45094" y="435638"/>
                            <a:pt x="-44697" y="1780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José Roberto Ruiz Soto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DIRECTOR DE ASESORÍA JURÍDICA DELITOS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MM03</a:t>
              </a:r>
            </a:p>
            <a:p>
              <a:pPr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xmlns="" id="{46FF38E5-3CFA-4D87-BE21-9BDCF6EB211B}"/>
              </a:ext>
            </a:extLst>
          </p:cNvPr>
          <p:cNvGrpSpPr/>
          <p:nvPr/>
        </p:nvGrpSpPr>
        <p:grpSpPr>
          <a:xfrm>
            <a:off x="8068615" y="1574804"/>
            <a:ext cx="2098435" cy="957818"/>
            <a:chOff x="6002398" y="3287641"/>
            <a:chExt cx="2098435" cy="957818"/>
          </a:xfrm>
        </p:grpSpPr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xmlns="" id="{6B9B0A9D-DF5F-4AD2-85FD-F70C47217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4" t="19193" r="30615" b="23497"/>
            <a:stretch/>
          </p:blipFill>
          <p:spPr>
            <a:xfrm>
              <a:off x="6002398" y="3287641"/>
              <a:ext cx="1033817" cy="957817"/>
            </a:xfrm>
            <a:prstGeom prst="rect">
              <a:avLst/>
            </a:prstGeom>
          </p:spPr>
        </p:pic>
        <p:sp>
          <p:nvSpPr>
            <p:cNvPr id="99" name="Forma libre: Forma 78">
              <a:extLst>
                <a:ext uri="{FF2B5EF4-FFF2-40B4-BE49-F238E27FC236}">
                  <a16:creationId xmlns:a16="http://schemas.microsoft.com/office/drawing/2014/main" xmlns="" id="{80845576-A4AA-41FB-A543-35A6C1629B4F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6459917" y="3287642"/>
              <a:ext cx="1640916" cy="957817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6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8"/>
                    <a:pt x="380123" y="576081"/>
                    <a:pt x="380123" y="388281"/>
                  </a:cubicBezTo>
                  <a:cubicBezTo>
                    <a:pt x="380123" y="200481"/>
                    <a:pt x="246911" y="43794"/>
                    <a:pt x="69824" y="7556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rgbClr val="D5BAEB"/>
            </a:solidFill>
            <a:ln w="9525" cap="rnd" cmpd="sng" algn="ctr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463040"/>
                        <a:gd name="connsiteY0" fmla="*/ 0 h 777240"/>
                        <a:gd name="connsiteX1" fmla="*/ 394958 w 1463040"/>
                        <a:gd name="connsiteY1" fmla="*/ 0 h 777240"/>
                        <a:gd name="connsiteX2" fmla="*/ 1063934 w 1463040"/>
                        <a:gd name="connsiteY2" fmla="*/ 0 h 777240"/>
                        <a:gd name="connsiteX3" fmla="*/ 1074646 w 1463040"/>
                        <a:gd name="connsiteY3" fmla="*/ 0 h 777240"/>
                        <a:gd name="connsiteX4" fmla="*/ 1463040 w 1463040"/>
                        <a:gd name="connsiteY4" fmla="*/ 388620 h 777240"/>
                        <a:gd name="connsiteX5" fmla="*/ 1074646 w 1463040"/>
                        <a:gd name="connsiteY5" fmla="*/ 777240 h 777240"/>
                        <a:gd name="connsiteX6" fmla="*/ 1063934 w 1463040"/>
                        <a:gd name="connsiteY6" fmla="*/ 777240 h 777240"/>
                        <a:gd name="connsiteX7" fmla="*/ 394958 w 1463040"/>
                        <a:gd name="connsiteY7" fmla="*/ 777240 h 777240"/>
                        <a:gd name="connsiteX8" fmla="*/ 0 w 1463040"/>
                        <a:gd name="connsiteY8" fmla="*/ 777240 h 777240"/>
                        <a:gd name="connsiteX9" fmla="*/ 0 w 1463040"/>
                        <a:gd name="connsiteY9" fmla="*/ 0 h 77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63040" h="777240" fill="none" extrusionOk="0">
                          <a:moveTo>
                            <a:pt x="0" y="0"/>
                          </a:moveTo>
                          <a:cubicBezTo>
                            <a:pt x="149187" y="24543"/>
                            <a:pt x="254873" y="22261"/>
                            <a:pt x="394958" y="0"/>
                          </a:cubicBezTo>
                          <a:cubicBezTo>
                            <a:pt x="558875" y="-5510"/>
                            <a:pt x="940180" y="-27455"/>
                            <a:pt x="1063934" y="0"/>
                          </a:cubicBezTo>
                          <a:cubicBezTo>
                            <a:pt x="1068401" y="-778"/>
                            <a:pt x="1072659" y="870"/>
                            <a:pt x="1074646" y="0"/>
                          </a:cubicBezTo>
                          <a:cubicBezTo>
                            <a:pt x="1259310" y="4900"/>
                            <a:pt x="1442731" y="159977"/>
                            <a:pt x="1463040" y="388620"/>
                          </a:cubicBezTo>
                          <a:cubicBezTo>
                            <a:pt x="1446068" y="602044"/>
                            <a:pt x="1284479" y="767719"/>
                            <a:pt x="1074646" y="777240"/>
                          </a:cubicBezTo>
                          <a:cubicBezTo>
                            <a:pt x="1072932" y="776524"/>
                            <a:pt x="1065137" y="777185"/>
                            <a:pt x="1063934" y="777240"/>
                          </a:cubicBezTo>
                          <a:cubicBezTo>
                            <a:pt x="959639" y="728011"/>
                            <a:pt x="521524" y="718646"/>
                            <a:pt x="394958" y="777240"/>
                          </a:cubicBezTo>
                          <a:cubicBezTo>
                            <a:pt x="299485" y="810784"/>
                            <a:pt x="101984" y="789372"/>
                            <a:pt x="0" y="777240"/>
                          </a:cubicBezTo>
                          <a:cubicBezTo>
                            <a:pt x="-17041" y="599066"/>
                            <a:pt x="-24866" y="158777"/>
                            <a:pt x="0" y="0"/>
                          </a:cubicBezTo>
                          <a:close/>
                        </a:path>
                        <a:path w="1463040" h="777240" stroke="0" extrusionOk="0">
                          <a:moveTo>
                            <a:pt x="0" y="0"/>
                          </a:moveTo>
                          <a:cubicBezTo>
                            <a:pt x="138563" y="-30316"/>
                            <a:pt x="334554" y="33254"/>
                            <a:pt x="394958" y="0"/>
                          </a:cubicBezTo>
                          <a:cubicBezTo>
                            <a:pt x="519470" y="8832"/>
                            <a:pt x="932254" y="13236"/>
                            <a:pt x="1063934" y="0"/>
                          </a:cubicBezTo>
                          <a:cubicBezTo>
                            <a:pt x="1065422" y="272"/>
                            <a:pt x="1071813" y="423"/>
                            <a:pt x="1074646" y="0"/>
                          </a:cubicBezTo>
                          <a:cubicBezTo>
                            <a:pt x="1268247" y="-11437"/>
                            <a:pt x="1484771" y="184373"/>
                            <a:pt x="1463040" y="388620"/>
                          </a:cubicBezTo>
                          <a:cubicBezTo>
                            <a:pt x="1467640" y="603795"/>
                            <a:pt x="1297805" y="759427"/>
                            <a:pt x="1074646" y="777240"/>
                          </a:cubicBezTo>
                          <a:cubicBezTo>
                            <a:pt x="1072040" y="777375"/>
                            <a:pt x="1065967" y="777099"/>
                            <a:pt x="1063934" y="777240"/>
                          </a:cubicBezTo>
                          <a:cubicBezTo>
                            <a:pt x="949576" y="767662"/>
                            <a:pt x="525852" y="833207"/>
                            <a:pt x="394958" y="777240"/>
                          </a:cubicBezTo>
                          <a:cubicBezTo>
                            <a:pt x="292915" y="773853"/>
                            <a:pt x="106496" y="800934"/>
                            <a:pt x="0" y="777240"/>
                          </a:cubicBezTo>
                          <a:cubicBezTo>
                            <a:pt x="-45094" y="435638"/>
                            <a:pt x="-44697" y="1780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Dayhana Lizbeth Flores Olivares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DIRECTORA DE ATENCIÓN INMEDIATA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MM02</a:t>
              </a:r>
            </a:p>
            <a:p>
              <a:pPr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587FAEB-D42C-4450-BA36-47A1FA4801C4}"/>
              </a:ext>
            </a:extLst>
          </p:cNvPr>
          <p:cNvGrpSpPr/>
          <p:nvPr/>
        </p:nvGrpSpPr>
        <p:grpSpPr>
          <a:xfrm>
            <a:off x="437121" y="5093640"/>
            <a:ext cx="1741068" cy="777241"/>
            <a:chOff x="382642" y="5410809"/>
            <a:chExt cx="1741068" cy="77724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5D17F35B-27E5-4616-9869-5C7D12E9D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6284" t="16971" r="-1" b="26487"/>
            <a:stretch/>
          </p:blipFill>
          <p:spPr>
            <a:xfrm>
              <a:off x="382642" y="5420236"/>
              <a:ext cx="852614" cy="767814"/>
            </a:xfrm>
            <a:prstGeom prst="rect">
              <a:avLst/>
            </a:prstGeom>
          </p:spPr>
        </p:pic>
        <p:sp>
          <p:nvSpPr>
            <p:cNvPr id="105" name="Forma libre: Forma 144">
              <a:extLst>
                <a:ext uri="{FF2B5EF4-FFF2-40B4-BE49-F238E27FC236}">
                  <a16:creationId xmlns:a16="http://schemas.microsoft.com/office/drawing/2014/main" xmlns="" id="{1C5DFFB4-87BB-4EF2-B0C4-C063B9DD6344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660670" y="5410809"/>
              <a:ext cx="146304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Ana Sofia Valdez Tirado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Asesora Jurídica</a:t>
              </a:r>
            </a:p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dirty="0">
                  <a:solidFill>
                    <a:schemeClr val="tx1"/>
                  </a:solidFill>
                </a:rPr>
                <a:t>MM04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B35E96FD-1F45-4C7A-A7B6-CCD25C395981}"/>
              </a:ext>
            </a:extLst>
          </p:cNvPr>
          <p:cNvGrpSpPr/>
          <p:nvPr/>
        </p:nvGrpSpPr>
        <p:grpSpPr>
          <a:xfrm>
            <a:off x="6264657" y="2626901"/>
            <a:ext cx="1752977" cy="805528"/>
            <a:chOff x="7985125" y="2725608"/>
            <a:chExt cx="1752977" cy="805528"/>
          </a:xfrm>
        </p:grpSpPr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xmlns="" id="{47CC4FA6-468C-4170-8768-F8763FC7A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9" t="19193" r="22325" b="11062"/>
            <a:stretch/>
          </p:blipFill>
          <p:spPr>
            <a:xfrm>
              <a:off x="7985125" y="2725608"/>
              <a:ext cx="762683" cy="777241"/>
            </a:xfrm>
            <a:prstGeom prst="rect">
              <a:avLst/>
            </a:prstGeom>
          </p:spPr>
        </p:pic>
        <p:sp>
          <p:nvSpPr>
            <p:cNvPr id="115" name="Forma libre: Forma 144">
              <a:extLst>
                <a:ext uri="{FF2B5EF4-FFF2-40B4-BE49-F238E27FC236}">
                  <a16:creationId xmlns:a16="http://schemas.microsoft.com/office/drawing/2014/main" xmlns="" id="{60720CE6-1762-439F-9136-2143B79E2015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275062" y="2725610"/>
              <a:ext cx="1463040" cy="805526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Atziri Azeneth Herrera Valero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dirty="0">
                  <a:solidFill>
                    <a:schemeClr val="tx1"/>
                  </a:solidFill>
                </a:rPr>
                <a:t>Subdirectora de Atención Inmediata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>
                  <a:solidFill>
                    <a:schemeClr val="tx1"/>
                  </a:solidFill>
                </a:rPr>
                <a:t>MM06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5984F49A-5AE6-4D77-8F79-95382BFF34E4}"/>
              </a:ext>
            </a:extLst>
          </p:cNvPr>
          <p:cNvGrpSpPr/>
          <p:nvPr/>
        </p:nvGrpSpPr>
        <p:grpSpPr>
          <a:xfrm>
            <a:off x="8230699" y="2608584"/>
            <a:ext cx="1865801" cy="850959"/>
            <a:chOff x="8167329" y="3688119"/>
            <a:chExt cx="1865801" cy="850959"/>
          </a:xfrm>
        </p:grpSpPr>
        <p:pic>
          <p:nvPicPr>
            <p:cNvPr id="118" name="Imagen 117">
              <a:extLst>
                <a:ext uri="{FF2B5EF4-FFF2-40B4-BE49-F238E27FC236}">
                  <a16:creationId xmlns:a16="http://schemas.microsoft.com/office/drawing/2014/main" xmlns="" id="{0FBE0C52-0DEA-4C16-BB12-AD3B2A0B9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3" t="8919" r="28093" b="36416"/>
            <a:stretch/>
          </p:blipFill>
          <p:spPr>
            <a:xfrm>
              <a:off x="8167329" y="3688119"/>
              <a:ext cx="762683" cy="850958"/>
            </a:xfrm>
            <a:prstGeom prst="rect">
              <a:avLst/>
            </a:prstGeom>
          </p:spPr>
        </p:pic>
        <p:sp>
          <p:nvSpPr>
            <p:cNvPr id="117" name="Forma libre: Forma 144">
              <a:extLst>
                <a:ext uri="{FF2B5EF4-FFF2-40B4-BE49-F238E27FC236}">
                  <a16:creationId xmlns:a16="http://schemas.microsoft.com/office/drawing/2014/main" xmlns="" id="{FA45AE58-B7E6-47F7-A0A9-B6FDBA6CC485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447757" y="3688119"/>
              <a:ext cx="1585373" cy="850959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Tanhairi de Carmen Hernández Flores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>
                  <a:solidFill>
                    <a:schemeClr val="tx1"/>
                  </a:solidFill>
                </a:rPr>
                <a:t>Jefa del Departamento de Psicología</a:t>
              </a:r>
              <a:r>
                <a:rPr lang="es-MX" sz="800" b="1" dirty="0">
                  <a:solidFill>
                    <a:schemeClr val="tx1"/>
                  </a:solidFill>
                </a:rPr>
                <a:t>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dirty="0">
                  <a:solidFill>
                    <a:schemeClr val="tx1"/>
                  </a:solidFill>
                </a:rPr>
                <a:t>MM07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B1905ADB-8389-4FE6-92A1-4F565E980878}"/>
              </a:ext>
            </a:extLst>
          </p:cNvPr>
          <p:cNvGrpSpPr/>
          <p:nvPr/>
        </p:nvGrpSpPr>
        <p:grpSpPr>
          <a:xfrm>
            <a:off x="10227087" y="2608584"/>
            <a:ext cx="1940388" cy="777240"/>
            <a:chOff x="10156537" y="2606340"/>
            <a:chExt cx="1940388" cy="77724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6B7C575E-0A5A-46B4-91EE-062C8969E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13714" t="13333" b="2801"/>
            <a:stretch/>
          </p:blipFill>
          <p:spPr>
            <a:xfrm>
              <a:off x="10156537" y="2610138"/>
              <a:ext cx="715556" cy="773442"/>
            </a:xfrm>
            <a:prstGeom prst="rect">
              <a:avLst/>
            </a:prstGeom>
          </p:spPr>
        </p:pic>
        <p:sp>
          <p:nvSpPr>
            <p:cNvPr id="119" name="Forma libre: Forma 144">
              <a:extLst>
                <a:ext uri="{FF2B5EF4-FFF2-40B4-BE49-F238E27FC236}">
                  <a16:creationId xmlns:a16="http://schemas.microsoft.com/office/drawing/2014/main" xmlns="" id="{F22F393D-E6C5-487B-A105-28975E34B78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10401827" y="2606340"/>
              <a:ext cx="1695098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Alejandro Mendoza Guerrero</a:t>
              </a:r>
              <a:endParaRPr lang="es-MX" sz="900" kern="12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>
                  <a:solidFill>
                    <a:schemeClr val="tx1"/>
                  </a:solidFill>
                </a:rPr>
                <a:t>Jefe del Departamento de Gestión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dirty="0">
                  <a:solidFill>
                    <a:schemeClr val="tx1"/>
                  </a:solidFill>
                </a:rPr>
                <a:t> </a:t>
              </a:r>
              <a:r>
                <a:rPr lang="es-ES" sz="800" b="1" dirty="0">
                  <a:solidFill>
                    <a:schemeClr val="tx1"/>
                  </a:solidFill>
                </a:rPr>
                <a:t>MM07</a:t>
              </a:r>
            </a:p>
          </p:txBody>
        </p:sp>
      </p:grpSp>
      <p:sp>
        <p:nvSpPr>
          <p:cNvPr id="120" name="Forma libre: Forma 144">
            <a:extLst>
              <a:ext uri="{FF2B5EF4-FFF2-40B4-BE49-F238E27FC236}">
                <a16:creationId xmlns:a16="http://schemas.microsoft.com/office/drawing/2014/main" xmlns="" id="{3C5982CA-DDBE-4971-B37E-871DDBBF7CB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2926883" y="5965994"/>
            <a:ext cx="156480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dirty="0">
                <a:solidFill>
                  <a:schemeClr val="tx1"/>
                </a:solidFill>
              </a:rPr>
              <a:t>Paola Jaqueline Sánchez Sánchez </a:t>
            </a:r>
            <a:r>
              <a:rPr lang="es-ES" sz="900" b="1" dirty="0">
                <a:solidFill>
                  <a:schemeClr val="tx1"/>
                </a:solidFill>
              </a:rPr>
              <a:t>Becario HO00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71FF8BA0-6526-436E-A1F5-20503F99D467}"/>
              </a:ext>
            </a:extLst>
          </p:cNvPr>
          <p:cNvGrpSpPr/>
          <p:nvPr/>
        </p:nvGrpSpPr>
        <p:grpSpPr>
          <a:xfrm>
            <a:off x="7197769" y="4397609"/>
            <a:ext cx="2017980" cy="777240"/>
            <a:chOff x="2319260" y="3619722"/>
            <a:chExt cx="2017980" cy="777240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xmlns="" id="{7D4A4637-92D9-4388-B8CD-2F3BBF975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9"/>
            <a:stretch/>
          </p:blipFill>
          <p:spPr>
            <a:xfrm>
              <a:off x="2319260" y="3633866"/>
              <a:ext cx="870846" cy="763096"/>
            </a:xfrm>
            <a:prstGeom prst="rect">
              <a:avLst/>
            </a:prstGeom>
          </p:spPr>
        </p:pic>
        <p:sp>
          <p:nvSpPr>
            <p:cNvPr id="38" name="Forma libre: Forma 144">
              <a:extLst>
                <a:ext uri="{FF2B5EF4-FFF2-40B4-BE49-F238E27FC236}">
                  <a16:creationId xmlns:a16="http://schemas.microsoft.com/office/drawing/2014/main" xmlns="" id="{C7797281-6BA1-421D-9A69-DA80BAB298A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772440" y="3619722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Norma Yadira Gaona Mercado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Acompañante psicosocial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u="none" kern="1200" dirty="0">
                  <a:solidFill>
                    <a:schemeClr val="tx1"/>
                  </a:solidFill>
                </a:rPr>
                <a:t>MM07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xmlns="" id="{35308584-EE99-42C4-BA72-C20B98DE863B}"/>
              </a:ext>
            </a:extLst>
          </p:cNvPr>
          <p:cNvGrpSpPr/>
          <p:nvPr/>
        </p:nvGrpSpPr>
        <p:grpSpPr>
          <a:xfrm>
            <a:off x="9583757" y="4416995"/>
            <a:ext cx="1859154" cy="781444"/>
            <a:chOff x="7889314" y="4355322"/>
            <a:chExt cx="1859154" cy="781444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xmlns="" id="{B5779186-B25A-406B-84F5-8753AF8EE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8" t="24141" r="4844" b="1723"/>
            <a:stretch/>
          </p:blipFill>
          <p:spPr>
            <a:xfrm>
              <a:off x="7889314" y="4355322"/>
              <a:ext cx="708746" cy="773442"/>
            </a:xfrm>
            <a:prstGeom prst="rect">
              <a:avLst/>
            </a:prstGeom>
          </p:spPr>
        </p:pic>
        <p:sp>
          <p:nvSpPr>
            <p:cNvPr id="41" name="Forma libre: Forma 144">
              <a:extLst>
                <a:ext uri="{FF2B5EF4-FFF2-40B4-BE49-F238E27FC236}">
                  <a16:creationId xmlns:a16="http://schemas.microsoft.com/office/drawing/2014/main" xmlns="" id="{4549563C-3412-49AA-9E7A-1334EC06E318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183668" y="4359526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Miriam Alejandra Bernal Ibarra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Acompañante psicosocial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u="none" kern="1200" dirty="0">
                  <a:solidFill>
                    <a:schemeClr val="tx1"/>
                  </a:solidFill>
                </a:rPr>
                <a:t>PR01</a:t>
              </a:r>
            </a:p>
          </p:txBody>
        </p:sp>
      </p:grpSp>
      <p:sp>
        <p:nvSpPr>
          <p:cNvPr id="46" name="Forma libre: Forma 144">
            <a:extLst>
              <a:ext uri="{FF2B5EF4-FFF2-40B4-BE49-F238E27FC236}">
                <a16:creationId xmlns:a16="http://schemas.microsoft.com/office/drawing/2014/main" xmlns="" id="{9BBBDB99-554E-4445-8456-3DC20B9CDAE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2886368" y="5141632"/>
            <a:ext cx="1534605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Karla Daniela Rodríguez Esparza</a:t>
            </a:r>
            <a:endParaRPr lang="es-MX" sz="900" kern="1200" dirty="0">
              <a:solidFill>
                <a:schemeClr val="tx1"/>
              </a:solidFill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Asesora Jurídica</a:t>
            </a:r>
            <a:endParaRPr lang="es-MX" sz="900" kern="1200" dirty="0">
              <a:solidFill>
                <a:schemeClr val="tx1"/>
              </a:solidFill>
            </a:endParaRP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tx1"/>
                </a:solidFill>
              </a:rPr>
              <a:t>HONORARIOS</a:t>
            </a:r>
          </a:p>
        </p:txBody>
      </p:sp>
      <p:sp>
        <p:nvSpPr>
          <p:cNvPr id="50" name="Forma libre: Forma 144">
            <a:extLst>
              <a:ext uri="{FF2B5EF4-FFF2-40B4-BE49-F238E27FC236}">
                <a16:creationId xmlns:a16="http://schemas.microsoft.com/office/drawing/2014/main" xmlns="" id="{AFC00896-E25C-4C06-A279-125029B1613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7494522" y="5259713"/>
            <a:ext cx="1811110" cy="805526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u="none" kern="1200" dirty="0">
                <a:solidFill>
                  <a:schemeClr val="tx1"/>
                </a:solidFill>
              </a:rPr>
              <a:t>Carolina Dinorah Castilla </a:t>
            </a:r>
            <a:r>
              <a:rPr lang="es-MX" sz="900" u="none" kern="1200" dirty="0" err="1">
                <a:solidFill>
                  <a:schemeClr val="tx1"/>
                </a:solidFill>
              </a:rPr>
              <a:t>Velasquez</a:t>
            </a:r>
            <a:endParaRPr lang="es-MX" sz="900" u="none" kern="1200" dirty="0">
              <a:solidFill>
                <a:schemeClr val="tx1"/>
              </a:solidFill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Acompañante psicosocial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Honorarios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sp>
        <p:nvSpPr>
          <p:cNvPr id="51" name="Forma libre: Forma 144">
            <a:extLst>
              <a:ext uri="{FF2B5EF4-FFF2-40B4-BE49-F238E27FC236}">
                <a16:creationId xmlns:a16="http://schemas.microsoft.com/office/drawing/2014/main" xmlns="" id="{4C44A68C-0F44-4BD9-A5B1-D65D469F43E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9930868" y="5259711"/>
            <a:ext cx="1545983" cy="805527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Cecilia María Muñoz Ríos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Acompañante psicosocial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Honorarios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9816562F-D98A-4612-8F4F-DDB65814F6C2}"/>
              </a:ext>
            </a:extLst>
          </p:cNvPr>
          <p:cNvSpPr txBox="1"/>
          <p:nvPr/>
        </p:nvSpPr>
        <p:spPr>
          <a:xfrm>
            <a:off x="8129746" y="645549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  <p:sp>
        <p:nvSpPr>
          <p:cNvPr id="22" name="Forma libre: Forma 144">
            <a:extLst>
              <a:ext uri="{FF2B5EF4-FFF2-40B4-BE49-F238E27FC236}">
                <a16:creationId xmlns:a16="http://schemas.microsoft.com/office/drawing/2014/main" xmlns="" id="{82534B2C-D570-CB78-669E-1E7EDC93CDD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420836" y="3535506"/>
            <a:ext cx="1585373" cy="805526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Luis Carlos Lara Mireles </a:t>
            </a:r>
            <a:r>
              <a:rPr lang="es-MX" sz="900" kern="1200" dirty="0">
                <a:solidFill>
                  <a:schemeClr val="tx1"/>
                </a:solidFill>
              </a:rPr>
              <a:t>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800" b="1" kern="1200" dirty="0">
                <a:solidFill>
                  <a:schemeClr val="tx1"/>
                </a:solidFill>
              </a:rPr>
              <a:t>Jefe del Departamento de Seguimiento</a:t>
            </a:r>
            <a:r>
              <a:rPr lang="es-MX" sz="800" b="1" dirty="0">
                <a:solidFill>
                  <a:schemeClr val="tx1"/>
                </a:solidFill>
              </a:rPr>
              <a:t>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00" b="1" dirty="0">
                <a:solidFill>
                  <a:schemeClr val="tx1"/>
                </a:solidFill>
              </a:rPr>
              <a:t>MM07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88116C9-5A7A-6A97-F744-067A0EE9AA7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35418" y="3543928"/>
            <a:ext cx="1033817" cy="7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4AFDABC-AF6D-6A95-E1C1-232E3A6E1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8" t="30134" r="29523" b="18043"/>
          <a:stretch/>
        </p:blipFill>
        <p:spPr>
          <a:xfrm>
            <a:off x="2592937" y="3659468"/>
            <a:ext cx="734926" cy="7754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CE2CE53-27DE-48FF-B02E-F8C91CB05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9"/>
          <a:stretch/>
        </p:blipFill>
        <p:spPr>
          <a:xfrm>
            <a:off x="250553" y="4633954"/>
            <a:ext cx="807166" cy="7677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23E2BEF-1EF2-4826-989A-A5733CF950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87" t="5294"/>
          <a:stretch/>
        </p:blipFill>
        <p:spPr>
          <a:xfrm>
            <a:off x="257850" y="2795491"/>
            <a:ext cx="810935" cy="7772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696D8BF-7A73-46B8-8513-6863FBB669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79" r="-4481" b="9000"/>
          <a:stretch/>
        </p:blipFill>
        <p:spPr>
          <a:xfrm>
            <a:off x="7980681" y="4633954"/>
            <a:ext cx="680904" cy="7677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6E5FA9-8D43-4F2E-BC3B-C3BE6C2CE4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36" t="21195" b="6876"/>
          <a:stretch/>
        </p:blipFill>
        <p:spPr>
          <a:xfrm>
            <a:off x="7981684" y="5527707"/>
            <a:ext cx="680904" cy="7772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802DF9B-8C41-4767-B230-CB9E03D385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081"/>
          <a:stretch/>
        </p:blipFill>
        <p:spPr>
          <a:xfrm>
            <a:off x="7973679" y="3712317"/>
            <a:ext cx="718401" cy="777239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FE617394-FD52-43AC-83A4-5FCD7BAB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18" y="172790"/>
            <a:ext cx="11150132" cy="853352"/>
          </a:xfrm>
          <a:solidFill>
            <a:srgbClr val="D5BAEB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Comisión Ejecutiva Estatal de Atención a Victimas de Coahuila</a:t>
            </a:r>
          </a:p>
        </p:txBody>
      </p:sp>
      <p:sp>
        <p:nvSpPr>
          <p:cNvPr id="216" name="Rectángulo 215" descr="elemento decorativo">
            <a:extLst>
              <a:ext uri="{FF2B5EF4-FFF2-40B4-BE49-F238E27FC236}">
                <a16:creationId xmlns:a16="http://schemas.microsoft.com/office/drawing/2014/main" xmlns="" id="{1E2D3A68-A542-48BA-A217-B074F4C32E1F}"/>
              </a:ext>
            </a:extLst>
          </p:cNvPr>
          <p:cNvSpPr/>
          <p:nvPr/>
        </p:nvSpPr>
        <p:spPr>
          <a:xfrm>
            <a:off x="582823" y="1684868"/>
            <a:ext cx="669389" cy="3816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rtlCol="0" anchor="ctr" anchorCtr="0">
            <a:noAutofit/>
            <a:flatTx/>
          </a:bodyPr>
          <a:lstStyle/>
          <a:p>
            <a:pPr defTabSz="400050" rtl="0">
              <a:spcBef>
                <a:spcPct val="0"/>
              </a:spcBef>
              <a:spcAft>
                <a:spcPct val="35000"/>
              </a:spcAft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218" name="Rectángulo 217" descr="elemento decorativo">
            <a:extLst>
              <a:ext uri="{FF2B5EF4-FFF2-40B4-BE49-F238E27FC236}">
                <a16:creationId xmlns:a16="http://schemas.microsoft.com/office/drawing/2014/main" xmlns="" id="{A50A05D4-FD98-47D3-A6F4-E18865EE4200}"/>
              </a:ext>
            </a:extLst>
          </p:cNvPr>
          <p:cNvSpPr/>
          <p:nvPr/>
        </p:nvSpPr>
        <p:spPr>
          <a:xfrm>
            <a:off x="1318348" y="1620836"/>
            <a:ext cx="626400" cy="3371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rtlCol="0" anchor="ctr" anchorCtr="0">
            <a:noAutofit/>
            <a:flatTx/>
          </a:bodyPr>
          <a:lstStyle/>
          <a:p>
            <a:pPr defTabSz="400050" rtl="0">
              <a:spcBef>
                <a:spcPct val="0"/>
              </a:spcBef>
              <a:spcAft>
                <a:spcPct val="35000"/>
              </a:spcAft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220" name="Rectángulo 219" descr="elemento decorativo">
            <a:extLst>
              <a:ext uri="{FF2B5EF4-FFF2-40B4-BE49-F238E27FC236}">
                <a16:creationId xmlns:a16="http://schemas.microsoft.com/office/drawing/2014/main" xmlns="" id="{F6A83501-0BBC-4414-A5AC-BA2E93F7106C}"/>
              </a:ext>
            </a:extLst>
          </p:cNvPr>
          <p:cNvSpPr/>
          <p:nvPr/>
        </p:nvSpPr>
        <p:spPr>
          <a:xfrm>
            <a:off x="1895493" y="1613307"/>
            <a:ext cx="902365" cy="495615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rtlCol="0" anchor="ctr" anchorCtr="0">
            <a:noAutofit/>
            <a:flatTx/>
          </a:bodyPr>
          <a:lstStyle/>
          <a:p>
            <a:pPr defTabSz="400050" rtl="0">
              <a:spcBef>
                <a:spcPct val="0"/>
              </a:spcBef>
              <a:spcAft>
                <a:spcPct val="35000"/>
              </a:spcAft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48" name="Forma libre: Forma 144">
            <a:extLst>
              <a:ext uri="{FF2B5EF4-FFF2-40B4-BE49-F238E27FC236}">
                <a16:creationId xmlns:a16="http://schemas.microsoft.com/office/drawing/2014/main" xmlns="" id="{59608360-27C9-4494-A587-B15C807B703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677380" y="2784130"/>
            <a:ext cx="1374798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Luis Alberto Álvarez Maus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Asesor Jurídico</a:t>
            </a:r>
            <a:r>
              <a:rPr lang="es-MX" sz="900" kern="1200" dirty="0">
                <a:solidFill>
                  <a:schemeClr val="tx1"/>
                </a:solidFill>
              </a:rPr>
              <a:t> </a:t>
            </a:r>
            <a:endParaRPr lang="es-MX" sz="900" b="1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MM04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xmlns="" id="{32A2EFFD-70F7-4F74-9BD0-4DDA31EBCAE1}"/>
              </a:ext>
            </a:extLst>
          </p:cNvPr>
          <p:cNvGrpSpPr/>
          <p:nvPr/>
        </p:nvGrpSpPr>
        <p:grpSpPr>
          <a:xfrm>
            <a:off x="1722809" y="1445766"/>
            <a:ext cx="2302737" cy="1094938"/>
            <a:chOff x="1776264" y="4168563"/>
            <a:chExt cx="2302737" cy="1094938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xmlns="" id="{25BCA7BE-E555-4AC4-8C25-02968EC7F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006"/>
            <a:stretch/>
          </p:blipFill>
          <p:spPr>
            <a:xfrm>
              <a:off x="1776264" y="4170325"/>
              <a:ext cx="995187" cy="1079602"/>
            </a:xfrm>
            <a:prstGeom prst="rect">
              <a:avLst/>
            </a:prstGeom>
          </p:spPr>
        </p:pic>
        <p:sp>
          <p:nvSpPr>
            <p:cNvPr id="51" name="Forma libre: Forma 140">
              <a:extLst>
                <a:ext uri="{FF2B5EF4-FFF2-40B4-BE49-F238E27FC236}">
                  <a16:creationId xmlns:a16="http://schemas.microsoft.com/office/drawing/2014/main" xmlns="" id="{2F0C33CB-B7F5-410F-BF81-7C5A9A8FDAD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058127" y="4168563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Syomara Leticia Garza Guajardo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D1947DBE-081E-4A58-9E49-8DA3DC0AFFD2}"/>
              </a:ext>
            </a:extLst>
          </p:cNvPr>
          <p:cNvGrpSpPr/>
          <p:nvPr/>
        </p:nvGrpSpPr>
        <p:grpSpPr>
          <a:xfrm>
            <a:off x="5165796" y="1432192"/>
            <a:ext cx="2302737" cy="1094938"/>
            <a:chOff x="1776264" y="5270939"/>
            <a:chExt cx="2302737" cy="1094938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xmlns="" id="{61830B32-14BF-4448-8027-41BAF690F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0" t="23535" b="8038"/>
            <a:stretch/>
          </p:blipFill>
          <p:spPr>
            <a:xfrm>
              <a:off x="1776264" y="5275799"/>
              <a:ext cx="972336" cy="1090078"/>
            </a:xfrm>
            <a:prstGeom prst="rect">
              <a:avLst/>
            </a:prstGeom>
          </p:spPr>
        </p:pic>
        <p:sp>
          <p:nvSpPr>
            <p:cNvPr id="54" name="Forma libre: Forma 140">
              <a:extLst>
                <a:ext uri="{FF2B5EF4-FFF2-40B4-BE49-F238E27FC236}">
                  <a16:creationId xmlns:a16="http://schemas.microsoft.com/office/drawing/2014/main" xmlns="" id="{D3B350CD-5D34-41BF-BBE1-BFEE72DCB383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058127" y="5270939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Brisa Haydee López Villalobos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D341E760-AE22-4E92-BDA4-F88ADCAE767C}"/>
              </a:ext>
            </a:extLst>
          </p:cNvPr>
          <p:cNvGrpSpPr/>
          <p:nvPr/>
        </p:nvGrpSpPr>
        <p:grpSpPr>
          <a:xfrm>
            <a:off x="8518158" y="1451443"/>
            <a:ext cx="2355494" cy="1094938"/>
            <a:chOff x="8315662" y="4148274"/>
            <a:chExt cx="2355494" cy="1094938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xmlns="" id="{D1F99301-4CEA-489A-9B3F-87E345080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3" t="18328" r="360"/>
            <a:stretch/>
          </p:blipFill>
          <p:spPr>
            <a:xfrm>
              <a:off x="8315662" y="4153134"/>
              <a:ext cx="985660" cy="1090078"/>
            </a:xfrm>
            <a:prstGeom prst="rect">
              <a:avLst/>
            </a:prstGeom>
          </p:spPr>
        </p:pic>
        <p:sp>
          <p:nvSpPr>
            <p:cNvPr id="57" name="Forma libre: Forma 140">
              <a:extLst>
                <a:ext uri="{FF2B5EF4-FFF2-40B4-BE49-F238E27FC236}">
                  <a16:creationId xmlns:a16="http://schemas.microsoft.com/office/drawing/2014/main" xmlns="" id="{B52730C9-FAFD-4FC1-98BA-B5505B9C4C84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650282" y="4148274"/>
              <a:ext cx="2020874" cy="1094938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>
                  <a:solidFill>
                    <a:schemeClr val="tx1"/>
                  </a:solidFill>
                </a:rPr>
                <a:t>Mayela Cerda Flores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kern="1200" dirty="0">
                  <a:solidFill>
                    <a:schemeClr val="tx1"/>
                  </a:solidFill>
                </a:rPr>
                <a:t>COORDINADORA REGIONAL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MM03</a:t>
              </a:r>
              <a:endParaRPr lang="es-MX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01B0E87-DE36-4122-A7BB-33E2499B224C}"/>
              </a:ext>
            </a:extLst>
          </p:cNvPr>
          <p:cNvGrpSpPr/>
          <p:nvPr/>
        </p:nvGrpSpPr>
        <p:grpSpPr>
          <a:xfrm>
            <a:off x="250553" y="3659468"/>
            <a:ext cx="1819092" cy="775403"/>
            <a:chOff x="287738" y="4718385"/>
            <a:chExt cx="1819092" cy="8238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6CE170F-AE7F-4A3C-8F57-48F9482BD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7848" b="-5220"/>
            <a:stretch/>
          </p:blipFill>
          <p:spPr>
            <a:xfrm>
              <a:off x="287738" y="4726172"/>
              <a:ext cx="737497" cy="816056"/>
            </a:xfrm>
            <a:prstGeom prst="rect">
              <a:avLst/>
            </a:prstGeom>
          </p:spPr>
        </p:pic>
        <p:sp>
          <p:nvSpPr>
            <p:cNvPr id="60" name="Forma libre: Forma 144">
              <a:extLst>
                <a:ext uri="{FF2B5EF4-FFF2-40B4-BE49-F238E27FC236}">
                  <a16:creationId xmlns:a16="http://schemas.microsoft.com/office/drawing/2014/main" xmlns="" id="{89C83A22-1C6E-4F67-A7E9-911089A0EB69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542030" y="4718385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Julio César Flores Miramontes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Asesor Jurídico</a:t>
              </a:r>
              <a:r>
                <a:rPr lang="es-MX" sz="900" kern="1200" dirty="0">
                  <a:solidFill>
                    <a:schemeClr val="tx1"/>
                  </a:solidFill>
                </a:rPr>
                <a:t> </a:t>
              </a:r>
              <a:endParaRPr lang="es-MX" sz="900" b="1" dirty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MM06</a:t>
              </a:r>
              <a:endParaRPr lang="es-MX" sz="900" b="1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Forma libre: Forma 144">
            <a:extLst>
              <a:ext uri="{FF2B5EF4-FFF2-40B4-BE49-F238E27FC236}">
                <a16:creationId xmlns:a16="http://schemas.microsoft.com/office/drawing/2014/main" xmlns="" id="{6E1A41CC-0D4B-4363-9F8A-B41AB40EF05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48081" y="4633954"/>
            <a:ext cx="1564800" cy="767771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dirty="0">
              <a:solidFill>
                <a:schemeClr val="tx1"/>
              </a:solidFill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Ivonne Lizeth Hernández Fuentes Asesor jurídico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Honorarios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 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55341990-0E33-402F-9F29-323062FC2451}"/>
              </a:ext>
            </a:extLst>
          </p:cNvPr>
          <p:cNvGrpSpPr/>
          <p:nvPr/>
        </p:nvGrpSpPr>
        <p:grpSpPr>
          <a:xfrm>
            <a:off x="2625343" y="2800170"/>
            <a:ext cx="1806989" cy="777240"/>
            <a:chOff x="2307884" y="2800577"/>
            <a:chExt cx="1806989" cy="777240"/>
          </a:xfrm>
        </p:grpSpPr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xmlns="" id="{E874AA0C-1262-4B25-9C9C-602053715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9"/>
            <a:stretch/>
          </p:blipFill>
          <p:spPr>
            <a:xfrm>
              <a:off x="2307884" y="2800577"/>
              <a:ext cx="734926" cy="777240"/>
            </a:xfrm>
            <a:prstGeom prst="rect">
              <a:avLst/>
            </a:prstGeom>
          </p:spPr>
        </p:pic>
        <p:sp>
          <p:nvSpPr>
            <p:cNvPr id="76" name="Forma libre: Forma 144">
              <a:extLst>
                <a:ext uri="{FF2B5EF4-FFF2-40B4-BE49-F238E27FC236}">
                  <a16:creationId xmlns:a16="http://schemas.microsoft.com/office/drawing/2014/main" xmlns="" id="{BBEEE9EA-613C-47AB-BA1F-ACC0303D8D0C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2550073" y="2800577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Norma Yadira Gaona Mercado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Acompañante psicosocial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u="none" kern="1200" dirty="0">
                  <a:solidFill>
                    <a:schemeClr val="tx1"/>
                  </a:solidFill>
                </a:rPr>
                <a:t>MM07</a:t>
              </a:r>
            </a:p>
          </p:txBody>
        </p:sp>
      </p:grpSp>
      <p:sp>
        <p:nvSpPr>
          <p:cNvPr id="86" name="Forma libre: Forma 144">
            <a:extLst>
              <a:ext uri="{FF2B5EF4-FFF2-40B4-BE49-F238E27FC236}">
                <a16:creationId xmlns:a16="http://schemas.microsoft.com/office/drawing/2014/main" xmlns="" id="{57B38F81-3A46-4853-B179-B3A8EDB4AA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5510676" y="2800170"/>
            <a:ext cx="1784709" cy="76120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Diego Ortiz Romo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dirty="0">
                <a:solidFill>
                  <a:schemeClr val="tx1"/>
                </a:solidFill>
              </a:rPr>
              <a:t>Becario HO00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46002C2E-BD11-48C5-9C18-642CE43CFF13}"/>
              </a:ext>
            </a:extLst>
          </p:cNvPr>
          <p:cNvGrpSpPr/>
          <p:nvPr/>
        </p:nvGrpSpPr>
        <p:grpSpPr>
          <a:xfrm>
            <a:off x="7980681" y="2790845"/>
            <a:ext cx="1748091" cy="777240"/>
            <a:chOff x="7507648" y="3638182"/>
            <a:chExt cx="1748091" cy="777240"/>
          </a:xfrm>
        </p:grpSpPr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xmlns="" id="{BE2512B9-80E2-4A7C-9C9A-8AD5E6020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2" b="5163"/>
            <a:stretch/>
          </p:blipFill>
          <p:spPr>
            <a:xfrm>
              <a:off x="7507648" y="3644424"/>
              <a:ext cx="678097" cy="768361"/>
            </a:xfrm>
            <a:prstGeom prst="rect">
              <a:avLst/>
            </a:prstGeom>
          </p:spPr>
        </p:pic>
        <p:sp>
          <p:nvSpPr>
            <p:cNvPr id="87" name="Forma libre: Forma 144">
              <a:extLst>
                <a:ext uri="{FF2B5EF4-FFF2-40B4-BE49-F238E27FC236}">
                  <a16:creationId xmlns:a16="http://schemas.microsoft.com/office/drawing/2014/main" xmlns="" id="{A9EEFF6D-C79F-4E71-ABDA-0A97CD60D41E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7690939" y="3638182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Alejandra Castellanos Bolado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Asesora Jurídica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dirty="0">
                  <a:solidFill>
                    <a:schemeClr val="tx1"/>
                  </a:solidFill>
                </a:rPr>
                <a:t>MM04</a:t>
              </a:r>
              <a:endParaRPr lang="es-MX" sz="900" b="1" u="none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2D5EBDCB-440B-4255-A17B-C46222531648}"/>
              </a:ext>
            </a:extLst>
          </p:cNvPr>
          <p:cNvGrpSpPr/>
          <p:nvPr/>
        </p:nvGrpSpPr>
        <p:grpSpPr>
          <a:xfrm>
            <a:off x="10202142" y="2802661"/>
            <a:ext cx="1776725" cy="777240"/>
            <a:chOff x="7973819" y="3812549"/>
            <a:chExt cx="1776725" cy="77724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xmlns="" id="{EB38D4FF-E7CD-40E3-9C29-52FEBAB81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8" t="24141" r="4844" b="1723"/>
            <a:stretch/>
          </p:blipFill>
          <p:spPr>
            <a:xfrm>
              <a:off x="7973819" y="3812690"/>
              <a:ext cx="708746" cy="772715"/>
            </a:xfrm>
            <a:prstGeom prst="rect">
              <a:avLst/>
            </a:prstGeom>
          </p:spPr>
        </p:pic>
        <p:sp>
          <p:nvSpPr>
            <p:cNvPr id="90" name="Forma libre: Forma 144">
              <a:extLst>
                <a:ext uri="{FF2B5EF4-FFF2-40B4-BE49-F238E27FC236}">
                  <a16:creationId xmlns:a16="http://schemas.microsoft.com/office/drawing/2014/main" xmlns="" id="{3124F7C6-C26F-45A3-BDB3-EA5FE477A69F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SpPr/>
            <p:nvPr/>
          </p:nvSpPr>
          <p:spPr>
            <a:xfrm>
              <a:off x="8185744" y="3812549"/>
              <a:ext cx="1564800" cy="777240"/>
            </a:xfrm>
            <a:custGeom>
              <a:avLst/>
              <a:gdLst>
                <a:gd name="connsiteX0" fmla="*/ 0 w 1463040"/>
                <a:gd name="connsiteY0" fmla="*/ 0 h 777240"/>
                <a:gd name="connsiteX1" fmla="*/ 394958 w 1463040"/>
                <a:gd name="connsiteY1" fmla="*/ 0 h 777240"/>
                <a:gd name="connsiteX2" fmla="*/ 1063934 w 1463040"/>
                <a:gd name="connsiteY2" fmla="*/ 0 h 777240"/>
                <a:gd name="connsiteX3" fmla="*/ 1074647 w 1463040"/>
                <a:gd name="connsiteY3" fmla="*/ 0 h 777240"/>
                <a:gd name="connsiteX4" fmla="*/ 1463040 w 1463040"/>
                <a:gd name="connsiteY4" fmla="*/ 388620 h 777240"/>
                <a:gd name="connsiteX5" fmla="*/ 1074647 w 1463040"/>
                <a:gd name="connsiteY5" fmla="*/ 777240 h 777240"/>
                <a:gd name="connsiteX6" fmla="*/ 1063934 w 1463040"/>
                <a:gd name="connsiteY6" fmla="*/ 777240 h 777240"/>
                <a:gd name="connsiteX7" fmla="*/ 394958 w 1463040"/>
                <a:gd name="connsiteY7" fmla="*/ 777240 h 777240"/>
                <a:gd name="connsiteX8" fmla="*/ 0 w 1463040"/>
                <a:gd name="connsiteY8" fmla="*/ 777240 h 777240"/>
                <a:gd name="connsiteX9" fmla="*/ 0 w 1463040"/>
                <a:gd name="connsiteY9" fmla="*/ 776045 h 777240"/>
                <a:gd name="connsiteX10" fmla="*/ 69824 w 1463040"/>
                <a:gd name="connsiteY10" fmla="*/ 769006 h 777240"/>
                <a:gd name="connsiteX11" fmla="*/ 380123 w 1463040"/>
                <a:gd name="connsiteY11" fmla="*/ 388281 h 777240"/>
                <a:gd name="connsiteX12" fmla="*/ 69824 w 1463040"/>
                <a:gd name="connsiteY12" fmla="*/ 7557 h 777240"/>
                <a:gd name="connsiteX13" fmla="*/ 0 w 1463040"/>
                <a:gd name="connsiteY13" fmla="*/ 518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777240">
                  <a:moveTo>
                    <a:pt x="0" y="0"/>
                  </a:moveTo>
                  <a:lnTo>
                    <a:pt x="394958" y="0"/>
                  </a:lnTo>
                  <a:lnTo>
                    <a:pt x="1063934" y="0"/>
                  </a:lnTo>
                  <a:lnTo>
                    <a:pt x="1074647" y="0"/>
                  </a:lnTo>
                  <a:cubicBezTo>
                    <a:pt x="1289151" y="0"/>
                    <a:pt x="1463040" y="173991"/>
                    <a:pt x="1463040" y="388620"/>
                  </a:cubicBezTo>
                  <a:cubicBezTo>
                    <a:pt x="1463040" y="603249"/>
                    <a:pt x="1289151" y="777240"/>
                    <a:pt x="1074647" y="777240"/>
                  </a:cubicBezTo>
                  <a:lnTo>
                    <a:pt x="1063934" y="777240"/>
                  </a:lnTo>
                  <a:lnTo>
                    <a:pt x="394958" y="777240"/>
                  </a:lnTo>
                  <a:lnTo>
                    <a:pt x="0" y="777240"/>
                  </a:lnTo>
                  <a:lnTo>
                    <a:pt x="0" y="776045"/>
                  </a:lnTo>
                  <a:lnTo>
                    <a:pt x="69824" y="769006"/>
                  </a:lnTo>
                  <a:cubicBezTo>
                    <a:pt x="246911" y="732769"/>
                    <a:pt x="380123" y="576082"/>
                    <a:pt x="380123" y="388281"/>
                  </a:cubicBezTo>
                  <a:cubicBezTo>
                    <a:pt x="380123" y="200481"/>
                    <a:pt x="246911" y="43794"/>
                    <a:pt x="69824" y="7557"/>
                  </a:cubicBezTo>
                  <a:lnTo>
                    <a:pt x="0" y="51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0" tIns="5715" rIns="91440" bIns="54011" numCol="1" spcCol="1270" rtlCol="0" anchor="ctr" anchorCtr="0">
              <a:noAutofit/>
              <a:flatTx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dirty="0">
                  <a:solidFill>
                    <a:schemeClr val="tx1"/>
                  </a:solidFill>
                </a:rPr>
                <a:t>Miriam Alejandra Bernal Ibarra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0" u="none" kern="1200" dirty="0">
                  <a:solidFill>
                    <a:schemeClr val="tx1"/>
                  </a:solidFill>
                </a:rPr>
                <a:t>Acompañante psicosocial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b="1" u="none" kern="1200" dirty="0">
                  <a:solidFill>
                    <a:schemeClr val="tx1"/>
                  </a:solidFill>
                </a:rPr>
                <a:t>PR01</a:t>
              </a:r>
            </a:p>
          </p:txBody>
        </p:sp>
      </p:grpSp>
      <p:sp>
        <p:nvSpPr>
          <p:cNvPr id="95" name="Forma libre: Forma 144">
            <a:extLst>
              <a:ext uri="{FF2B5EF4-FFF2-40B4-BE49-F238E27FC236}">
                <a16:creationId xmlns:a16="http://schemas.microsoft.com/office/drawing/2014/main" xmlns="" id="{223D2120-0869-434E-8B21-AE585C59E5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162023" y="3712317"/>
            <a:ext cx="156480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Ivett Concepción Cabrales González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Asesora Jurídica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MM04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sp>
        <p:nvSpPr>
          <p:cNvPr id="100" name="Forma libre: Forma 144">
            <a:extLst>
              <a:ext uri="{FF2B5EF4-FFF2-40B4-BE49-F238E27FC236}">
                <a16:creationId xmlns:a16="http://schemas.microsoft.com/office/drawing/2014/main" xmlns="" id="{83FB2005-6D98-4D6B-AADF-AC4D014BD3B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162023" y="4627122"/>
            <a:ext cx="156480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Miguel Ángel Diosdado Ramírez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Asesor Jurídico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MM04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sp>
        <p:nvSpPr>
          <p:cNvPr id="103" name="Forma libre: Forma 144">
            <a:extLst>
              <a:ext uri="{FF2B5EF4-FFF2-40B4-BE49-F238E27FC236}">
                <a16:creationId xmlns:a16="http://schemas.microsoft.com/office/drawing/2014/main" xmlns="" id="{34BFDBF9-DEEB-45A1-806E-8840045DEF8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8162023" y="5530510"/>
            <a:ext cx="156480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solidFill>
                  <a:schemeClr val="tx1"/>
                </a:solidFill>
              </a:rPr>
              <a:t>Erick Abiel Torres Yáñez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Asesor Jurídico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MM04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DEA5B366-9CD2-423F-8073-BAE23CEDC6E1}"/>
              </a:ext>
            </a:extLst>
          </p:cNvPr>
          <p:cNvSpPr txBox="1"/>
          <p:nvPr/>
        </p:nvSpPr>
        <p:spPr>
          <a:xfrm>
            <a:off x="8162023" y="6515933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Autoriza: Lic. Magdalena López Valdez</a:t>
            </a:r>
          </a:p>
        </p:txBody>
      </p:sp>
      <p:sp>
        <p:nvSpPr>
          <p:cNvPr id="12" name="Forma libre: Forma 144">
            <a:extLst>
              <a:ext uri="{FF2B5EF4-FFF2-40B4-BE49-F238E27FC236}">
                <a16:creationId xmlns:a16="http://schemas.microsoft.com/office/drawing/2014/main" xmlns="" id="{D614E1D9-718C-42D3-7727-AB6EF6DB892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2867532" y="3659468"/>
            <a:ext cx="1811110" cy="777241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rtlCol="0" anchor="ctr" anchorCtr="0">
            <a:noAutofit/>
            <a:flatTx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u="none" kern="1200" dirty="0">
                <a:solidFill>
                  <a:schemeClr val="tx1"/>
                </a:solidFill>
              </a:rPr>
              <a:t>Carolina Dinorah Castilla Velásquez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0" u="none" kern="1200" dirty="0">
                <a:solidFill>
                  <a:schemeClr val="tx1"/>
                </a:solidFill>
              </a:rPr>
              <a:t>Acompañante psicosocial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b="1" dirty="0">
                <a:solidFill>
                  <a:schemeClr val="tx1"/>
                </a:solidFill>
              </a:rPr>
              <a:t>Honorarios</a:t>
            </a:r>
            <a:endParaRPr lang="es-MX" sz="900" b="1" u="none" kern="1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C7A203-55E8-7E21-6838-E00E98D927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5796" y="2790845"/>
            <a:ext cx="847769" cy="7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3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59">
      <a:dk1>
        <a:srgbClr val="000000"/>
      </a:dk1>
      <a:lt1>
        <a:sysClr val="window" lastClr="FFFFFF"/>
      </a:lt1>
      <a:dk2>
        <a:srgbClr val="8439BD"/>
      </a:dk2>
      <a:lt2>
        <a:srgbClr val="FFFFFF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036B3"/>
      </a:folHlink>
    </a:clrScheme>
    <a:fontScheme name="Custom 26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0134_TF00283905_Win32" id="{7D4DC575-F1C9-447F-AA7F-76A7FB03D869}" vid="{55B76874-DE59-42BB-B717-0197B58FD92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Organigrama mínimo</Template>
  <TotalTime>2645</TotalTime>
  <Words>626</Words>
  <Application>Microsoft Office PowerPoint</Application>
  <PresentationFormat>Panorámica</PresentationFormat>
  <Paragraphs>227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Avenir Next LT Pro Light</vt:lpstr>
      <vt:lpstr>Calibri</vt:lpstr>
      <vt:lpstr>Speak Pro</vt:lpstr>
      <vt:lpstr>Tema de Office</vt:lpstr>
      <vt:lpstr>Presentación de PowerPoint</vt:lpstr>
      <vt:lpstr>Comisión Ejecutiva Estatal de Atención a Victimas de Coahuila</vt:lpstr>
      <vt:lpstr>Presentación de PowerPoint</vt:lpstr>
      <vt:lpstr>Comisión Ejecutiva Estatal de Atención a Victimas de Coahuila</vt:lpstr>
      <vt:lpstr>Comisión Ejecutiva Estatal de Atención a Victimas de Coahuila</vt:lpstr>
      <vt:lpstr>Comisión Ejecutiva Estatal de Atención a Victimas de Coahuila</vt:lpstr>
      <vt:lpstr>Comisión Ejecutiva Estatal de Atención a Victimas de Coahuila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Ejecutiva Estatal de Atención a Victimas de Coahuila</dc:title>
  <dc:creator>User PC</dc:creator>
  <cp:lastModifiedBy>Andrea</cp:lastModifiedBy>
  <cp:revision>105</cp:revision>
  <cp:lastPrinted>2023-01-26T16:55:03Z</cp:lastPrinted>
  <dcterms:created xsi:type="dcterms:W3CDTF">2022-03-22T16:45:18Z</dcterms:created>
  <dcterms:modified xsi:type="dcterms:W3CDTF">2024-01-10T18:16:31Z</dcterms:modified>
</cp:coreProperties>
</file>