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8" r:id="rId2"/>
    <p:sldId id="257" r:id="rId3"/>
    <p:sldId id="26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0" r:id="rId12"/>
  </p:sldIdLst>
  <p:sldSz cx="6858000" cy="9144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1998" y="-4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CC876-B83A-4F81-BA95-41D484FA7746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C3199-FDE5-49F5-912C-8AD497C7875A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276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6858508" cy="9144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1450" y="2415818"/>
            <a:ext cx="3981650" cy="2020711"/>
          </a:xfrm>
        </p:spPr>
        <p:txBody>
          <a:bodyPr anchor="b">
            <a:no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1450" y="4797770"/>
            <a:ext cx="3981650" cy="1836868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49063" y="6739470"/>
            <a:ext cx="504957" cy="372533"/>
          </a:xfrm>
        </p:spPr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1451" y="6739470"/>
            <a:ext cx="3048645" cy="372533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988" y="6739470"/>
            <a:ext cx="310112" cy="372533"/>
          </a:xfrm>
        </p:spPr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1514869" y="4628439"/>
            <a:ext cx="383481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391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6420553"/>
            <a:ext cx="5099051" cy="755651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9695" y="1377245"/>
            <a:ext cx="5318612" cy="448169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9" y="7176204"/>
            <a:ext cx="5099051" cy="65828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2127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209164"/>
            <a:ext cx="5099051" cy="4130480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5700888"/>
            <a:ext cx="5099052" cy="213360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958849" y="5520265"/>
            <a:ext cx="495481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383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750" y="1309509"/>
            <a:ext cx="4800188" cy="316089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00150" y="4470399"/>
            <a:ext cx="4419599" cy="869244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35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7" y="5791201"/>
            <a:ext cx="5099054" cy="204328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637477" y="1207150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5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25128" y="3770494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54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958849" y="5520265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25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52" y="4411441"/>
            <a:ext cx="5099046" cy="19584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51" y="6369841"/>
            <a:ext cx="5099048" cy="11472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0099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062" y="1309510"/>
            <a:ext cx="4743876" cy="2991557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882651" y="4852416"/>
            <a:ext cx="5099048" cy="1182624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6039556"/>
            <a:ext cx="5099052" cy="1794933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TextBox 11"/>
          <p:cNvSpPr txBox="1"/>
          <p:nvPr/>
        </p:nvSpPr>
        <p:spPr>
          <a:xfrm>
            <a:off x="658546" y="1195860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37348" y="3476971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958849" y="4572000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202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309509"/>
            <a:ext cx="5099051" cy="305928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400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882651" y="4754880"/>
            <a:ext cx="5099048" cy="120700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5960534"/>
            <a:ext cx="5099051" cy="1873956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958852" y="4572000"/>
            <a:ext cx="495481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709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2649" y="3320181"/>
            <a:ext cx="5099052" cy="4514311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  <p:cxnSp>
        <p:nvCxnSpPr>
          <p:cNvPr id="14" name="Straight Connector 13"/>
          <p:cNvCxnSpPr/>
          <p:nvPr/>
        </p:nvCxnSpPr>
        <p:spPr>
          <a:xfrm>
            <a:off x="958850" y="3139560"/>
            <a:ext cx="495481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034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67500" y="1209165"/>
            <a:ext cx="1214198" cy="662532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2651" y="1209165"/>
            <a:ext cx="3686632" cy="6625324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  <p:cxnSp>
        <p:nvCxnSpPr>
          <p:cNvPr id="14" name="Straight Connector 13"/>
          <p:cNvCxnSpPr/>
          <p:nvPr/>
        </p:nvCxnSpPr>
        <p:spPr>
          <a:xfrm>
            <a:off x="4684134" y="1209165"/>
            <a:ext cx="0" cy="6625324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636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958849" y="3141680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770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849" y="2188551"/>
            <a:ext cx="4946651" cy="2430019"/>
          </a:xfrm>
        </p:spPr>
        <p:txBody>
          <a:bodyPr anchor="b">
            <a:normAutofit/>
          </a:bodyPr>
          <a:lstStyle>
            <a:lvl1pPr algn="ctr">
              <a:defRPr sz="3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8849" y="4979813"/>
            <a:ext cx="4946651" cy="145335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  <p:cxnSp>
        <p:nvCxnSpPr>
          <p:cNvPr id="31" name="Straight Connector 30"/>
          <p:cNvCxnSpPr/>
          <p:nvPr/>
        </p:nvCxnSpPr>
        <p:spPr>
          <a:xfrm>
            <a:off x="958850" y="4799189"/>
            <a:ext cx="49466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88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958849" y="3141680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220450"/>
            <a:ext cx="5099051" cy="173848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2650" y="3316224"/>
            <a:ext cx="2503170" cy="459638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3864" y="3316224"/>
            <a:ext cx="2503170" cy="459638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9302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51" y="3544711"/>
            <a:ext cx="250317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2651" y="4324351"/>
            <a:ext cx="2503170" cy="360883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1374" y="3544711"/>
            <a:ext cx="250317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1374" y="4324351"/>
            <a:ext cx="2503170" cy="360883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  <p:cxnSp>
        <p:nvCxnSpPr>
          <p:cNvPr id="41" name="Straight Connector 40"/>
          <p:cNvCxnSpPr/>
          <p:nvPr/>
        </p:nvCxnSpPr>
        <p:spPr>
          <a:xfrm>
            <a:off x="958849" y="3139560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60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220450"/>
            <a:ext cx="5099051" cy="173848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  <p:cxnSp>
        <p:nvCxnSpPr>
          <p:cNvPr id="14" name="Straight Connector 13"/>
          <p:cNvCxnSpPr/>
          <p:nvPr/>
        </p:nvCxnSpPr>
        <p:spPr>
          <a:xfrm>
            <a:off x="958849" y="3139560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566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6368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8" y="1851379"/>
            <a:ext cx="1902599" cy="18288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0047" y="1309510"/>
            <a:ext cx="2891654" cy="652498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8" y="4041420"/>
            <a:ext cx="1902599" cy="3251205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  <p:cxnSp>
        <p:nvCxnSpPr>
          <p:cNvPr id="16" name="Straight Connector 15"/>
          <p:cNvCxnSpPr/>
          <p:nvPr/>
        </p:nvCxnSpPr>
        <p:spPr>
          <a:xfrm>
            <a:off x="958849" y="3883377"/>
            <a:ext cx="175019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91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2511776"/>
            <a:ext cx="2724152" cy="18288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02" y="1377244"/>
            <a:ext cx="2197097" cy="6389515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9" y="4340576"/>
            <a:ext cx="2724151" cy="243840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7755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" y="0"/>
            <a:ext cx="6864350" cy="9144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2649" y="1220450"/>
            <a:ext cx="5099051" cy="173848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3320181"/>
            <a:ext cx="5099052" cy="45933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67503" y="7947378"/>
            <a:ext cx="861212" cy="372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ED86D19-F3F8-41AC-907E-59242A255119}" type="datetimeFigureOut">
              <a:rPr lang="es-MX" smtClean="0"/>
              <a:pPr/>
              <a:t>05/07/2018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2649" y="7947378"/>
            <a:ext cx="3828500" cy="372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85068" y="7947378"/>
            <a:ext cx="296633" cy="372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093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342900" rtl="0" eaLnBrk="1" latinLnBrk="0" hangingPunct="1">
        <a:spcBef>
          <a:spcPct val="0"/>
        </a:spcBef>
        <a:buNone/>
        <a:defRPr sz="3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699116"/>
              </p:ext>
            </p:extLst>
          </p:nvPr>
        </p:nvGraphicFramePr>
        <p:xfrm>
          <a:off x="471487" y="2433654"/>
          <a:ext cx="5872163" cy="54958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8"/>
              </a:tblGrid>
              <a:tr h="274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 PARQUES Y JARDINES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PINTOR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000437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 INGRESO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03/09/1982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SECUNDARIA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871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  <a:tr h="274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702468" y="751967"/>
            <a:ext cx="4684045" cy="1384995"/>
          </a:xfrm>
          <a:prstGeom prst="rect">
            <a:avLst/>
          </a:prstGeom>
          <a:gradFill>
            <a:gsLst>
              <a:gs pos="70000">
                <a:schemeClr val="accent1">
                  <a:lumMod val="5000"/>
                  <a:lumOff val="95000"/>
                </a:schemeClr>
              </a:gs>
              <a:gs pos="86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softEdge rad="0"/>
          </a:effectLst>
        </p:spPr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latin typeface="Bookman Old Style" panose="02050604050505020204" pitchFamily="18" charset="0"/>
              </a:rPr>
              <a:t>LUIS ENRIQUE </a:t>
            </a:r>
          </a:p>
          <a:p>
            <a:pPr algn="ctr"/>
            <a:r>
              <a:rPr lang="es-MX" sz="2400" b="1" dirty="0" smtClean="0">
                <a:latin typeface="Bookman Old Style" panose="02050604050505020204" pitchFamily="18" charset="0"/>
              </a:rPr>
              <a:t>GARCÍA CERDA</a:t>
            </a:r>
          </a:p>
          <a:p>
            <a:pPr lvl="0"/>
            <a:endParaRPr lang="es-ES_tradnl" sz="2000" noProof="0" dirty="0" smtClean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r>
              <a:rPr lang="es-ES_tradnl" sz="1600" b="1" dirty="0" smtClean="0">
                <a:latin typeface="Bookman Old Style" panose="02050604050505020204" pitchFamily="18" charset="0"/>
              </a:rPr>
              <a:t>SECRETARIO GENERAL</a:t>
            </a:r>
            <a:endParaRPr lang="es-ES_tradnl" sz="1600" b="1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960868" y="7427630"/>
            <a:ext cx="5382782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es-MX" sz="4800" dirty="0" smtClean="0">
                <a:latin typeface="Book Antiqua" panose="02040602050305030304" pitchFamily="18" charset="0"/>
              </a:rPr>
              <a:t> 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64" y="6575936"/>
            <a:ext cx="765885" cy="1338527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" y="761472"/>
            <a:ext cx="1226805" cy="137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3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48983"/>
              </p:ext>
            </p:extLst>
          </p:nvPr>
        </p:nvGraphicFramePr>
        <p:xfrm>
          <a:off x="471487" y="2433654"/>
          <a:ext cx="5842227" cy="58681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593"/>
                <a:gridCol w="5611634"/>
              </a:tblGrid>
              <a:tr h="5868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</a:t>
                      </a:r>
                      <a:r>
                        <a:rPr lang="es-MX" sz="100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INSTITUTO MUNICIPAL DE DOCUMENTACIÓN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TÉCNICO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EN ARCHIVO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24884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01/03/1997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PREPARATORIA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 871 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 smtClean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 smtClean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473860" y="751967"/>
            <a:ext cx="4999129" cy="1415772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2400" b="1" dirty="0" smtClean="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CONSUELO</a:t>
            </a:r>
          </a:p>
          <a:p>
            <a:pPr lvl="0" algn="ctr">
              <a:defRPr/>
            </a:pPr>
            <a:r>
              <a:rPr lang="es-MX" sz="2400" b="1" dirty="0" smtClean="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SÁNCHEZ ORTÍZ</a:t>
            </a:r>
          </a:p>
          <a:p>
            <a:pPr lvl="0" algn="ctr">
              <a:defRPr/>
            </a:pPr>
            <a:endParaRPr lang="es-MX" sz="2400" b="1" dirty="0">
              <a:solidFill>
                <a:srgbClr val="00000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es-ES_tradnl" sz="1400" b="1" dirty="0" smtClean="0">
                <a:latin typeface="Bookman Old Style" panose="02050604050505020204" pitchFamily="18" charset="0"/>
              </a:rPr>
              <a:t>SUPLENTE</a:t>
            </a:r>
            <a:endParaRPr lang="es-ES_tradnl" sz="1400" b="1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1603207" y="7814956"/>
            <a:ext cx="4740434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39" y="6874261"/>
            <a:ext cx="959963" cy="1427528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47" y="740235"/>
            <a:ext cx="1452664" cy="139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84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737357"/>
              </p:ext>
            </p:extLst>
          </p:nvPr>
        </p:nvGraphicFramePr>
        <p:xfrm>
          <a:off x="471487" y="2433654"/>
          <a:ext cx="5939090" cy="57786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417"/>
                <a:gridCol w="5704673"/>
              </a:tblGrid>
              <a:tr h="57786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MERCADOS Y PLAZAS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INSPECTOR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28954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21/10/2003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PREPARATORIA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 871 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endParaRPr lang="es-MX" sz="1000" u="none" strike="noStrik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333443" y="760421"/>
            <a:ext cx="5077134" cy="1215717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ES_tradnl" sz="2400" b="1" dirty="0" smtClean="0">
                <a:latin typeface="Bookman Old Style" panose="02050604050505020204" pitchFamily="18" charset="0"/>
              </a:rPr>
              <a:t>ROMMEL</a:t>
            </a:r>
          </a:p>
          <a:p>
            <a:pPr lvl="0" algn="ctr">
              <a:defRPr/>
            </a:pPr>
            <a:r>
              <a:rPr lang="es-ES_tradnl" sz="2400" b="1" dirty="0" smtClean="0">
                <a:latin typeface="Bookman Old Style" panose="02050604050505020204" pitchFamily="18" charset="0"/>
              </a:rPr>
              <a:t>FLORES GARCÍA</a:t>
            </a:r>
            <a:endParaRPr lang="es-ES_tradnl" sz="2400" b="1" dirty="0">
              <a:latin typeface="Bookman Old Style" panose="02050604050505020204" pitchFamily="18" charset="0"/>
            </a:endParaRPr>
          </a:p>
          <a:p>
            <a:pPr lvl="0" algn="r">
              <a:defRPr/>
            </a:pPr>
            <a:endParaRPr lang="es-ES_tradnl" sz="1100" dirty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r>
              <a:rPr lang="es-ES_tradnl" sz="1400" b="1" dirty="0" smtClean="0">
                <a:latin typeface="Bookman Old Style" panose="02050604050505020204" pitchFamily="18" charset="0"/>
              </a:rPr>
              <a:t>SUPLENTE</a:t>
            </a:r>
            <a:endParaRPr lang="es-ES_tradnl" sz="1200" b="1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1503948" y="7286319"/>
            <a:ext cx="4906630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49" y="6341405"/>
            <a:ext cx="959963" cy="1427528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1345475" y="8023547"/>
            <a:ext cx="4143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ACTUALIZACION AL 04 DE JULIO DEL 2018 </a:t>
            </a:r>
            <a:endParaRPr lang="es-MX" dirty="0"/>
          </a:p>
        </p:txBody>
      </p:sp>
      <p:pic>
        <p:nvPicPr>
          <p:cNvPr id="14" name="Imagen 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" t="4626" r="65739" b="29426"/>
          <a:stretch/>
        </p:blipFill>
        <p:spPr bwMode="auto">
          <a:xfrm>
            <a:off x="459455" y="751796"/>
            <a:ext cx="1242157" cy="12405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460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519927"/>
              </p:ext>
            </p:extLst>
          </p:nvPr>
        </p:nvGraphicFramePr>
        <p:xfrm>
          <a:off x="471487" y="2433654"/>
          <a:ext cx="5869165" cy="5916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656"/>
                <a:gridCol w="5637509"/>
              </a:tblGrid>
              <a:tr h="5916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BIBLIOTECAS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BIBLIOTECARIO</a:t>
                      </a:r>
                      <a:r>
                        <a:rPr lang="es-MX" sz="100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0028045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INGRESO: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12/11/2001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PREPARATORIA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871 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 smtClean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Char char=""/>
                      </a:pP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9" name="Rectángulo 8"/>
          <p:cNvSpPr/>
          <p:nvPr/>
        </p:nvSpPr>
        <p:spPr>
          <a:xfrm>
            <a:off x="1714500" y="751967"/>
            <a:ext cx="4672013" cy="1415772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/>
            <a:r>
              <a:rPr lang="es-MX" sz="28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    </a:t>
            </a:r>
            <a:r>
              <a:rPr lang="es-ES_tradnl" sz="2400" b="1" dirty="0" smtClean="0">
                <a:latin typeface="Bookman Old Style" panose="02050604050505020204" pitchFamily="18" charset="0"/>
              </a:rPr>
              <a:t>ROLANDO </a:t>
            </a:r>
          </a:p>
          <a:p>
            <a:pPr lvl="0" algn="ctr"/>
            <a:r>
              <a:rPr lang="es-ES_tradnl" sz="2400" b="1" dirty="0" smtClean="0">
                <a:latin typeface="Bookman Old Style" panose="02050604050505020204" pitchFamily="18" charset="0"/>
              </a:rPr>
              <a:t>RODRÍGUEZ OYARZABAL </a:t>
            </a:r>
            <a:endParaRPr lang="es-ES_tradnl" sz="2400" b="1" noProof="0" dirty="0" smtClean="0">
              <a:latin typeface="Bookman Old Style" panose="02050604050505020204" pitchFamily="18" charset="0"/>
            </a:endParaRPr>
          </a:p>
          <a:p>
            <a:pPr lvl="0"/>
            <a:endParaRPr lang="es-ES_tradnl" sz="2000" noProof="0" dirty="0" smtClean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r>
              <a:rPr lang="es-ES_tradnl" sz="1400" b="1" dirty="0" smtClean="0">
                <a:latin typeface="Bookman Old Style" panose="02050604050505020204" pitchFamily="18" charset="0"/>
              </a:rPr>
              <a:t>SECRETARIO ORGANIZACIÓN Y ESTADÍSTICAS</a:t>
            </a:r>
            <a:endParaRPr lang="es-ES_tradnl" sz="1400" b="1" dirty="0">
              <a:latin typeface="Bookman Old Style" panose="02050604050505020204" pitchFamily="18" charset="0"/>
            </a:endParaRPr>
          </a:p>
        </p:txBody>
      </p:sp>
      <p:pic>
        <p:nvPicPr>
          <p:cNvPr id="15" name="Imagen 1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" y="748868"/>
            <a:ext cx="1246711" cy="1418871"/>
          </a:xfrm>
          <a:prstGeom prst="rect">
            <a:avLst/>
          </a:prstGeom>
        </p:spPr>
      </p:pic>
      <p:sp>
        <p:nvSpPr>
          <p:cNvPr id="16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1150377" y="7784142"/>
            <a:ext cx="5190275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es-MX" sz="4800" dirty="0" smtClean="0">
                <a:latin typeface="Book Antiqua" panose="02040602050305030304" pitchFamily="18" charset="0"/>
              </a:rPr>
              <a:t> 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60" y="6924844"/>
            <a:ext cx="765885" cy="13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1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95435"/>
              </p:ext>
            </p:extLst>
          </p:nvPr>
        </p:nvGraphicFramePr>
        <p:xfrm>
          <a:off x="469229" y="1952392"/>
          <a:ext cx="5967666" cy="63352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839"/>
                <a:gridCol w="5733827"/>
              </a:tblGrid>
              <a:tr h="6335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REZAGOS PREDIAL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NOTIFICADOR - EJECUTOR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21437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01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/01 /1983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NORMAL BASICA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871 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Char char=""/>
                      </a:pP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1265313" y="749685"/>
            <a:ext cx="5171582" cy="1206997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2400" b="1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JOSÉ ISABEL</a:t>
            </a:r>
          </a:p>
          <a:p>
            <a:pPr algn="ctr">
              <a:spcAft>
                <a:spcPts val="0"/>
              </a:spcAft>
            </a:pPr>
            <a:r>
              <a:rPr lang="es-MX" sz="2400" b="1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ACOSTA GONZÁLEZ</a:t>
            </a:r>
            <a:endParaRPr lang="es-MX" sz="2400" b="1" dirty="0" smtClean="0">
              <a:solidFill>
                <a:srgbClr val="525A7D"/>
              </a:solidFill>
              <a:effectLst/>
              <a:latin typeface="Bookman Old Style" panose="02050604050505020204" pitchFamily="18" charset="0"/>
              <a:ea typeface="Gill Sans MT" panose="020B0502020104020203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s-ES_tradnl" sz="1400" b="1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SECRETARIO DE TRABAJO Y CONFLICTO</a:t>
            </a:r>
            <a:endParaRPr lang="es-MX" sz="1200" b="1" dirty="0">
              <a:solidFill>
                <a:srgbClr val="9FB8CD"/>
              </a:solidFill>
              <a:effectLst/>
              <a:latin typeface="Bookman Old Style" panose="02050604050505020204" pitchFamily="18" charset="0"/>
              <a:ea typeface="Gill Sans MT" panose="020B05020201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94" y="749685"/>
            <a:ext cx="1077812" cy="1202707"/>
          </a:xfrm>
          <a:prstGeom prst="rect">
            <a:avLst/>
          </a:prstGeom>
        </p:spPr>
      </p:pic>
      <p:sp>
        <p:nvSpPr>
          <p:cNvPr id="5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1347539" y="7523337"/>
            <a:ext cx="4932947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es-MX" sz="4800" dirty="0" smtClean="0">
                <a:latin typeface="Book Antiqua" panose="02040602050305030304" pitchFamily="18" charset="0"/>
              </a:rPr>
              <a:t> 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69" y="6579543"/>
            <a:ext cx="803337" cy="142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0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706819"/>
              </p:ext>
            </p:extLst>
          </p:nvPr>
        </p:nvGraphicFramePr>
        <p:xfrm>
          <a:off x="471487" y="2433654"/>
          <a:ext cx="5813199" cy="5916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448"/>
                <a:gridCol w="5583751"/>
              </a:tblGrid>
              <a:tr h="5916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</a:t>
                      </a:r>
                      <a:r>
                        <a:rPr lang="es-MX" sz="100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MANTENIMIENTO URBANO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SECRETARIA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22022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 INGRESO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01/02/1989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COMERCIO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871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Rectángulo 7"/>
          <p:cNvSpPr/>
          <p:nvPr/>
        </p:nvSpPr>
        <p:spPr>
          <a:xfrm>
            <a:off x="1431451" y="741208"/>
            <a:ext cx="4853236" cy="1415772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2400" b="1" dirty="0" smtClean="0">
                <a:latin typeface="Bookman Old Style" panose="02050604050505020204" pitchFamily="18" charset="0"/>
              </a:rPr>
              <a:t>JUANA RITA </a:t>
            </a:r>
          </a:p>
          <a:p>
            <a:pPr lvl="0" algn="ctr">
              <a:defRPr/>
            </a:pPr>
            <a:r>
              <a:rPr lang="es-MX" sz="2400" b="1" dirty="0" smtClean="0">
                <a:latin typeface="Bookman Old Style" panose="02050604050505020204" pitchFamily="18" charset="0"/>
              </a:rPr>
              <a:t>GUZMÁN RODRÍGUEZ</a:t>
            </a:r>
          </a:p>
          <a:p>
            <a:pPr lvl="0" algn="ctr">
              <a:defRPr/>
            </a:pPr>
            <a:endParaRPr lang="es-MX" sz="2400" b="1" dirty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r>
              <a:rPr lang="es-MX" sz="1400" b="1" dirty="0" smtClean="0">
                <a:latin typeface="Bookman Old Style" panose="02050604050505020204" pitchFamily="18" charset="0"/>
              </a:rPr>
              <a:t>SECRETARIA DE </a:t>
            </a:r>
            <a:r>
              <a:rPr lang="es-MX" sz="1400" b="1" dirty="0">
                <a:latin typeface="Bookman Old Style" panose="02050604050505020204" pitchFamily="18" charset="0"/>
              </a:rPr>
              <a:t>ACTAS </a:t>
            </a:r>
            <a:r>
              <a:rPr lang="es-MX" sz="1400" b="1" dirty="0" smtClean="0">
                <a:latin typeface="Bookman Old Style" panose="02050604050505020204" pitchFamily="18" charset="0"/>
              </a:rPr>
              <a:t>Y  ACUERDOS </a:t>
            </a:r>
            <a:endParaRPr lang="es-ES_tradnl" sz="1400" b="1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1843069" y="7730930"/>
            <a:ext cx="4571863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es-MX" sz="4800" dirty="0" smtClean="0">
                <a:latin typeface="Book Antiqua" panose="02040602050305030304" pitchFamily="18" charset="0"/>
              </a:rPr>
              <a:t>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63" y="6627670"/>
            <a:ext cx="959963" cy="1427528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76" y="728991"/>
            <a:ext cx="1119132" cy="140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5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11149"/>
              </p:ext>
            </p:extLst>
          </p:nvPr>
        </p:nvGraphicFramePr>
        <p:xfrm>
          <a:off x="471487" y="2433654"/>
          <a:ext cx="5915026" cy="5940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467"/>
                <a:gridCol w="5681559"/>
              </a:tblGrid>
              <a:tr h="5940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</a:t>
                      </a:r>
                      <a:r>
                        <a:rPr lang="es-MX" sz="100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 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PROGRAMAS Y PRESUPUESTO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AUXILIAR ADMINISTRATIVO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025951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INGRESO: 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30/01/1998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CONTADOR PÚBLICO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871 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1000" u="none" strike="noStrik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419418" y="750637"/>
            <a:ext cx="4967095" cy="1538883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28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</a:t>
            </a:r>
            <a:r>
              <a:rPr lang="es-MX" sz="2400" b="1" dirty="0" smtClean="0">
                <a:latin typeface="Bookman Old Style" panose="02050604050505020204" pitchFamily="18" charset="0"/>
              </a:rPr>
              <a:t>JESÚS RICARDO </a:t>
            </a:r>
          </a:p>
          <a:p>
            <a:pPr lvl="0" algn="ctr">
              <a:defRPr/>
            </a:pPr>
            <a:r>
              <a:rPr lang="es-MX" sz="2400" b="1" dirty="0" smtClean="0">
                <a:latin typeface="Bookman Old Style" panose="02050604050505020204" pitchFamily="18" charset="0"/>
              </a:rPr>
              <a:t>GARCÍA </a:t>
            </a:r>
            <a:r>
              <a:rPr lang="es-MX" sz="2400" b="1" dirty="0" err="1" smtClean="0">
                <a:latin typeface="Bookman Old Style" panose="02050604050505020204" pitchFamily="18" charset="0"/>
              </a:rPr>
              <a:t>GARCÍA</a:t>
            </a:r>
            <a:endParaRPr lang="es-MX" sz="2400" b="1" dirty="0" smtClean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endParaRPr lang="es-MX" sz="2800" dirty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r>
              <a:rPr lang="es-MX" sz="1400" b="1" dirty="0" smtClean="0">
                <a:latin typeface="Bookman Old Style" panose="02050604050505020204" pitchFamily="18" charset="0"/>
              </a:rPr>
              <a:t>SECRETARIO DE FINANZAS</a:t>
            </a:r>
            <a:endParaRPr lang="es-ES_tradnl" sz="1400" b="1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796340" y="7804946"/>
            <a:ext cx="5590173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40" y="6908418"/>
            <a:ext cx="959963" cy="1427528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53" y="742748"/>
            <a:ext cx="1159359" cy="151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4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244361"/>
              </p:ext>
            </p:extLst>
          </p:nvPr>
        </p:nvGraphicFramePr>
        <p:xfrm>
          <a:off x="471487" y="2433654"/>
          <a:ext cx="5872164" cy="5940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9"/>
              </a:tblGrid>
              <a:tr h="5940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DEPARTAMENTO:</a:t>
                      </a:r>
                      <a:r>
                        <a:rPr lang="es-MX" sz="100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ADQUISICIONES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CAPTURISTA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30189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01/02/2007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LIC.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ADMINISTRACIÓN DE EMPRESAS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871 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endParaRPr lang="es-MX" sz="1000" u="none" strike="noStrik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546053" y="751967"/>
            <a:ext cx="4797598" cy="1292662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2400" b="1" dirty="0" smtClean="0">
                <a:latin typeface="Bookman Old Style" panose="02050604050505020204" pitchFamily="18" charset="0"/>
              </a:rPr>
              <a:t>DAVID ALEJANDRO</a:t>
            </a:r>
          </a:p>
          <a:p>
            <a:pPr lvl="0" algn="ctr">
              <a:defRPr/>
            </a:pPr>
            <a:r>
              <a:rPr lang="es-MX" sz="2400" b="1" dirty="0" smtClean="0">
                <a:latin typeface="Bookman Old Style" panose="02050604050505020204" pitchFamily="18" charset="0"/>
              </a:rPr>
              <a:t>      RODRÍGUEZ ACOSTA</a:t>
            </a:r>
            <a:endParaRPr lang="es-MX" sz="2800" dirty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endParaRPr lang="es-MX" sz="1600" dirty="0" smtClean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r>
              <a:rPr lang="es-MX" sz="1400" b="1" dirty="0" smtClean="0">
                <a:latin typeface="Bookman Old Style" panose="02050604050505020204" pitchFamily="18" charset="0"/>
              </a:rPr>
              <a:t>SECRETARIO DE PRESTACIONES SOCIALES </a:t>
            </a:r>
            <a:endParaRPr lang="es-MX" sz="1200" b="1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772276" y="7849113"/>
            <a:ext cx="5571375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76" y="6908418"/>
            <a:ext cx="959963" cy="1427528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57" y="748868"/>
            <a:ext cx="1287082" cy="129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2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357978"/>
              </p:ext>
            </p:extLst>
          </p:nvPr>
        </p:nvGraphicFramePr>
        <p:xfrm>
          <a:off x="471487" y="2433653"/>
          <a:ext cx="5915026" cy="5940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467"/>
                <a:gridCol w="5681559"/>
              </a:tblGrid>
              <a:tr h="5940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</a:t>
                      </a:r>
                      <a:r>
                        <a:rPr lang="es-MX" sz="100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 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REZAGOS PREDIAL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NOTIFICADOR -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EJECUTOR</a:t>
                      </a:r>
                      <a:endParaRPr lang="es-MX" sz="900" b="0" dirty="0" smtClean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21443</a:t>
                      </a:r>
                      <a:endParaRPr lang="es-MX" sz="900" b="0" dirty="0" smtClean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 INGRESO: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15/05/1988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LICENCIADO EN RELACIONES HUMANAS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871</a:t>
                      </a:r>
                      <a:r>
                        <a:rPr lang="es-ES" sz="100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endParaRPr lang="es-MX" sz="1000" u="none" strike="noStrik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371793" y="787301"/>
            <a:ext cx="5014720" cy="1412904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/>
            <a:r>
              <a:rPr lang="es-ES_tradnl" sz="2400" b="1" noProof="0" dirty="0" smtClean="0">
                <a:latin typeface="Bookman Old Style" panose="02050604050505020204" pitchFamily="18" charset="0"/>
              </a:rPr>
              <a:t>JOSÉ LUIS </a:t>
            </a:r>
          </a:p>
          <a:p>
            <a:pPr lvl="0" algn="ctr"/>
            <a:r>
              <a:rPr lang="es-ES_tradnl" sz="2400" b="1" noProof="0" dirty="0" smtClean="0">
                <a:latin typeface="Bookman Old Style" panose="02050604050505020204" pitchFamily="18" charset="0"/>
              </a:rPr>
              <a:t>MARTÍNEZ WONG</a:t>
            </a:r>
          </a:p>
          <a:p>
            <a:pPr lvl="0"/>
            <a:endParaRPr lang="es-ES_tradnl" sz="2400" noProof="0" dirty="0" smtClean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r>
              <a:rPr lang="es-MX" sz="1400" b="1" dirty="0" smtClean="0">
                <a:latin typeface="Bookman Old Style" panose="02050604050505020204" pitchFamily="18" charset="0"/>
              </a:rPr>
              <a:t>SECRETARIO </a:t>
            </a:r>
            <a:r>
              <a:rPr lang="es-MX" sz="1400" b="1" dirty="0">
                <a:latin typeface="Bookman Old Style" panose="02050604050505020204" pitchFamily="18" charset="0"/>
              </a:rPr>
              <a:t>DE </a:t>
            </a:r>
            <a:r>
              <a:rPr lang="es-MX" sz="1400" b="1" dirty="0" smtClean="0">
                <a:latin typeface="Bookman Old Style" panose="02050604050505020204" pitchFamily="18" charset="0"/>
              </a:rPr>
              <a:t>DEPORTES</a:t>
            </a:r>
            <a:endParaRPr lang="es-ES_tradnl" b="1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705064" y="7714421"/>
            <a:ext cx="568144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45" y="6747984"/>
            <a:ext cx="959963" cy="1427528"/>
          </a:xfrm>
          <a:prstGeom prst="rect">
            <a:avLst/>
          </a:prstGeom>
        </p:spPr>
      </p:pic>
      <p:pic>
        <p:nvPicPr>
          <p:cNvPr id="14" name="Imagen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6" y="765898"/>
            <a:ext cx="1248722" cy="143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2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902755"/>
              </p:ext>
            </p:extLst>
          </p:nvPr>
        </p:nvGraphicFramePr>
        <p:xfrm>
          <a:off x="471487" y="2433653"/>
          <a:ext cx="5915025" cy="5940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467"/>
                <a:gridCol w="5681558"/>
              </a:tblGrid>
              <a:tr h="5940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SECRETARÍA DEL AYUNTAMIENTO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PROFESIONISTA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28410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16/05/2002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CONTADOR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PÚBLCO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871 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endParaRPr lang="es-MX" sz="1000" u="none" strike="noStrik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562045" y="751967"/>
            <a:ext cx="4824467" cy="1415772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2400" b="1" dirty="0" smtClean="0">
                <a:latin typeface="Bookman Old Style" panose="02050604050505020204" pitchFamily="18" charset="0"/>
              </a:rPr>
              <a:t>ROGELIO </a:t>
            </a:r>
          </a:p>
          <a:p>
            <a:pPr lvl="0" algn="ctr">
              <a:defRPr/>
            </a:pPr>
            <a:r>
              <a:rPr lang="es-MX" sz="2400" b="1" dirty="0" smtClean="0">
                <a:latin typeface="Bookman Old Style" panose="02050604050505020204" pitchFamily="18" charset="0"/>
              </a:rPr>
              <a:t>VAQUERA SAUCEDO</a:t>
            </a:r>
          </a:p>
          <a:p>
            <a:pPr lvl="0">
              <a:defRPr/>
            </a:pPr>
            <a:endParaRPr lang="es-MX" sz="2400" dirty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r>
              <a:rPr lang="es-ES_tradnl" sz="1400" b="1" dirty="0" smtClean="0">
                <a:latin typeface="Bookman Old Style" panose="02050604050505020204" pitchFamily="18" charset="0"/>
              </a:rPr>
              <a:t>SECRETARIO DE PRENSA Y PROPAGANDA</a:t>
            </a:r>
            <a:endParaRPr lang="es-ES_tradnl" sz="1400" b="1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1427258" y="7849114"/>
            <a:ext cx="502167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es-MX" sz="4800" dirty="0" smtClean="0">
                <a:latin typeface="Book Antiqua" panose="02040602050305030304" pitchFamily="18" charset="0"/>
              </a:rPr>
              <a:t> 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08" y="6908419"/>
            <a:ext cx="959963" cy="1427528"/>
          </a:xfrm>
          <a:prstGeom prst="rect">
            <a:avLst/>
          </a:prstGeom>
        </p:spPr>
      </p:pic>
      <p:pic>
        <p:nvPicPr>
          <p:cNvPr id="14" name="Imagen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6" y="750088"/>
            <a:ext cx="1272785" cy="141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6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845385"/>
              </p:ext>
            </p:extLst>
          </p:nvPr>
        </p:nvGraphicFramePr>
        <p:xfrm>
          <a:off x="471487" y="2433654"/>
          <a:ext cx="5951122" cy="5916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892"/>
                <a:gridCol w="5716230"/>
              </a:tblGrid>
              <a:tr h="5916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 VENTANILLA UNIVERSAL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CAPTURISTA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21030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01/01/1988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LICENCIATURA EN TRABAJO SOCIAL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871 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251284" y="758630"/>
            <a:ext cx="5171325" cy="984885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2400" b="1" dirty="0" smtClean="0">
                <a:latin typeface="Bookman Old Style" panose="02050604050505020204" pitchFamily="18" charset="0"/>
              </a:rPr>
              <a:t>IRMA REYES MENDOZA</a:t>
            </a:r>
            <a:endParaRPr lang="es-MX" sz="2400" b="1" dirty="0">
              <a:latin typeface="Bookman Old Style" panose="02050604050505020204" pitchFamily="18" charset="0"/>
            </a:endParaRPr>
          </a:p>
          <a:p>
            <a:pPr lvl="0"/>
            <a:endParaRPr lang="es-ES_tradnl" sz="2000" noProof="0" dirty="0" smtClean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r>
              <a:rPr lang="es-ES_tradnl" sz="1400" b="1" dirty="0" smtClean="0">
                <a:latin typeface="Bookman Old Style" panose="02050604050505020204" pitchFamily="18" charset="0"/>
              </a:rPr>
              <a:t>SECRETARIA DE ACCIÓN POLÍTICA</a:t>
            </a:r>
            <a:endParaRPr lang="es-ES_tradnl" sz="1400" b="1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769993" y="7739979"/>
            <a:ext cx="5534554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02" y="6795770"/>
            <a:ext cx="959963" cy="1427528"/>
          </a:xfrm>
          <a:prstGeom prst="rect">
            <a:avLst/>
          </a:prstGeom>
        </p:spPr>
      </p:pic>
      <p:pic>
        <p:nvPicPr>
          <p:cNvPr id="13" name="Imagen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21" y="760397"/>
            <a:ext cx="1013969" cy="121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7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Roj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1503</TotalTime>
  <Words>508</Words>
  <Application>Microsoft Office PowerPoint</Application>
  <PresentationFormat>Carta (216 x 279 mm)</PresentationFormat>
  <Paragraphs>186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0" baseType="lpstr">
      <vt:lpstr>Arial</vt:lpstr>
      <vt:lpstr>Book Antiqua</vt:lpstr>
      <vt:lpstr>Bookman Old Style</vt:lpstr>
      <vt:lpstr>Calibri</vt:lpstr>
      <vt:lpstr>Garamond</vt:lpstr>
      <vt:lpstr>Gill Sans MT</vt:lpstr>
      <vt:lpstr>Times New Roman</vt:lpstr>
      <vt:lpstr>Wingdings 3</vt:lpstr>
      <vt:lpstr>Orgánico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Carlos</dc:creator>
  <cp:lastModifiedBy>juan mauricio</cp:lastModifiedBy>
  <cp:revision>34</cp:revision>
  <dcterms:created xsi:type="dcterms:W3CDTF">2016-01-25T18:53:24Z</dcterms:created>
  <dcterms:modified xsi:type="dcterms:W3CDTF">2018-07-06T03:47:47Z</dcterms:modified>
</cp:coreProperties>
</file>