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6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</p:sldIdLst>
  <p:sldSz cx="12192000" cy="6858000"/>
  <p:notesSz cx="7004050" cy="929005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D1EA"/>
    <a:srgbClr val="B418B8"/>
    <a:srgbClr val="A81496"/>
    <a:srgbClr val="48BCE0"/>
    <a:srgbClr val="F2E2F0"/>
    <a:srgbClr val="F3DBF2"/>
    <a:srgbClr val="3E284E"/>
    <a:srgbClr val="FC80EA"/>
    <a:srgbClr val="FC68E7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66BAAB-5389-43A1-8413-1901F1879101}" v="64" dt="2020-10-07T22:23:09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3866BAAB-5389-43A1-8413-1901F1879101}"/>
    <pc:docChg chg="custSel modSld">
      <pc:chgData name="" userId="dead955e1b6278b6" providerId="LiveId" clId="{3866BAAB-5389-43A1-8413-1901F1879101}" dt="2020-10-07T22:23:09.712" v="63" actId="1035"/>
      <pc:docMkLst>
        <pc:docMk/>
      </pc:docMkLst>
      <pc:sldChg chg="modSp">
        <pc:chgData name="" userId="dead955e1b6278b6" providerId="LiveId" clId="{3866BAAB-5389-43A1-8413-1901F1879101}" dt="2020-10-07T22:21:43.614" v="20" actId="20577"/>
        <pc:sldMkLst>
          <pc:docMk/>
          <pc:sldMk cId="3173764789" sldId="256"/>
        </pc:sldMkLst>
        <pc:spChg chg="mod">
          <ac:chgData name="" userId="dead955e1b6278b6" providerId="LiveId" clId="{3866BAAB-5389-43A1-8413-1901F1879101}" dt="2020-10-07T22:21:43.614" v="20" actId="20577"/>
          <ac:spMkLst>
            <pc:docMk/>
            <pc:sldMk cId="3173764789" sldId="256"/>
            <ac:spMk id="8" creationId="{00000000-0000-0000-0000-000000000000}"/>
          </ac:spMkLst>
        </pc:spChg>
      </pc:sldChg>
      <pc:sldChg chg="addSp delSp modSp">
        <pc:chgData name="" userId="dead955e1b6278b6" providerId="LiveId" clId="{3866BAAB-5389-43A1-8413-1901F1879101}" dt="2020-10-07T22:23:09.712" v="63" actId="1035"/>
        <pc:sldMkLst>
          <pc:docMk/>
          <pc:sldMk cId="50439981" sldId="264"/>
        </pc:sldMkLst>
        <pc:spChg chg="add mod">
          <ac:chgData name="" userId="dead955e1b6278b6" providerId="LiveId" clId="{3866BAAB-5389-43A1-8413-1901F1879101}" dt="2020-10-07T22:23:09.712" v="63" actId="1035"/>
          <ac:spMkLst>
            <pc:docMk/>
            <pc:sldMk cId="50439981" sldId="264"/>
            <ac:spMk id="7" creationId="{C0AD813E-E215-402E-9D12-1D20578F4636}"/>
          </ac:spMkLst>
        </pc:spChg>
        <pc:picChg chg="del">
          <ac:chgData name="" userId="dead955e1b6278b6" providerId="LiveId" clId="{3866BAAB-5389-43A1-8413-1901F1879101}" dt="2020-10-07T22:22:57.341" v="21" actId="478"/>
          <ac:picMkLst>
            <pc:docMk/>
            <pc:sldMk cId="50439981" sldId="264"/>
            <ac:picMk id="2" creationId="{25C49FBB-475A-4969-B2D7-CED58380E68B}"/>
          </ac:picMkLst>
        </pc:picChg>
      </pc:sldChg>
      <pc:sldChg chg="modSp">
        <pc:chgData name="" userId="dead955e1b6278b6" providerId="LiveId" clId="{3866BAAB-5389-43A1-8413-1901F1879101}" dt="2020-10-07T22:21:35.166" v="8" actId="20577"/>
        <pc:sldMkLst>
          <pc:docMk/>
          <pc:sldMk cId="1331911126" sldId="265"/>
        </pc:sldMkLst>
        <pc:spChg chg="mod">
          <ac:chgData name="" userId="dead955e1b6278b6" providerId="LiveId" clId="{3866BAAB-5389-43A1-8413-1901F1879101}" dt="2020-10-07T22:21:35.166" v="8" actId="20577"/>
          <ac:spMkLst>
            <pc:docMk/>
            <pc:sldMk cId="1331911126" sldId="265"/>
            <ac:spMk id="9" creationId="{E941AFA0-E58F-4652-92BC-332DC1BB81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A3FBD94D-6472-4404-9627-1C1807F392FA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B9ACBD9E-C43A-4F2A-B053-0D319141C28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87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CBD9E-C43A-4F2A-B053-0D319141C281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600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421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20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251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77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185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910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5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333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94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490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11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C9A0-A070-4FD1-BAC8-C6F8D61452F5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332C2-042F-4C11-ABF4-FD31BAADD58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316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83750" y="1723817"/>
            <a:ext cx="8688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Bookman Old Style" panose="02050604050505020204" pitchFamily="18" charset="0"/>
              </a:rPr>
              <a:t>ART. 18 y 20 CALENDARIO DE </a:t>
            </a:r>
          </a:p>
          <a:p>
            <a:pPr algn="ctr"/>
            <a:r>
              <a:rPr lang="es-MX" b="1" dirty="0">
                <a:latin typeface="Bookman Old Style" panose="02050604050505020204" pitchFamily="18" charset="0"/>
              </a:rPr>
              <a:t>INFORMACIÓN PÚBLICA DE </a:t>
            </a:r>
          </a:p>
          <a:p>
            <a:pPr algn="ctr"/>
            <a:r>
              <a:rPr lang="es-MX" b="1" dirty="0">
                <a:latin typeface="Bookman Old Style" panose="02050604050505020204" pitchFamily="18" charset="0"/>
              </a:rPr>
              <a:t>OFICIO-CBE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5178527-1E04-46E2-9B6E-C9BC5E75436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50" y="263710"/>
            <a:ext cx="3332020" cy="86815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E941AFA0-E58F-4652-92BC-332DC1BB81DD}"/>
              </a:ext>
            </a:extLst>
          </p:cNvPr>
          <p:cNvSpPr/>
          <p:nvPr/>
        </p:nvSpPr>
        <p:spPr>
          <a:xfrm>
            <a:off x="6528741" y="299347"/>
            <a:ext cx="5365932" cy="11695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30 de junio de 2025</a:t>
            </a:r>
          </a:p>
          <a:p>
            <a:pPr algn="ctr"/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Servidor público responsable de generar la información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: </a:t>
            </a:r>
          </a:p>
          <a:p>
            <a:pPr algn="ctr"/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Lic. Guicela Elizabeth Torres Salas</a:t>
            </a:r>
          </a:p>
          <a:p>
            <a:pPr algn="ctr"/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Titular de la Unidad de Transparencia </a:t>
            </a:r>
          </a:p>
          <a:p>
            <a:pPr algn="ctr"/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Comisión de Bùsqueda del Estado de Coahuila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CBC64961-DA1E-45BB-8EBB-23C1A4A00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370074"/>
              </p:ext>
            </p:extLst>
          </p:nvPr>
        </p:nvGraphicFramePr>
        <p:xfrm>
          <a:off x="720754" y="2815527"/>
          <a:ext cx="10818254" cy="2850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389681687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1952561796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785682519"/>
                    </a:ext>
                  </a:extLst>
                </a:gridCol>
                <a:gridCol w="1790163">
                  <a:extLst>
                    <a:ext uri="{9D8B030D-6E8A-4147-A177-3AD203B41FA5}">
                      <a16:colId xmlns:a16="http://schemas.microsoft.com/office/drawing/2014/main" val="2706287440"/>
                    </a:ext>
                  </a:extLst>
                </a:gridCol>
                <a:gridCol w="3425780">
                  <a:extLst>
                    <a:ext uri="{9D8B030D-6E8A-4147-A177-3AD203B41FA5}">
                      <a16:colId xmlns:a16="http://schemas.microsoft.com/office/drawing/2014/main" val="2744977821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818237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Vínculo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475266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Buzón de Quejas Electrónico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205352"/>
                  </a:ext>
                </a:extLst>
              </a:tr>
              <a:tr h="68201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Calendario de la IPO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378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91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687514"/>
              </p:ext>
            </p:extLst>
          </p:nvPr>
        </p:nvGraphicFramePr>
        <p:xfrm>
          <a:off x="451833" y="2291036"/>
          <a:ext cx="11306577" cy="443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7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53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3725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  <a:highlight>
                          <a:srgbClr val="A81496"/>
                        </a:highlight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  <a:highlight>
                          <a:srgbClr val="A81496"/>
                        </a:highlight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  <a:highlight>
                          <a:srgbClr val="A81496"/>
                        </a:highlight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  <a:highlight>
                          <a:srgbClr val="A81496"/>
                        </a:highlight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1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693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Presupuesto</a:t>
                      </a:r>
                      <a:r>
                        <a:rPr lang="es-MX" sz="1100" baseline="0" dirty="0">
                          <a:latin typeface="+mn-lt"/>
                        </a:rPr>
                        <a:t> aprobado por partida y ejercido</a:t>
                      </a:r>
                      <a:endParaRPr lang="es-MX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432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Contrato, monto y factura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597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Nombre de la campaña y objeto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732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Fecha de inicio y fecha</a:t>
                      </a:r>
                      <a:r>
                        <a:rPr lang="es-MX" sz="1100" baseline="0" dirty="0">
                          <a:latin typeface="+mn-lt"/>
                        </a:rPr>
                        <a:t> de término</a:t>
                      </a:r>
                      <a:endParaRPr lang="es-MX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169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Dependencia</a:t>
                      </a:r>
                      <a:r>
                        <a:rPr lang="es-MX" sz="1100" baseline="0" dirty="0">
                          <a:latin typeface="+mn-lt"/>
                        </a:rPr>
                        <a:t> o dirección que solicita</a:t>
                      </a:r>
                      <a:endParaRPr lang="es-MX" sz="11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061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Tipo de medio de comunicación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+mn-lt"/>
                        </a:rPr>
                        <a:t>Costos por cm o por min o </a:t>
                      </a:r>
                      <a:r>
                        <a:rPr lang="es-MX" sz="1100" dirty="0" err="1">
                          <a:latin typeface="+mn-lt"/>
                        </a:rPr>
                        <a:t>seg</a:t>
                      </a:r>
                      <a:r>
                        <a:rPr lang="es-MX" sz="1100" dirty="0">
                          <a:latin typeface="+mn-lt"/>
                        </a:rPr>
                        <a:t>, según sea el caso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450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VIII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Padrón de proveedores y contratistas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+mn-lt"/>
                        </a:rPr>
                        <a:t>Mensualmente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03031" y="1624039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22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ED291F0-29BD-402D-84C0-594372F99D8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C0AD813E-E215-402E-9D12-1D20578F4636}"/>
              </a:ext>
            </a:extLst>
          </p:cNvPr>
          <p:cNvSpPr/>
          <p:nvPr/>
        </p:nvSpPr>
        <p:spPr>
          <a:xfrm>
            <a:off x="6595853" y="282569"/>
            <a:ext cx="5365932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30 de junio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2025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: 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Lic. Guicela Elizabeth Torres Salas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Titular de la Unidad de Transparencia 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Comisión de Bùsqueda del Estado de Coahuila</a:t>
            </a:r>
          </a:p>
        </p:txBody>
      </p:sp>
    </p:spTree>
    <p:extLst>
      <p:ext uri="{BB962C8B-B14F-4D97-AF65-F5344CB8AC3E}">
        <p14:creationId xmlns:p14="http://schemas.microsoft.com/office/powerpoint/2010/main" val="50439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903209" y="1120096"/>
            <a:ext cx="4680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latin typeface="Bookman Old Style" panose="02050604050505020204" pitchFamily="18" charset="0"/>
              </a:rPr>
              <a:t>ART. 20 CALENDARIO DE INFORMACIÓN PÚBLICA DE OFICIO - CBE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842581"/>
              </p:ext>
            </p:extLst>
          </p:nvPr>
        </p:nvGraphicFramePr>
        <p:xfrm>
          <a:off x="209725" y="1694302"/>
          <a:ext cx="11752061" cy="509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5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5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1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918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1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1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Estructura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orgánica, facultades y responsabilidades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Cada que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se genere un cambio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Marco normativo aplicable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Cada que se genere un cambio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011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Directorio de los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servidores públicos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Mensual / Cada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que se genere un cambio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92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Nombramientos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, comisiones y licencias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Mensual / Cada que se genere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un cambio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Remuneración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mensual por puesto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Versión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pública de la declaración patrimonial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Anual / Cundo se genere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algún cambio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Importe por concepto de viáticos y gastos de representación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1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6595853" y="114789"/>
            <a:ext cx="5365932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 31 de marzo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2025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: 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Lic. Guicela Elizabeth Torres Salas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Titular de la Unidad de Transparencia </a:t>
            </a:r>
          </a:p>
          <a:p>
            <a:pPr algn="ctr"/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Comisión de Bùsqueda del Estado de Coahuila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6390C3F-94AE-4B08-89D2-DF6B2AC3C3B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76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107606"/>
              </p:ext>
            </p:extLst>
          </p:nvPr>
        </p:nvGraphicFramePr>
        <p:xfrm>
          <a:off x="431442" y="1266056"/>
          <a:ext cx="10908406" cy="5443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Perfil de puestos y el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curriculum de todos los servidores públicos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que se genere un cambio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Convenios de colaboración que los sujetos obligados celebren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Condiciones generales de trabajo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 que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se genere un cambio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Planes, programas o proyectos con los indicadores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gestión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área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Listado con los servicios que ofrece, trámites, tiempos de respuesta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 que se genere un cambio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(cada área)</a:t>
                      </a: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 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Mecanismo de solicitudes, opiniones, quejas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Cada que se genere un cambio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Mecanismo de participación ciudadana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 que se genere un cambio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703205" y="359666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21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2C06A44-7A15-4681-8CCF-395E6E54C10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055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610372"/>
              </p:ext>
            </p:extLst>
          </p:nvPr>
        </p:nvGraphicFramePr>
        <p:xfrm>
          <a:off x="585112" y="1503772"/>
          <a:ext cx="10908406" cy="5128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Programas de subsidio, estímulos y apoyos que ofrece y requisitos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Beneficiarios de programas de subsidios, estímulos y apoyos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No aplica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Padrones de beneficiarios de los programas sociales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Listado de personas físicas o morales a quienes se les entregue</a:t>
                      </a:r>
                      <a:r>
                        <a:rPr lang="es-MX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recurso p.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Listado de instituciones de beneficencia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aplica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Presupuesto para los últimos 3 ejercicios fiscales, en lo general y por programa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Cada que se genere un cambio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 de la Unidad Jurídica, Administrativa y de Control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Calendario de sesión o reuniones públicas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60590" y="546347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21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FBB4E52-F222-4A92-A5B5-D3695971765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5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12849"/>
              </p:ext>
            </p:extLst>
          </p:nvPr>
        </p:nvGraphicFramePr>
        <p:xfrm>
          <a:off x="516228" y="1490539"/>
          <a:ext cx="10908406" cy="5127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27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Unidad de transparencia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Transparencia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Catálogos documental</a:t>
                      </a:r>
                    </a:p>
                    <a:p>
                      <a:pPr algn="ctr"/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Cada que se genere un cambio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Solicitudes de acceso a la información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Informes de avances de gestión</a:t>
                      </a:r>
                      <a:r>
                        <a:rPr lang="es-MX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financiera trimestral y la cuenta p. anual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Trimestral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Deuda pública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que se genere un cambio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Resultados de las auditorías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Proveedores y contratistas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Mensual</a:t>
                      </a: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663385" y="483135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ART. 21 CALENDARIO DE INFORMACIÓN PÚBLICA </a:t>
            </a:r>
          </a:p>
          <a:p>
            <a:pPr algn="ctr"/>
            <a:r>
              <a:rPr lang="es-MX" b="1" dirty="0"/>
              <a:t>DE OFICIO - CBE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39866E0-BA9D-44D8-AEBD-82AA746FD8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717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12526"/>
              </p:ext>
            </p:extLst>
          </p:nvPr>
        </p:nvGraphicFramePr>
        <p:xfrm>
          <a:off x="516228" y="1380300"/>
          <a:ext cx="10908406" cy="5293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Inspectores</a:t>
                      </a:r>
                      <a:r>
                        <a:rPr lang="es-MX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 visitadores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Resultados sobre procedimientos de adjudicación directa, invitación restringida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Agenda mensual de eventos culturales o deportivos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Actas de entrega-recepción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que se genere un cambio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Georreferenciación de obras públicas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Expedientes clasificados como reservados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Cada que se genere un cambio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Guía simple de los archivos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79495" y="399245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ART. 21 CALENDARIO DE INFORMACIÓN PÚBLICA </a:t>
            </a:r>
          </a:p>
          <a:p>
            <a:pPr algn="ctr"/>
            <a:r>
              <a:rPr lang="es-MX" b="1" dirty="0"/>
              <a:t>DE OFICIO - CBE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D2BFDF9-E846-4E59-9293-00F0DB71BA0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0113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779907"/>
              </p:ext>
            </p:extLst>
          </p:nvPr>
        </p:nvGraphicFramePr>
        <p:xfrm>
          <a:off x="516227" y="1258955"/>
          <a:ext cx="10908406" cy="5128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Concesiones, permisos y autorizaciones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Concesiones de transporte público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Entrega de recursos públicos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XXXIX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Sistemas de pensiones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Enlace a la página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pensiones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Informe anual de actividades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Subcomisión Jurídica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Estadísticas o indicadores sobre los ingresos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Información desclasificada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 que se genere un cambio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Comité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Transparencia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619732" y="399245"/>
            <a:ext cx="9358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21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F9FC541-7DFA-41E2-BA5F-A36FA516001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83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530271"/>
              </p:ext>
            </p:extLst>
          </p:nvPr>
        </p:nvGraphicFramePr>
        <p:xfrm>
          <a:off x="593502" y="1342254"/>
          <a:ext cx="10908406" cy="540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Preguntas más frecuentes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Catálogo de información adicional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Cada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que se genere un cambio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185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Informe de acciones realizadas por contingencias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4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XLVI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Aportaciones nacionales para ayudar a los municipios en emergencia o desastre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XLVII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Listado de servidores públicos con sanciones definitivas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55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XLVIII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Listado del parque vehicular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Dirección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de la Unidad Jurídica, Administrativa y de Control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3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XLIX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Información catastral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436882" y="399245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21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6A1ACF1-985D-4802-A4B0-ECB75284ACC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6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95137"/>
              </p:ext>
            </p:extLst>
          </p:nvPr>
        </p:nvGraphicFramePr>
        <p:xfrm>
          <a:off x="619260" y="2039132"/>
          <a:ext cx="10908406" cy="3113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1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783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9855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ARTÍCULO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FRACCIÓN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OBLIGACIÓN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FECHA DE ACTUALIZACIÓN</a:t>
                      </a: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rgbClr val="B418B8"/>
                          </a:solidFill>
                        </a:rPr>
                        <a:t>SERVIDOR PÚBLICO</a:t>
                      </a:r>
                      <a:r>
                        <a:rPr lang="es-MX" sz="1400" baseline="0" dirty="0">
                          <a:solidFill>
                            <a:srgbClr val="B418B8"/>
                          </a:solidFill>
                        </a:rPr>
                        <a:t> RESPONSABLE</a:t>
                      </a:r>
                      <a:endParaRPr lang="es-MX" sz="1400" dirty="0">
                        <a:solidFill>
                          <a:srgbClr val="B418B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D1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Proceso catastral de valuación de los predios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Anualmente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2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Mecanismos</a:t>
                      </a:r>
                      <a:r>
                        <a:rPr lang="es-MX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y resultados de evaluación, investigación o integración de expedientes que midan el impacto social, ambiental, demográfico o económico…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No aplica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671"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LII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Cualquier</a:t>
                      </a:r>
                      <a:r>
                        <a:rPr lang="es-MX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otra información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Mensual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MX" sz="1400" dirty="0">
                          <a:solidFill>
                            <a:schemeClr val="tx1"/>
                          </a:solidFill>
                        </a:rPr>
                        <a:t>Unidad de Transparencia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03031" y="1154255"/>
            <a:ext cx="11436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Calibri" panose="020F0502020204030204" pitchFamily="34" charset="0"/>
              </a:rPr>
              <a:t>ART. 21 CALENDARIO DE INFORMACIÓN PÚBLICA </a:t>
            </a:r>
          </a:p>
          <a:p>
            <a:pPr algn="ctr"/>
            <a:r>
              <a:rPr lang="es-MX" b="1" dirty="0">
                <a:latin typeface="Calibri" panose="020F0502020204030204" pitchFamily="34" charset="0"/>
              </a:rPr>
              <a:t>DE OFICIO - CBE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E47A525-230F-429A-A178-E348B779813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16" y="238543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3685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2911</TotalTime>
  <Words>1298</Words>
  <Application>Microsoft Office PowerPoint</Application>
  <PresentationFormat>Panorámica</PresentationFormat>
  <Paragraphs>548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Davila Coronado</dc:creator>
  <cp:lastModifiedBy>CBECZ Laguna</cp:lastModifiedBy>
  <cp:revision>100</cp:revision>
  <cp:lastPrinted>2016-06-16T15:07:16Z</cp:lastPrinted>
  <dcterms:created xsi:type="dcterms:W3CDTF">2016-05-24T16:12:42Z</dcterms:created>
  <dcterms:modified xsi:type="dcterms:W3CDTF">2025-07-04T16:02:22Z</dcterms:modified>
</cp:coreProperties>
</file>