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61"/>
  </p:notesMasterIdLst>
  <p:sldIdLst>
    <p:sldId id="370" r:id="rId2"/>
    <p:sldId id="374" r:id="rId3"/>
    <p:sldId id="360" r:id="rId4"/>
    <p:sldId id="361" r:id="rId5"/>
    <p:sldId id="363" r:id="rId6"/>
    <p:sldId id="364" r:id="rId7"/>
    <p:sldId id="365" r:id="rId8"/>
    <p:sldId id="366" r:id="rId9"/>
    <p:sldId id="257" r:id="rId10"/>
    <p:sldId id="258" r:id="rId11"/>
    <p:sldId id="260" r:id="rId12"/>
    <p:sldId id="345" r:id="rId13"/>
    <p:sldId id="265" r:id="rId14"/>
    <p:sldId id="263" r:id="rId15"/>
    <p:sldId id="266" r:id="rId16"/>
    <p:sldId id="264" r:id="rId17"/>
    <p:sldId id="268" r:id="rId18"/>
    <p:sldId id="262" r:id="rId19"/>
    <p:sldId id="272" r:id="rId20"/>
    <p:sldId id="273" r:id="rId21"/>
    <p:sldId id="274" r:id="rId22"/>
    <p:sldId id="359" r:id="rId23"/>
    <p:sldId id="282" r:id="rId24"/>
    <p:sldId id="376" r:id="rId25"/>
    <p:sldId id="290" r:id="rId26"/>
    <p:sldId id="285" r:id="rId27"/>
    <p:sldId id="288" r:id="rId28"/>
    <p:sldId id="372" r:id="rId29"/>
    <p:sldId id="289" r:id="rId30"/>
    <p:sldId id="329" r:id="rId31"/>
    <p:sldId id="330" r:id="rId32"/>
    <p:sldId id="331" r:id="rId33"/>
    <p:sldId id="332" r:id="rId34"/>
    <p:sldId id="333" r:id="rId35"/>
    <p:sldId id="334" r:id="rId36"/>
    <p:sldId id="335" r:id="rId37"/>
    <p:sldId id="371" r:id="rId38"/>
    <p:sldId id="293" r:id="rId39"/>
    <p:sldId id="336" r:id="rId40"/>
    <p:sldId id="318" r:id="rId41"/>
    <p:sldId id="338" r:id="rId42"/>
    <p:sldId id="337" r:id="rId43"/>
    <p:sldId id="317" r:id="rId44"/>
    <p:sldId id="328" r:id="rId45"/>
    <p:sldId id="341" r:id="rId46"/>
    <p:sldId id="346" r:id="rId47"/>
    <p:sldId id="349" r:id="rId48"/>
    <p:sldId id="350" r:id="rId49"/>
    <p:sldId id="377" r:id="rId50"/>
    <p:sldId id="378" r:id="rId51"/>
    <p:sldId id="379" r:id="rId52"/>
    <p:sldId id="380" r:id="rId53"/>
    <p:sldId id="381" r:id="rId54"/>
    <p:sldId id="382" r:id="rId55"/>
    <p:sldId id="383" r:id="rId56"/>
    <p:sldId id="384" r:id="rId57"/>
    <p:sldId id="385" r:id="rId58"/>
    <p:sldId id="386" r:id="rId59"/>
    <p:sldId id="387" r:id="rId60"/>
  </p:sldIdLst>
  <p:sldSz cx="12192000" cy="6858000"/>
  <p:notesSz cx="7077075" cy="90043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00" autoAdjust="0"/>
    <p:restoredTop sz="94660"/>
  </p:normalViewPr>
  <p:slideViewPr>
    <p:cSldViewPr snapToGrid="0">
      <p:cViewPr>
        <p:scale>
          <a:sx n="80" d="100"/>
          <a:sy n="80" d="100"/>
        </p:scale>
        <p:origin x="420" y="-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67050" cy="451042"/>
          </a:xfrm>
          <a:prstGeom prst="rect">
            <a:avLst/>
          </a:prstGeom>
        </p:spPr>
        <p:txBody>
          <a:bodyPr vert="horz" lIns="80241" tIns="40120" rIns="80241" bIns="40120" rtlCol="0"/>
          <a:lstStyle>
            <a:lvl1pPr algn="l">
              <a:defRPr sz="11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08439" y="0"/>
            <a:ext cx="3067050" cy="451042"/>
          </a:xfrm>
          <a:prstGeom prst="rect">
            <a:avLst/>
          </a:prstGeom>
        </p:spPr>
        <p:txBody>
          <a:bodyPr vert="horz" lIns="80241" tIns="40120" rIns="80241" bIns="40120" rtlCol="0"/>
          <a:lstStyle>
            <a:lvl1pPr algn="r">
              <a:defRPr sz="1100"/>
            </a:lvl1pPr>
          </a:lstStyle>
          <a:p>
            <a:fld id="{5234D363-884F-4AB2-A3DF-C941B54B2A9F}" type="datetimeFigureOut">
              <a:rPr lang="es-MX" smtClean="0"/>
              <a:t>04/02/2015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36613" y="1123950"/>
            <a:ext cx="5403850" cy="30400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241" tIns="40120" rIns="80241" bIns="401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8027" y="4333308"/>
            <a:ext cx="5661024" cy="3545753"/>
          </a:xfrm>
          <a:prstGeom prst="rect">
            <a:avLst/>
          </a:prstGeom>
        </p:spPr>
        <p:txBody>
          <a:bodyPr vert="horz" lIns="80241" tIns="40120" rIns="80241" bIns="401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2" y="8553261"/>
            <a:ext cx="3067050" cy="451042"/>
          </a:xfrm>
          <a:prstGeom prst="rect">
            <a:avLst/>
          </a:prstGeom>
        </p:spPr>
        <p:txBody>
          <a:bodyPr vert="horz" lIns="80241" tIns="40120" rIns="80241" bIns="40120" rtlCol="0" anchor="b"/>
          <a:lstStyle>
            <a:lvl1pPr algn="l">
              <a:defRPr sz="11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08439" y="8553261"/>
            <a:ext cx="3067050" cy="451042"/>
          </a:xfrm>
          <a:prstGeom prst="rect">
            <a:avLst/>
          </a:prstGeom>
        </p:spPr>
        <p:txBody>
          <a:bodyPr vert="horz" lIns="80241" tIns="40120" rIns="80241" bIns="40120" rtlCol="0" anchor="b"/>
          <a:lstStyle>
            <a:lvl1pPr algn="r">
              <a:defRPr sz="1100"/>
            </a:lvl1pPr>
          </a:lstStyle>
          <a:p>
            <a:fld id="{737C5497-250F-4358-B6E6-FBF42F8686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6923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04196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3302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49339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81269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16857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15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54715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66214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17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30689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18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94041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19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73529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20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9356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49241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21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87011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20009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23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28872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24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56277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25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57648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26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24404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27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381867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28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494660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29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592514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30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18958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18393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31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4876530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33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6250716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34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034476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35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8931030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40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55870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41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4027912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42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964434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43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280973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44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996183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45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8379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675245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46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276694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47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149685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48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169888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49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035820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54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310999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55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899417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56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06241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59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02825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7374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81477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6665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2117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836613" y="1123950"/>
            <a:ext cx="5403850" cy="30400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7C5497-250F-4358-B6E6-FBF42F8686AA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2110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C29E-207F-4C79-879F-BCD17AF11B0C}" type="datetimeFigureOut">
              <a:rPr lang="es-MX" smtClean="0"/>
              <a:t>04/02/2015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EF80-8390-40E2-875F-D86FC92D79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841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C29E-207F-4C79-879F-BCD17AF11B0C}" type="datetimeFigureOut">
              <a:rPr lang="es-MX" smtClean="0"/>
              <a:t>04/02/2015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EF80-8390-40E2-875F-D86FC92D79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867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C29E-207F-4C79-879F-BCD17AF11B0C}" type="datetimeFigureOut">
              <a:rPr lang="es-MX" smtClean="0"/>
              <a:t>04/02/2015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EF80-8390-40E2-875F-D86FC92D79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950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C29E-207F-4C79-879F-BCD17AF11B0C}" type="datetimeFigureOut">
              <a:rPr lang="es-MX" smtClean="0"/>
              <a:t>04/02/2015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EF80-8390-40E2-875F-D86FC92D79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9747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C29E-207F-4C79-879F-BCD17AF11B0C}" type="datetimeFigureOut">
              <a:rPr lang="es-MX" smtClean="0"/>
              <a:t>04/02/2015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EF80-8390-40E2-875F-D86FC92D79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0150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C29E-207F-4C79-879F-BCD17AF11B0C}" type="datetimeFigureOut">
              <a:rPr lang="es-MX" smtClean="0"/>
              <a:t>04/02/2015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EF80-8390-40E2-875F-D86FC92D79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240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C29E-207F-4C79-879F-BCD17AF11B0C}" type="datetimeFigureOut">
              <a:rPr lang="es-MX" smtClean="0"/>
              <a:t>04/02/2015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EF80-8390-40E2-875F-D86FC92D79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2606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C29E-207F-4C79-879F-BCD17AF11B0C}" type="datetimeFigureOut">
              <a:rPr lang="es-MX" smtClean="0"/>
              <a:t>04/02/2015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EF80-8390-40E2-875F-D86FC92D79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726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C29E-207F-4C79-879F-BCD17AF11B0C}" type="datetimeFigureOut">
              <a:rPr lang="es-MX" smtClean="0"/>
              <a:t>04/02/2015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EF80-8390-40E2-875F-D86FC92D79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9541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C29E-207F-4C79-879F-BCD17AF11B0C}" type="datetimeFigureOut">
              <a:rPr lang="es-MX" smtClean="0"/>
              <a:t>04/02/2015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EF80-8390-40E2-875F-D86FC92D79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209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C29E-207F-4C79-879F-BCD17AF11B0C}" type="datetimeFigureOut">
              <a:rPr lang="es-MX" smtClean="0"/>
              <a:t>04/02/2015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EF80-8390-40E2-875F-D86FC92D79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8045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6C29E-207F-4C79-879F-BCD17AF11B0C}" type="datetimeFigureOut">
              <a:rPr lang="es-MX" smtClean="0"/>
              <a:t>04/02/2015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4EF80-8390-40E2-875F-D86FC92D797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35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ector recto 18"/>
          <p:cNvCxnSpPr/>
          <p:nvPr/>
        </p:nvCxnSpPr>
        <p:spPr>
          <a:xfrm>
            <a:off x="6082225" y="1422198"/>
            <a:ext cx="0" cy="176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/>
          <p:cNvCxnSpPr/>
          <p:nvPr/>
        </p:nvCxnSpPr>
        <p:spPr>
          <a:xfrm>
            <a:off x="4507223" y="2542858"/>
            <a:ext cx="4832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/>
          <p:cNvCxnSpPr/>
          <p:nvPr/>
        </p:nvCxnSpPr>
        <p:spPr>
          <a:xfrm>
            <a:off x="7980725" y="2550570"/>
            <a:ext cx="4832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/>
          <p:cNvCxnSpPr/>
          <p:nvPr/>
        </p:nvCxnSpPr>
        <p:spPr>
          <a:xfrm>
            <a:off x="1384328" y="2546589"/>
            <a:ext cx="0" cy="64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4579797" y="37324"/>
            <a:ext cx="22958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>
                <a:ln w="0">
                  <a:solidFill>
                    <a:schemeClr val="bg1">
                      <a:lumMod val="95000"/>
                      <a:lumOff val="5000"/>
                    </a:schemeClr>
                  </a:solidFill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</a:rPr>
              <a:t>Cabildo</a:t>
            </a:r>
          </a:p>
        </p:txBody>
      </p:sp>
      <p:sp>
        <p:nvSpPr>
          <p:cNvPr id="11" name="Rectángulo redondeado 10"/>
          <p:cNvSpPr/>
          <p:nvPr/>
        </p:nvSpPr>
        <p:spPr>
          <a:xfrm>
            <a:off x="3684106" y="257688"/>
            <a:ext cx="4810539" cy="4826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Organigrama General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964656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>
                <a:solidFill>
                  <a:schemeClr val="tx1"/>
                </a:solidFill>
              </a:rPr>
              <a:t>LIC. GERARDO GARCÍA CASTILLO</a:t>
            </a:r>
          </a:p>
          <a:p>
            <a:pPr algn="ctr"/>
            <a:r>
              <a:rPr lang="es-MX" sz="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EM09178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Presidente </a:t>
            </a:r>
            <a:r>
              <a:rPr lang="es-MX" sz="1400" dirty="0">
                <a:solidFill>
                  <a:schemeClr val="tx1"/>
                </a:solidFill>
              </a:rPr>
              <a:t>Municipal de Monclova</a:t>
            </a:r>
          </a:p>
        </p:txBody>
      </p:sp>
      <p:sp>
        <p:nvSpPr>
          <p:cNvPr id="16" name="Rectángulo redondeado 15"/>
          <p:cNvSpPr/>
          <p:nvPr/>
        </p:nvSpPr>
        <p:spPr>
          <a:xfrm>
            <a:off x="2807916" y="183763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DULCE </a:t>
            </a:r>
            <a:r>
              <a:rPr lang="es-MX" sz="1050" b="1" dirty="0">
                <a:solidFill>
                  <a:schemeClr val="tx1"/>
                </a:solidFill>
              </a:rPr>
              <a:t>FUENTES CUMPIAN</a:t>
            </a:r>
          </a:p>
          <a:p>
            <a:pPr algn="ctr"/>
            <a:r>
              <a:rPr lang="es-MX" sz="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EM06901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Jefe del Despacho </a:t>
            </a:r>
            <a:r>
              <a:rPr lang="es-MX" sz="1050" dirty="0">
                <a:solidFill>
                  <a:schemeClr val="tx1"/>
                </a:solidFill>
              </a:rPr>
              <a:t>del Alcalde</a:t>
            </a:r>
          </a:p>
        </p:txBody>
      </p:sp>
      <p:sp>
        <p:nvSpPr>
          <p:cNvPr id="17" name="Rectángulo redondeado 16"/>
          <p:cNvSpPr/>
          <p:nvPr/>
        </p:nvSpPr>
        <p:spPr>
          <a:xfrm>
            <a:off x="7181099" y="1827803"/>
            <a:ext cx="2349221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CLAUDIA FERNÁNDEZ GÓMEZ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EM06899</a:t>
            </a:r>
            <a:r>
              <a:rPr lang="es-MX" sz="105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Secretaría </a:t>
            </a:r>
            <a:r>
              <a:rPr lang="es-MX" sz="900" dirty="0">
                <a:solidFill>
                  <a:schemeClr val="tx1"/>
                </a:solidFill>
              </a:rPr>
              <a:t>Técnica del Ayuntamiento</a:t>
            </a:r>
          </a:p>
        </p:txBody>
      </p:sp>
      <p:cxnSp>
        <p:nvCxnSpPr>
          <p:cNvPr id="50" name="Conector recto 49"/>
          <p:cNvCxnSpPr/>
          <p:nvPr/>
        </p:nvCxnSpPr>
        <p:spPr>
          <a:xfrm flipH="1" flipV="1">
            <a:off x="5027041" y="2011680"/>
            <a:ext cx="216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ángulo redondeado 50"/>
          <p:cNvSpPr/>
          <p:nvPr/>
        </p:nvSpPr>
        <p:spPr>
          <a:xfrm>
            <a:off x="282160" y="2763294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JUAN </a:t>
            </a:r>
            <a:r>
              <a:rPr lang="es-MX" sz="1050" b="1" dirty="0">
                <a:solidFill>
                  <a:schemeClr val="tx1"/>
                </a:solidFill>
              </a:rPr>
              <a:t>CARLOS TERRAZAS HDZ.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EM09177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Tesorero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52" name="Rectángulo redondeado 51"/>
          <p:cNvSpPr/>
          <p:nvPr/>
        </p:nvSpPr>
        <p:spPr>
          <a:xfrm>
            <a:off x="282160" y="322871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ERICK </a:t>
            </a:r>
            <a:r>
              <a:rPr lang="es-MX" sz="900" b="1" dirty="0">
                <a:solidFill>
                  <a:schemeClr val="tx1"/>
                </a:solidFill>
              </a:rPr>
              <a:t>GUILLERMO ZAPATA HDZ.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EM06913</a:t>
            </a:r>
            <a:r>
              <a:rPr lang="es-MX" sz="90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Dirección </a:t>
            </a:r>
            <a:r>
              <a:rPr lang="es-MX" sz="900" dirty="0">
                <a:solidFill>
                  <a:schemeClr val="tx1"/>
                </a:solidFill>
              </a:rPr>
              <a:t>de Ingresos</a:t>
            </a:r>
          </a:p>
        </p:txBody>
      </p:sp>
      <p:sp>
        <p:nvSpPr>
          <p:cNvPr id="53" name="Rectángulo redondeado 52"/>
          <p:cNvSpPr/>
          <p:nvPr/>
        </p:nvSpPr>
        <p:spPr>
          <a:xfrm>
            <a:off x="282160" y="362864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SANJUANITA </a:t>
            </a:r>
            <a:r>
              <a:rPr lang="es-MX" sz="900" b="1" dirty="0">
                <a:solidFill>
                  <a:schemeClr val="tx1"/>
                </a:solidFill>
              </a:rPr>
              <a:t>J. CORONADO ROCHA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EM06858</a:t>
            </a:r>
            <a:r>
              <a:rPr lang="es-MX" sz="60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Dirección </a:t>
            </a:r>
            <a:r>
              <a:rPr lang="es-MX" sz="1050" dirty="0">
                <a:solidFill>
                  <a:schemeClr val="tx1"/>
                </a:solidFill>
              </a:rPr>
              <a:t>de Egresos</a:t>
            </a:r>
          </a:p>
        </p:txBody>
      </p:sp>
      <p:sp>
        <p:nvSpPr>
          <p:cNvPr id="54" name="Rectángulo redondeado 53"/>
          <p:cNvSpPr/>
          <p:nvPr/>
        </p:nvSpPr>
        <p:spPr>
          <a:xfrm>
            <a:off x="282160" y="402455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JESÚS </a:t>
            </a:r>
            <a:r>
              <a:rPr lang="es-MX" sz="1050" b="1" dirty="0">
                <a:solidFill>
                  <a:schemeClr val="tx1"/>
                </a:solidFill>
              </a:rPr>
              <a:t>GONZÁLEZ PRUNEDA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EM06859</a:t>
            </a:r>
            <a:r>
              <a:rPr lang="es-MX" sz="60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Dirección </a:t>
            </a:r>
            <a:r>
              <a:rPr lang="es-MX" sz="1050" dirty="0">
                <a:solidFill>
                  <a:schemeClr val="tx1"/>
                </a:solidFill>
              </a:rPr>
              <a:t>de Catastro</a:t>
            </a:r>
          </a:p>
        </p:txBody>
      </p:sp>
      <p:sp>
        <p:nvSpPr>
          <p:cNvPr id="55" name="Rectángulo redondeado 54"/>
          <p:cNvSpPr/>
          <p:nvPr/>
        </p:nvSpPr>
        <p:spPr>
          <a:xfrm>
            <a:off x="282160" y="4420453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RENÉ </a:t>
            </a:r>
            <a:r>
              <a:rPr lang="es-MX" sz="1000" b="1" dirty="0">
                <a:solidFill>
                  <a:schemeClr val="tx1"/>
                </a:solidFill>
              </a:rPr>
              <a:t>ARTURO FLORES SOTELO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EM06861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Dirección </a:t>
            </a:r>
            <a:r>
              <a:rPr lang="es-MX" sz="1050" dirty="0">
                <a:solidFill>
                  <a:schemeClr val="tx1"/>
                </a:solidFill>
              </a:rPr>
              <a:t>Recursos Humanos</a:t>
            </a:r>
          </a:p>
        </p:txBody>
      </p:sp>
      <p:sp>
        <p:nvSpPr>
          <p:cNvPr id="56" name="Rectángulo redondeado 55"/>
          <p:cNvSpPr/>
          <p:nvPr/>
        </p:nvSpPr>
        <p:spPr>
          <a:xfrm>
            <a:off x="282160" y="4823138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IVÁN </a:t>
            </a:r>
            <a:r>
              <a:rPr lang="es-MX" sz="900" b="1" dirty="0">
                <a:solidFill>
                  <a:schemeClr val="tx1"/>
                </a:solidFill>
              </a:rPr>
              <a:t>CAMPORREDONDO VALLE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EM03122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Dirección </a:t>
            </a:r>
            <a:r>
              <a:rPr lang="es-MX" sz="1050" dirty="0">
                <a:solidFill>
                  <a:schemeClr val="tx1"/>
                </a:solidFill>
              </a:rPr>
              <a:t>Informática</a:t>
            </a:r>
          </a:p>
        </p:txBody>
      </p:sp>
      <p:sp>
        <p:nvSpPr>
          <p:cNvPr id="57" name="Rectángulo redondeado 56"/>
          <p:cNvSpPr/>
          <p:nvPr/>
        </p:nvSpPr>
        <p:spPr>
          <a:xfrm>
            <a:off x="282160" y="520914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KEVIN ABIGAEL TAMEZ ESPARZA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EM07276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Contabilidad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58" name="Rectángulo redondeado 57"/>
          <p:cNvSpPr/>
          <p:nvPr/>
        </p:nvSpPr>
        <p:spPr>
          <a:xfrm>
            <a:off x="282160" y="560386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ANTONIO </a:t>
            </a:r>
            <a:r>
              <a:rPr lang="es-MX" sz="1050" b="1" dirty="0">
                <a:solidFill>
                  <a:schemeClr val="tx1"/>
                </a:solidFill>
              </a:rPr>
              <a:t>ZERRWECK ÁLVAREZ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EM06860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Dirección </a:t>
            </a:r>
            <a:r>
              <a:rPr lang="es-MX" sz="1050" dirty="0">
                <a:solidFill>
                  <a:schemeClr val="tx1"/>
                </a:solidFill>
              </a:rPr>
              <a:t>de Adquisiciones</a:t>
            </a:r>
          </a:p>
        </p:txBody>
      </p:sp>
      <p:sp>
        <p:nvSpPr>
          <p:cNvPr id="61" name="Rectángulo redondeado 60"/>
          <p:cNvSpPr/>
          <p:nvPr/>
        </p:nvSpPr>
        <p:spPr>
          <a:xfrm>
            <a:off x="3400223" y="2763294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FIDENCIO </a:t>
            </a:r>
            <a:r>
              <a:rPr lang="es-MX" sz="1050" b="1" dirty="0">
                <a:solidFill>
                  <a:schemeClr val="tx1"/>
                </a:solidFill>
              </a:rPr>
              <a:t>GUEVARA PIÑA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EM09157 </a:t>
            </a:r>
            <a:r>
              <a:rPr lang="es-MX" sz="1050" dirty="0" smtClean="0">
                <a:solidFill>
                  <a:schemeClr val="tx1"/>
                </a:solidFill>
              </a:rPr>
              <a:t>Contralor </a:t>
            </a:r>
            <a:r>
              <a:rPr lang="es-MX" sz="1050" dirty="0">
                <a:solidFill>
                  <a:schemeClr val="tx1"/>
                </a:solidFill>
              </a:rPr>
              <a:t>Municipal</a:t>
            </a:r>
          </a:p>
        </p:txBody>
      </p:sp>
      <p:sp>
        <p:nvSpPr>
          <p:cNvPr id="62" name="Rectángulo redondeado 61"/>
          <p:cNvSpPr/>
          <p:nvPr/>
        </p:nvSpPr>
        <p:spPr>
          <a:xfrm>
            <a:off x="6872908" y="2763294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ESTEBAN </a:t>
            </a:r>
            <a:r>
              <a:rPr lang="es-MX" sz="900" b="1" dirty="0">
                <a:solidFill>
                  <a:schemeClr val="tx1"/>
                </a:solidFill>
              </a:rPr>
              <a:t>M. BLACKALLER </a:t>
            </a:r>
            <a:r>
              <a:rPr lang="es-MX" sz="900" b="1" dirty="0" smtClean="0">
                <a:solidFill>
                  <a:schemeClr val="tx1"/>
                </a:solidFill>
              </a:rPr>
              <a:t>ROSAS</a:t>
            </a:r>
            <a:endParaRPr lang="es-MX" sz="90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EM06910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Secretaría </a:t>
            </a:r>
            <a:r>
              <a:rPr lang="es-MX" sz="1050" dirty="0">
                <a:solidFill>
                  <a:schemeClr val="tx1"/>
                </a:solidFill>
              </a:rPr>
              <a:t>del Ayuntamiento</a:t>
            </a: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1366535" y="2549926"/>
            <a:ext cx="662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75"/>
          <p:cNvCxnSpPr/>
          <p:nvPr/>
        </p:nvCxnSpPr>
        <p:spPr>
          <a:xfrm flipH="1">
            <a:off x="2638429" y="3182730"/>
            <a:ext cx="932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80"/>
          <p:cNvCxnSpPr/>
          <p:nvPr/>
        </p:nvCxnSpPr>
        <p:spPr>
          <a:xfrm>
            <a:off x="2646731" y="3180250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recto 99"/>
          <p:cNvCxnSpPr/>
          <p:nvPr/>
        </p:nvCxnSpPr>
        <p:spPr>
          <a:xfrm>
            <a:off x="11955227" y="3173204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ángulo redondeado 59"/>
          <p:cNvSpPr/>
          <p:nvPr/>
        </p:nvSpPr>
        <p:spPr>
          <a:xfrm>
            <a:off x="5052601" y="6122648"/>
            <a:ext cx="2214000" cy="541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JESÚS FALCÓN RUBIO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EM06867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Coordinador de Adulto Mayor y Personas con Discapacidad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64" name="Conector recto 63"/>
          <p:cNvCxnSpPr/>
          <p:nvPr/>
        </p:nvCxnSpPr>
        <p:spPr>
          <a:xfrm flipH="1">
            <a:off x="221803" y="3175476"/>
            <a:ext cx="234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64"/>
          <p:cNvCxnSpPr/>
          <p:nvPr/>
        </p:nvCxnSpPr>
        <p:spPr>
          <a:xfrm>
            <a:off x="224972" y="3168345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/>
          <p:cNvCxnSpPr/>
          <p:nvPr/>
        </p:nvCxnSpPr>
        <p:spPr>
          <a:xfrm>
            <a:off x="2550223" y="3168345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ángulo redondeado 66"/>
          <p:cNvSpPr/>
          <p:nvPr/>
        </p:nvSpPr>
        <p:spPr>
          <a:xfrm>
            <a:off x="2699886" y="566489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MELCHOR SILLER DE LA FUENTE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EM06874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Subdirector General de Salud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68" name="Rectángulo redondeado 67"/>
          <p:cNvSpPr/>
          <p:nvPr/>
        </p:nvSpPr>
        <p:spPr>
          <a:xfrm>
            <a:off x="5047840" y="566289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JAVIER ALEJANDRO GARCÍA C.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EM07145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Subdirector </a:t>
            </a:r>
            <a:r>
              <a:rPr lang="es-MX" sz="1050" dirty="0" err="1" smtClean="0">
                <a:solidFill>
                  <a:schemeClr val="tx1"/>
                </a:solidFill>
              </a:rPr>
              <a:t>Admin</a:t>
            </a:r>
            <a:r>
              <a:rPr lang="es-MX" sz="1050" dirty="0" smtClean="0">
                <a:solidFill>
                  <a:schemeClr val="tx1"/>
                </a:solidFill>
              </a:rPr>
              <a:t>. </a:t>
            </a:r>
            <a:r>
              <a:rPr lang="es-MX" sz="1050" dirty="0">
                <a:solidFill>
                  <a:schemeClr val="tx1"/>
                </a:solidFill>
              </a:rPr>
              <a:t>d</a:t>
            </a:r>
            <a:r>
              <a:rPr lang="es-MX" sz="1050" dirty="0" smtClean="0">
                <a:solidFill>
                  <a:schemeClr val="tx1"/>
                </a:solidFill>
              </a:rPr>
              <a:t>e Salud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72" name="Rectángulo redondeado 71"/>
          <p:cNvSpPr/>
          <p:nvPr/>
        </p:nvSpPr>
        <p:spPr>
          <a:xfrm>
            <a:off x="7388439" y="5664104"/>
            <a:ext cx="2214000" cy="44189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JORGE LUIS MIRELES NAVARRO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EM07356</a:t>
            </a:r>
            <a:r>
              <a:rPr lang="es-MX" sz="90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Subdirector  Legal Tenencia de la Tierra, Control de Inventarios y Panteones</a:t>
            </a:r>
            <a:endParaRPr lang="es-MX" sz="900" dirty="0">
              <a:solidFill>
                <a:schemeClr val="tx1"/>
              </a:solidFill>
            </a:endParaRPr>
          </a:p>
        </p:txBody>
      </p:sp>
      <p:sp>
        <p:nvSpPr>
          <p:cNvPr id="73" name="Rectángulo redondeado 72"/>
          <p:cNvSpPr/>
          <p:nvPr/>
        </p:nvSpPr>
        <p:spPr>
          <a:xfrm>
            <a:off x="2712601" y="526334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GUADALUPE </a:t>
            </a:r>
            <a:r>
              <a:rPr lang="es-MX" sz="1050" b="1" dirty="0">
                <a:solidFill>
                  <a:schemeClr val="tx1"/>
                </a:solidFill>
              </a:rPr>
              <a:t>FABELA ZAMORA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EM06893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Subdirector </a:t>
            </a:r>
            <a:r>
              <a:rPr lang="es-MX" sz="1050" dirty="0">
                <a:solidFill>
                  <a:schemeClr val="tx1"/>
                </a:solidFill>
              </a:rPr>
              <a:t>de Limpieza</a:t>
            </a:r>
          </a:p>
        </p:txBody>
      </p:sp>
      <p:sp>
        <p:nvSpPr>
          <p:cNvPr id="74" name="Rectángulo redondeado 73"/>
          <p:cNvSpPr/>
          <p:nvPr/>
        </p:nvSpPr>
        <p:spPr>
          <a:xfrm>
            <a:off x="5047840" y="526362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CARLOS </a:t>
            </a:r>
            <a:r>
              <a:rPr lang="es-MX" sz="1050" b="1" dirty="0">
                <a:solidFill>
                  <a:schemeClr val="tx1"/>
                </a:solidFill>
              </a:rPr>
              <a:t>VENEGAS CASTILLA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EM06894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Subdirector </a:t>
            </a:r>
            <a:r>
              <a:rPr lang="es-MX" sz="1050" dirty="0">
                <a:solidFill>
                  <a:schemeClr val="tx1"/>
                </a:solidFill>
              </a:rPr>
              <a:t>de Alumbrado</a:t>
            </a:r>
          </a:p>
        </p:txBody>
      </p:sp>
      <p:sp>
        <p:nvSpPr>
          <p:cNvPr id="80" name="Rectángulo redondeado 79"/>
          <p:cNvSpPr/>
          <p:nvPr/>
        </p:nvSpPr>
        <p:spPr>
          <a:xfrm>
            <a:off x="7389001" y="526362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GERARDO </a:t>
            </a:r>
            <a:r>
              <a:rPr lang="es-MX" sz="1050" b="1" dirty="0">
                <a:solidFill>
                  <a:schemeClr val="tx1"/>
                </a:solidFill>
              </a:rPr>
              <a:t>LEDEZMA PÁEZ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EM06895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Subdirector </a:t>
            </a:r>
            <a:r>
              <a:rPr lang="es-MX" sz="1050" dirty="0">
                <a:solidFill>
                  <a:schemeClr val="tx1"/>
                </a:solidFill>
              </a:rPr>
              <a:t>de Forestación</a:t>
            </a:r>
          </a:p>
        </p:txBody>
      </p:sp>
      <p:sp>
        <p:nvSpPr>
          <p:cNvPr id="93" name="Rectángulo redondeado 92"/>
          <p:cNvSpPr/>
          <p:nvPr/>
        </p:nvSpPr>
        <p:spPr>
          <a:xfrm>
            <a:off x="9675001" y="526334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FERMÍN MONRREAL </a:t>
            </a:r>
            <a:r>
              <a:rPr lang="es-MX" sz="1050" b="1" dirty="0">
                <a:solidFill>
                  <a:schemeClr val="tx1"/>
                </a:solidFill>
              </a:rPr>
              <a:t>FLORES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EM06896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Subdirector </a:t>
            </a:r>
            <a:r>
              <a:rPr lang="es-MX" sz="1050" dirty="0">
                <a:solidFill>
                  <a:schemeClr val="tx1"/>
                </a:solidFill>
              </a:rPr>
              <a:t>de Intendencia</a:t>
            </a:r>
          </a:p>
        </p:txBody>
      </p:sp>
      <p:sp>
        <p:nvSpPr>
          <p:cNvPr id="99" name="Rectángulo redondeado 98"/>
          <p:cNvSpPr/>
          <p:nvPr/>
        </p:nvSpPr>
        <p:spPr>
          <a:xfrm>
            <a:off x="2712779" y="3630776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OSCAR </a:t>
            </a:r>
            <a:r>
              <a:rPr lang="es-MX" sz="1050" b="1" dirty="0">
                <a:solidFill>
                  <a:schemeClr val="tx1"/>
                </a:solidFill>
              </a:rPr>
              <a:t>GUTIÉRREZ GONZÁLEZ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EM06864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Dirección </a:t>
            </a:r>
            <a:r>
              <a:rPr lang="es-MX" sz="1050" dirty="0">
                <a:solidFill>
                  <a:schemeClr val="tx1"/>
                </a:solidFill>
              </a:rPr>
              <a:t>Desarrollo Social</a:t>
            </a:r>
          </a:p>
        </p:txBody>
      </p:sp>
      <p:sp>
        <p:nvSpPr>
          <p:cNvPr id="101" name="Rectángulo redondeado 100"/>
          <p:cNvSpPr/>
          <p:nvPr/>
        </p:nvSpPr>
        <p:spPr>
          <a:xfrm>
            <a:off x="9675001" y="402522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ALFREDO </a:t>
            </a:r>
            <a:r>
              <a:rPr lang="es-MX" sz="1050" b="1" dirty="0">
                <a:solidFill>
                  <a:schemeClr val="tx1"/>
                </a:solidFill>
              </a:rPr>
              <a:t>VÁZQUEZ MARTÍNEZ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EM06903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Dirección </a:t>
            </a:r>
            <a:r>
              <a:rPr lang="es-MX" sz="1050" dirty="0" err="1" smtClean="0">
                <a:solidFill>
                  <a:schemeClr val="tx1"/>
                </a:solidFill>
              </a:rPr>
              <a:t>Admin</a:t>
            </a:r>
            <a:r>
              <a:rPr lang="es-MX" sz="1050" dirty="0" smtClean="0">
                <a:solidFill>
                  <a:schemeClr val="tx1"/>
                </a:solidFill>
              </a:rPr>
              <a:t>. del Deporte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06" name="Rectángulo redondeado 105"/>
          <p:cNvSpPr/>
          <p:nvPr/>
        </p:nvSpPr>
        <p:spPr>
          <a:xfrm>
            <a:off x="2712601" y="402599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SILVIA </a:t>
            </a:r>
            <a:r>
              <a:rPr lang="es-MX" sz="1050" b="1" dirty="0">
                <a:solidFill>
                  <a:schemeClr val="tx1"/>
                </a:solidFill>
              </a:rPr>
              <a:t>VILLARREAL RIVERA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EM06906</a:t>
            </a:r>
            <a:r>
              <a:rPr lang="es-MX" sz="1050" dirty="0"/>
              <a:t> </a:t>
            </a:r>
            <a:r>
              <a:rPr lang="es-MX" sz="1000" dirty="0" smtClean="0">
                <a:solidFill>
                  <a:schemeClr val="tx1"/>
                </a:solidFill>
              </a:rPr>
              <a:t>Dirección </a:t>
            </a:r>
            <a:r>
              <a:rPr lang="es-MX" sz="1000" dirty="0">
                <a:solidFill>
                  <a:schemeClr val="tx1"/>
                </a:solidFill>
              </a:rPr>
              <a:t>Instancia de la Mujer</a:t>
            </a:r>
          </a:p>
        </p:txBody>
      </p:sp>
      <p:sp>
        <p:nvSpPr>
          <p:cNvPr id="107" name="Rectángulo redondeado 106"/>
          <p:cNvSpPr/>
          <p:nvPr/>
        </p:nvSpPr>
        <p:spPr>
          <a:xfrm>
            <a:off x="2712601" y="481884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CANDELARIO </a:t>
            </a:r>
            <a:r>
              <a:rPr lang="es-MX" sz="900" b="1" dirty="0">
                <a:solidFill>
                  <a:schemeClr val="tx1"/>
                </a:solidFill>
              </a:rPr>
              <a:t>CRESPO MACÍAS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EM06897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Dirección </a:t>
            </a:r>
            <a:r>
              <a:rPr lang="es-MX" sz="1050" dirty="0">
                <a:solidFill>
                  <a:schemeClr val="tx1"/>
                </a:solidFill>
              </a:rPr>
              <a:t>de Educación</a:t>
            </a:r>
          </a:p>
        </p:txBody>
      </p:sp>
      <p:sp>
        <p:nvSpPr>
          <p:cNvPr id="108" name="Rectángulo redondeado 107"/>
          <p:cNvSpPr/>
          <p:nvPr/>
        </p:nvSpPr>
        <p:spPr>
          <a:xfrm>
            <a:off x="7389001" y="481722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ALFREDO </a:t>
            </a:r>
            <a:r>
              <a:rPr lang="es-MX" sz="1050" b="1" dirty="0">
                <a:solidFill>
                  <a:schemeClr val="tx1"/>
                </a:solidFill>
              </a:rPr>
              <a:t>PAREDES LÓPEZ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EM06879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Dirección </a:t>
            </a:r>
            <a:r>
              <a:rPr lang="es-MX" sz="1050" dirty="0">
                <a:solidFill>
                  <a:schemeClr val="tx1"/>
                </a:solidFill>
              </a:rPr>
              <a:t>Obras Públicas</a:t>
            </a:r>
          </a:p>
        </p:txBody>
      </p:sp>
      <p:sp>
        <p:nvSpPr>
          <p:cNvPr id="109" name="Rectángulo redondeado 108"/>
          <p:cNvSpPr/>
          <p:nvPr/>
        </p:nvSpPr>
        <p:spPr>
          <a:xfrm>
            <a:off x="9675001" y="442482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ARTURO </a:t>
            </a:r>
            <a:r>
              <a:rPr lang="es-MX" sz="1050" b="1" dirty="0">
                <a:solidFill>
                  <a:schemeClr val="tx1"/>
                </a:solidFill>
              </a:rPr>
              <a:t>ABNER REYES RUEDA </a:t>
            </a: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EM07080</a:t>
            </a:r>
            <a:r>
              <a:rPr lang="es-MX" sz="100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Dirección </a:t>
            </a:r>
            <a:r>
              <a:rPr lang="es-MX" sz="900" dirty="0">
                <a:solidFill>
                  <a:schemeClr val="tx1"/>
                </a:solidFill>
              </a:rPr>
              <a:t>Operativa </a:t>
            </a:r>
            <a:r>
              <a:rPr lang="es-MX" sz="900" dirty="0" smtClean="0">
                <a:solidFill>
                  <a:schemeClr val="tx1"/>
                </a:solidFill>
              </a:rPr>
              <a:t>del Deporte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10" name="Rectángulo redondeado 109"/>
          <p:cNvSpPr/>
          <p:nvPr/>
        </p:nvSpPr>
        <p:spPr>
          <a:xfrm>
            <a:off x="5053190" y="4025558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CARLOS </a:t>
            </a:r>
            <a:r>
              <a:rPr lang="es-MX" sz="1050" b="1" dirty="0">
                <a:solidFill>
                  <a:schemeClr val="tx1"/>
                </a:solidFill>
              </a:rPr>
              <a:t>VILLARREAL INTERIAL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EM06872</a:t>
            </a:r>
            <a:r>
              <a:rPr lang="es-MX" sz="1050" dirty="0"/>
              <a:t> </a:t>
            </a:r>
            <a:r>
              <a:rPr lang="es-MX" sz="1000" dirty="0" smtClean="0">
                <a:solidFill>
                  <a:schemeClr val="tx1"/>
                </a:solidFill>
              </a:rPr>
              <a:t>Dirección </a:t>
            </a:r>
            <a:r>
              <a:rPr lang="es-MX" sz="1000" dirty="0">
                <a:solidFill>
                  <a:schemeClr val="tx1"/>
                </a:solidFill>
              </a:rPr>
              <a:t>Fomento Económico</a:t>
            </a:r>
          </a:p>
        </p:txBody>
      </p:sp>
      <p:sp>
        <p:nvSpPr>
          <p:cNvPr id="111" name="Rectángulo redondeado 110"/>
          <p:cNvSpPr/>
          <p:nvPr/>
        </p:nvSpPr>
        <p:spPr>
          <a:xfrm>
            <a:off x="5052601" y="362922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LUIS </a:t>
            </a:r>
            <a:r>
              <a:rPr lang="es-MX" sz="1050" b="1" dirty="0">
                <a:solidFill>
                  <a:schemeClr val="tx1"/>
                </a:solidFill>
              </a:rPr>
              <a:t>HORACIO DE HOYOS MTZ.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EM06912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Dirección Jurídica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13" name="Rectángulo redondeado 112"/>
          <p:cNvSpPr/>
          <p:nvPr/>
        </p:nvSpPr>
        <p:spPr>
          <a:xfrm>
            <a:off x="2712779" y="4423351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GERARDO </a:t>
            </a:r>
            <a:r>
              <a:rPr lang="es-MX" sz="900" b="1" dirty="0">
                <a:solidFill>
                  <a:schemeClr val="tx1"/>
                </a:solidFill>
              </a:rPr>
              <a:t>LÁZARO TAPIA GARCÍA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EM06869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Dirección </a:t>
            </a:r>
            <a:r>
              <a:rPr lang="es-MX" sz="1050" dirty="0" err="1" smtClean="0">
                <a:solidFill>
                  <a:schemeClr val="tx1"/>
                </a:solidFill>
              </a:rPr>
              <a:t>Atn</a:t>
            </a:r>
            <a:r>
              <a:rPr lang="es-MX" sz="1050" dirty="0" smtClean="0">
                <a:solidFill>
                  <a:schemeClr val="tx1"/>
                </a:solidFill>
              </a:rPr>
              <a:t> </a:t>
            </a:r>
            <a:r>
              <a:rPr lang="es-MX" sz="1050" dirty="0">
                <a:solidFill>
                  <a:schemeClr val="tx1"/>
                </a:solidFill>
              </a:rPr>
              <a:t>Ciudadana</a:t>
            </a:r>
          </a:p>
        </p:txBody>
      </p:sp>
      <p:sp>
        <p:nvSpPr>
          <p:cNvPr id="114" name="Rectángulo redondeado 113"/>
          <p:cNvSpPr/>
          <p:nvPr/>
        </p:nvSpPr>
        <p:spPr>
          <a:xfrm>
            <a:off x="7388439" y="323322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800" b="1" dirty="0">
                <a:solidFill>
                  <a:schemeClr val="tx1"/>
                </a:solidFill>
              </a:rPr>
              <a:t>CORONEL VICTORINO RESENDIZ CORTÉS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EM09156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Dirección </a:t>
            </a:r>
            <a:r>
              <a:rPr lang="es-MX" sz="1050" dirty="0">
                <a:solidFill>
                  <a:schemeClr val="tx1"/>
                </a:solidFill>
              </a:rPr>
              <a:t>Seguridad Pública</a:t>
            </a:r>
          </a:p>
        </p:txBody>
      </p:sp>
      <p:sp>
        <p:nvSpPr>
          <p:cNvPr id="115" name="Rectángulo redondeado 114"/>
          <p:cNvSpPr/>
          <p:nvPr/>
        </p:nvSpPr>
        <p:spPr>
          <a:xfrm>
            <a:off x="7388439" y="362940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JOSÉ </a:t>
            </a:r>
            <a:r>
              <a:rPr lang="es-MX" sz="900" b="1" dirty="0">
                <a:solidFill>
                  <a:schemeClr val="tx1"/>
                </a:solidFill>
              </a:rPr>
              <a:t>LUIS VALDÉZ DOMÍNGUEZ</a:t>
            </a:r>
          </a:p>
          <a:p>
            <a:pPr algn="ctr"/>
            <a:r>
              <a:rPr lang="es-MX" sz="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EM06882</a:t>
            </a:r>
            <a:r>
              <a:rPr lang="es-MX" sz="90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Dirección </a:t>
            </a:r>
            <a:r>
              <a:rPr lang="es-MX" sz="900" dirty="0">
                <a:solidFill>
                  <a:schemeClr val="tx1"/>
                </a:solidFill>
              </a:rPr>
              <a:t>Protección Civil y Bomberos</a:t>
            </a:r>
          </a:p>
        </p:txBody>
      </p:sp>
      <p:sp>
        <p:nvSpPr>
          <p:cNvPr id="116" name="Rectángulo redondeado 115"/>
          <p:cNvSpPr/>
          <p:nvPr/>
        </p:nvSpPr>
        <p:spPr>
          <a:xfrm>
            <a:off x="5053190" y="323322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HÉCTOR </a:t>
            </a:r>
            <a:r>
              <a:rPr lang="es-MX" sz="1050" b="1" dirty="0">
                <a:solidFill>
                  <a:schemeClr val="tx1"/>
                </a:solidFill>
              </a:rPr>
              <a:t>ALFONSO GARZA VZQ.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EM06875</a:t>
            </a:r>
            <a:r>
              <a:rPr lang="es-MX" sz="105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Dirección </a:t>
            </a:r>
            <a:r>
              <a:rPr lang="es-MX" sz="900" dirty="0">
                <a:solidFill>
                  <a:schemeClr val="tx1"/>
                </a:solidFill>
              </a:rPr>
              <a:t>Imagen y Comunicación</a:t>
            </a:r>
          </a:p>
        </p:txBody>
      </p:sp>
      <p:sp>
        <p:nvSpPr>
          <p:cNvPr id="117" name="Rectángulo redondeado 116"/>
          <p:cNvSpPr/>
          <p:nvPr/>
        </p:nvSpPr>
        <p:spPr>
          <a:xfrm>
            <a:off x="9674936" y="323322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ROLANDO </a:t>
            </a:r>
            <a:r>
              <a:rPr lang="es-MX" sz="1050" b="1" dirty="0">
                <a:solidFill>
                  <a:schemeClr val="tx1"/>
                </a:solidFill>
              </a:rPr>
              <a:t>VALLE FARÍAS.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EM06876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Dirección </a:t>
            </a:r>
            <a:r>
              <a:rPr lang="es-MX" sz="1050" dirty="0">
                <a:solidFill>
                  <a:schemeClr val="tx1"/>
                </a:solidFill>
              </a:rPr>
              <a:t>Arte y Cultura</a:t>
            </a:r>
          </a:p>
        </p:txBody>
      </p:sp>
      <p:sp>
        <p:nvSpPr>
          <p:cNvPr id="118" name="Rectángulo redondeado 117"/>
          <p:cNvSpPr/>
          <p:nvPr/>
        </p:nvSpPr>
        <p:spPr>
          <a:xfrm>
            <a:off x="7389001" y="442482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MAURICIO </a:t>
            </a:r>
            <a:r>
              <a:rPr lang="es-MX" sz="900" b="1" dirty="0">
                <a:solidFill>
                  <a:schemeClr val="tx1"/>
                </a:solidFill>
              </a:rPr>
              <a:t>LUMBRERAS LOZANO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EM06863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Dirección </a:t>
            </a:r>
            <a:r>
              <a:rPr lang="es-MX" sz="1050" dirty="0">
                <a:solidFill>
                  <a:schemeClr val="tx1"/>
                </a:solidFill>
              </a:rPr>
              <a:t>de Ecología</a:t>
            </a:r>
          </a:p>
        </p:txBody>
      </p:sp>
      <p:sp>
        <p:nvSpPr>
          <p:cNvPr id="119" name="Rectángulo redondeado 118"/>
          <p:cNvSpPr/>
          <p:nvPr/>
        </p:nvSpPr>
        <p:spPr>
          <a:xfrm>
            <a:off x="2712779" y="3234246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LUZ </a:t>
            </a:r>
            <a:r>
              <a:rPr lang="es-MX" sz="1050" b="1" dirty="0">
                <a:solidFill>
                  <a:schemeClr val="tx1"/>
                </a:solidFill>
              </a:rPr>
              <a:t>ELENA PÉREZ TORRES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EM06905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Dirección </a:t>
            </a:r>
            <a:r>
              <a:rPr lang="es-MX" sz="1050" dirty="0">
                <a:solidFill>
                  <a:schemeClr val="tx1"/>
                </a:solidFill>
              </a:rPr>
              <a:t>DIF</a:t>
            </a:r>
          </a:p>
        </p:txBody>
      </p:sp>
      <p:sp>
        <p:nvSpPr>
          <p:cNvPr id="120" name="Rectángulo redondeado 119"/>
          <p:cNvSpPr/>
          <p:nvPr/>
        </p:nvSpPr>
        <p:spPr>
          <a:xfrm>
            <a:off x="5053190" y="4432914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EVERARDO </a:t>
            </a:r>
            <a:r>
              <a:rPr lang="es-MX" sz="1050" b="1" dirty="0" smtClean="0">
                <a:solidFill>
                  <a:schemeClr val="tx1"/>
                </a:solidFill>
              </a:rPr>
              <a:t>RDZ BALLESTEROS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EM06890</a:t>
            </a:r>
            <a:r>
              <a:rPr lang="es-MX" sz="105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Dirección </a:t>
            </a:r>
            <a:r>
              <a:rPr lang="es-MX" sz="900" dirty="0">
                <a:solidFill>
                  <a:schemeClr val="tx1"/>
                </a:solidFill>
              </a:rPr>
              <a:t>Fomento </a:t>
            </a:r>
            <a:r>
              <a:rPr lang="es-MX" sz="900" dirty="0" smtClean="0">
                <a:solidFill>
                  <a:schemeClr val="tx1"/>
                </a:solidFill>
              </a:rPr>
              <a:t>Agropecuario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121" name="Rectángulo redondeado 120"/>
          <p:cNvSpPr/>
          <p:nvPr/>
        </p:nvSpPr>
        <p:spPr>
          <a:xfrm>
            <a:off x="7389001" y="402522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ARIEL </a:t>
            </a:r>
            <a:r>
              <a:rPr lang="es-MX" sz="1050" b="1" dirty="0">
                <a:solidFill>
                  <a:schemeClr val="tx1"/>
                </a:solidFill>
              </a:rPr>
              <a:t>VENEGAS CASTILLO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EM06885</a:t>
            </a:r>
            <a:r>
              <a:rPr lang="es-MX" sz="1050" dirty="0"/>
              <a:t> </a:t>
            </a:r>
            <a:r>
              <a:rPr lang="es-MX" sz="1000" dirty="0" smtClean="0">
                <a:solidFill>
                  <a:schemeClr val="tx1"/>
                </a:solidFill>
              </a:rPr>
              <a:t>Dirección </a:t>
            </a:r>
            <a:r>
              <a:rPr lang="es-MX" sz="1000" dirty="0">
                <a:solidFill>
                  <a:schemeClr val="tx1"/>
                </a:solidFill>
              </a:rPr>
              <a:t>Transporte y Vialidad</a:t>
            </a:r>
          </a:p>
        </p:txBody>
      </p:sp>
      <p:sp>
        <p:nvSpPr>
          <p:cNvPr id="122" name="Rectángulo redondeado 121"/>
          <p:cNvSpPr/>
          <p:nvPr/>
        </p:nvSpPr>
        <p:spPr>
          <a:xfrm>
            <a:off x="9675001" y="362922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ALBERTO </a:t>
            </a:r>
            <a:r>
              <a:rPr lang="es-MX" sz="900" b="1" dirty="0">
                <a:solidFill>
                  <a:schemeClr val="tx1"/>
                </a:solidFill>
              </a:rPr>
              <a:t>G. ALMARAZ AGUIRRE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EM06908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Dirección </a:t>
            </a:r>
            <a:r>
              <a:rPr lang="es-MX" sz="1050" dirty="0">
                <a:solidFill>
                  <a:schemeClr val="tx1"/>
                </a:solidFill>
              </a:rPr>
              <a:t>Juventud</a:t>
            </a:r>
          </a:p>
        </p:txBody>
      </p:sp>
      <p:sp>
        <p:nvSpPr>
          <p:cNvPr id="69" name="Rectángulo redondeado 68"/>
          <p:cNvSpPr/>
          <p:nvPr/>
        </p:nvSpPr>
        <p:spPr>
          <a:xfrm>
            <a:off x="7395832" y="6217048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900" b="1" dirty="0" smtClean="0">
                <a:solidFill>
                  <a:schemeClr val="tx1"/>
                </a:solidFill>
              </a:rPr>
              <a:t>BERTHA </a:t>
            </a:r>
            <a:r>
              <a:rPr lang="es-MX" sz="900" b="1" dirty="0">
                <a:solidFill>
                  <a:schemeClr val="tx1"/>
                </a:solidFill>
              </a:rPr>
              <a:t>A. DE LA ROSA CARRIZALES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EM06909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Coordinación de </a:t>
            </a:r>
            <a:r>
              <a:rPr lang="es-MX" sz="1050" dirty="0">
                <a:solidFill>
                  <a:schemeClr val="tx1"/>
                </a:solidFill>
              </a:rPr>
              <a:t>Turismo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218662" y="6410824"/>
            <a:ext cx="40882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Fecha Actualización:</a:t>
            </a:r>
            <a:r>
              <a:rPr lang="es-MX" sz="1100" dirty="0" smtClean="0"/>
              <a:t> </a:t>
            </a:r>
            <a:r>
              <a:rPr lang="es-MX" sz="1100" dirty="0" smtClean="0"/>
              <a:t>04-Febrero-2015</a:t>
            </a:r>
            <a:endParaRPr lang="es-MX" sz="1100" dirty="0" smtClean="0"/>
          </a:p>
          <a:p>
            <a:r>
              <a:rPr lang="es-MX" sz="1100" b="1" dirty="0" smtClean="0"/>
              <a:t>Elaborado por: </a:t>
            </a:r>
            <a:r>
              <a:rPr lang="es-MX" sz="1100" dirty="0" smtClean="0"/>
              <a:t>Ing. Marina A. Riojas </a:t>
            </a:r>
            <a:r>
              <a:rPr lang="es-MX" sz="1100" dirty="0" err="1" smtClean="0"/>
              <a:t>Rdz</a:t>
            </a:r>
            <a:r>
              <a:rPr lang="es-MX" sz="1100" dirty="0" smtClean="0"/>
              <a:t>.</a:t>
            </a:r>
            <a:endParaRPr lang="es-MX" sz="1100" dirty="0"/>
          </a:p>
        </p:txBody>
      </p:sp>
    </p:spTree>
    <p:extLst>
      <p:ext uri="{BB962C8B-B14F-4D97-AF65-F5344CB8AC3E}">
        <p14:creationId xmlns:p14="http://schemas.microsoft.com/office/powerpoint/2010/main" val="150053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Conector recto 20"/>
          <p:cNvCxnSpPr/>
          <p:nvPr/>
        </p:nvCxnSpPr>
        <p:spPr>
          <a:xfrm>
            <a:off x="6057335" y="2948429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10526077" y="2926401"/>
            <a:ext cx="4832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 flipH="1">
            <a:off x="8338104" y="2932318"/>
            <a:ext cx="1248" cy="110618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71"/>
          <p:cNvCxnSpPr/>
          <p:nvPr/>
        </p:nvCxnSpPr>
        <p:spPr>
          <a:xfrm flipH="1">
            <a:off x="6056872" y="2565405"/>
            <a:ext cx="1248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64"/>
          <p:cNvCxnSpPr/>
          <p:nvPr/>
        </p:nvCxnSpPr>
        <p:spPr>
          <a:xfrm>
            <a:off x="1593335" y="2927301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Tesorería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Dirección de Ingresos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479242" y="2017176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ERICK </a:t>
            </a:r>
            <a:r>
              <a:rPr lang="es-MX" sz="1400" b="1" dirty="0">
                <a:solidFill>
                  <a:schemeClr val="tx1"/>
                </a:solidFill>
              </a:rPr>
              <a:t>GUILLERMO ZAPATA HDZ.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EM06913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816606" y="3272435"/>
            <a:ext cx="1512000" cy="79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JORGE A. FLORES GARZA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EM06856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Coordinación de Inspectores de Comercio y Alcoholes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62" name="Rectángulo redondeado 61"/>
          <p:cNvSpPr/>
          <p:nvPr/>
        </p:nvSpPr>
        <p:spPr>
          <a:xfrm>
            <a:off x="5308496" y="3272435"/>
            <a:ext cx="1512000" cy="79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FERNANDO HERNÁNDEZ HDZ.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EM06857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Coordinación Técnico y Asuntos Jurídicos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1590931" y="2938486"/>
            <a:ext cx="8928000" cy="317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ángulo redondeado 59"/>
          <p:cNvSpPr/>
          <p:nvPr/>
        </p:nvSpPr>
        <p:spPr>
          <a:xfrm>
            <a:off x="9786372" y="3272435"/>
            <a:ext cx="1512000" cy="79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ROGELIO RAMÓN GALVÁN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EM06854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Interventor Gral. Coordinación de Agencia Fiscal 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67" name="Conector recto 66"/>
          <p:cNvCxnSpPr/>
          <p:nvPr/>
        </p:nvCxnSpPr>
        <p:spPr>
          <a:xfrm flipH="1">
            <a:off x="3883528" y="2938486"/>
            <a:ext cx="1248" cy="110618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ángulo redondeado 67"/>
          <p:cNvSpPr/>
          <p:nvPr/>
        </p:nvSpPr>
        <p:spPr>
          <a:xfrm>
            <a:off x="3087330" y="3272435"/>
            <a:ext cx="1512000" cy="79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ENRIQUE ALBERTO VALDÉS RODRIGUEZ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EM06853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Coordinación de Ejecución Fiscal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71" name="Rectángulo redondeado 70"/>
          <p:cNvSpPr/>
          <p:nvPr/>
        </p:nvSpPr>
        <p:spPr>
          <a:xfrm>
            <a:off x="7570968" y="3287301"/>
            <a:ext cx="1512000" cy="79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ANTONIO AGUILAR GONZÁLEZ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EM06933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Coordinación de Interventores de Comercio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372698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Conector recto 64"/>
          <p:cNvCxnSpPr/>
          <p:nvPr/>
        </p:nvCxnSpPr>
        <p:spPr>
          <a:xfrm>
            <a:off x="1598364" y="3615607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10342074" y="3611753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Dirección de Ingresos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Coordinación de Ingresos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200741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ERICK </a:t>
            </a:r>
            <a:r>
              <a:rPr lang="es-MX" sz="1400" b="1" dirty="0">
                <a:solidFill>
                  <a:schemeClr val="tx1"/>
                </a:solidFill>
              </a:rPr>
              <a:t>GUILLERMO ZAPATA HDZ.</a:t>
            </a: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EM06913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cxnSp>
        <p:nvCxnSpPr>
          <p:cNvPr id="19" name="Conector recto 18"/>
          <p:cNvCxnSpPr>
            <a:stCxn id="14" idx="2"/>
          </p:cNvCxnSpPr>
          <p:nvPr/>
        </p:nvCxnSpPr>
        <p:spPr>
          <a:xfrm>
            <a:off x="6082223" y="2547418"/>
            <a:ext cx="0" cy="154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ángulo redondeado 50"/>
          <p:cNvSpPr/>
          <p:nvPr/>
        </p:nvSpPr>
        <p:spPr>
          <a:xfrm>
            <a:off x="360947" y="3975018"/>
            <a:ext cx="2797557" cy="195654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EM06921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SUSANA A. VILLEGAS REBOLLOSO 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EM07147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MARA </a:t>
            </a:r>
            <a:r>
              <a:rPr lang="es-MX" sz="1050" b="1" dirty="0">
                <a:solidFill>
                  <a:schemeClr val="tx1"/>
                </a:solidFill>
              </a:rPr>
              <a:t>AIMÉ OSORIA </a:t>
            </a:r>
            <a:r>
              <a:rPr lang="es-MX" sz="1050" b="1" dirty="0" smtClean="0">
                <a:solidFill>
                  <a:schemeClr val="tx1"/>
                </a:solidFill>
              </a:rPr>
              <a:t>RANGEL 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EM06077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CATALINA </a:t>
            </a:r>
            <a:r>
              <a:rPr lang="es-MX" sz="1050" b="1" dirty="0">
                <a:solidFill>
                  <a:schemeClr val="tx1"/>
                </a:solidFill>
              </a:rPr>
              <a:t>FLORES </a:t>
            </a:r>
            <a:r>
              <a:rPr lang="es-MX" sz="1050" b="1" dirty="0" smtClean="0">
                <a:solidFill>
                  <a:schemeClr val="tx1"/>
                </a:solidFill>
              </a:rPr>
              <a:t>VARGAS</a:t>
            </a:r>
          </a:p>
          <a:p>
            <a:pPr algn="ctr"/>
            <a:r>
              <a:rPr lang="es-MX" sz="600" dirty="0" smtClean="0">
                <a:solidFill>
                  <a:schemeClr val="tx1"/>
                </a:solidFill>
              </a:rPr>
              <a:t>EM07512</a:t>
            </a:r>
            <a:r>
              <a:rPr lang="es-MX" sz="1050" dirty="0" smtClean="0">
                <a:solidFill>
                  <a:schemeClr val="tx1"/>
                </a:solidFill>
              </a:rPr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BRENDA VANESSA RIOS VÁZQUEZ</a:t>
            </a:r>
          </a:p>
          <a:p>
            <a:pPr algn="ctr"/>
            <a:r>
              <a:rPr lang="es-MX" sz="600" dirty="0">
                <a:solidFill>
                  <a:schemeClr val="tx1"/>
                </a:solidFill>
              </a:rPr>
              <a:t>EM07513</a:t>
            </a:r>
            <a:r>
              <a:rPr lang="es-MX" sz="1050" dirty="0">
                <a:solidFill>
                  <a:schemeClr val="tx1"/>
                </a:solidFill>
              </a:rPr>
              <a:t> </a:t>
            </a:r>
            <a:r>
              <a:rPr lang="es-MX" sz="1050" b="1" dirty="0">
                <a:solidFill>
                  <a:schemeClr val="tx1"/>
                </a:solidFill>
              </a:rPr>
              <a:t>YOHANA </a:t>
            </a:r>
            <a:r>
              <a:rPr lang="es-MX" sz="1050" b="1" dirty="0" smtClean="0">
                <a:solidFill>
                  <a:schemeClr val="tx1"/>
                </a:solidFill>
              </a:rPr>
              <a:t>BANDA GRANADOS</a:t>
            </a:r>
          </a:p>
          <a:p>
            <a:pPr algn="ctr"/>
            <a:r>
              <a:rPr lang="es-MX" sz="600" dirty="0" smtClean="0">
                <a:solidFill>
                  <a:schemeClr val="tx1"/>
                </a:solidFill>
              </a:rPr>
              <a:t>EM07514</a:t>
            </a:r>
            <a:r>
              <a:rPr lang="es-MX" sz="1050" dirty="0" smtClean="0">
                <a:solidFill>
                  <a:schemeClr val="tx1"/>
                </a:solidFill>
              </a:rPr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MAURO ROGELIO OLIVARES RDZ.</a:t>
            </a:r>
          </a:p>
          <a:p>
            <a:pPr algn="ctr"/>
            <a:r>
              <a:rPr lang="es-MX" sz="600" dirty="0" smtClean="0">
                <a:solidFill>
                  <a:schemeClr val="tx1"/>
                </a:solidFill>
              </a:rPr>
              <a:t>EM07516</a:t>
            </a:r>
            <a:r>
              <a:rPr lang="es-MX" sz="1050" dirty="0" smtClean="0">
                <a:solidFill>
                  <a:schemeClr val="tx1"/>
                </a:solidFill>
              </a:rPr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CANDY MELINNA BORREGO CASTILLO</a:t>
            </a:r>
          </a:p>
          <a:p>
            <a:pPr algn="ctr"/>
            <a:r>
              <a:rPr lang="es-MX" sz="600" dirty="0" smtClean="0">
                <a:solidFill>
                  <a:schemeClr val="tx1"/>
                </a:solidFill>
              </a:rPr>
              <a:t>EM07517</a:t>
            </a:r>
            <a:r>
              <a:rPr lang="es-MX" sz="1050" dirty="0" smtClean="0">
                <a:solidFill>
                  <a:schemeClr val="tx1"/>
                </a:solidFill>
              </a:rPr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EDITH ANDREA LAREDO DE LEON</a:t>
            </a:r>
          </a:p>
          <a:p>
            <a:pPr algn="ctr"/>
            <a:r>
              <a:rPr lang="es-MX" sz="600" dirty="0" smtClean="0">
                <a:solidFill>
                  <a:schemeClr val="tx1"/>
                </a:solidFill>
              </a:rPr>
              <a:t>EM07522</a:t>
            </a:r>
            <a:r>
              <a:rPr lang="es-MX" sz="1050" dirty="0" smtClean="0">
                <a:solidFill>
                  <a:schemeClr val="tx1"/>
                </a:solidFill>
              </a:rPr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CRISTINA DURON RIVAS</a:t>
            </a:r>
          </a:p>
          <a:p>
            <a:pPr algn="ctr"/>
            <a:r>
              <a:rPr lang="es-MX" sz="600" dirty="0" smtClean="0">
                <a:solidFill>
                  <a:schemeClr val="tx1"/>
                </a:solidFill>
              </a:rPr>
              <a:t>EM07542 </a:t>
            </a:r>
            <a:r>
              <a:rPr lang="es-MX" sz="1050" b="1" dirty="0" smtClean="0">
                <a:solidFill>
                  <a:schemeClr val="tx1"/>
                </a:solidFill>
              </a:rPr>
              <a:t>EFRAIN FLORES GUILLEN</a:t>
            </a:r>
          </a:p>
          <a:p>
            <a:pPr algn="ctr"/>
            <a:r>
              <a:rPr lang="es-MX" sz="600" dirty="0" smtClean="0">
                <a:solidFill>
                  <a:schemeClr val="tx1"/>
                </a:solidFill>
              </a:rPr>
              <a:t>EM07544 </a:t>
            </a:r>
            <a:r>
              <a:rPr lang="es-MX" sz="1050" b="1" dirty="0" smtClean="0">
                <a:solidFill>
                  <a:schemeClr val="tx1"/>
                </a:solidFill>
              </a:rPr>
              <a:t>ALEJANDRO DE J. GARZA AGUIRRE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Cajas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1609615" y="3629298"/>
            <a:ext cx="8727077" cy="317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ángulo redondeado 59"/>
          <p:cNvSpPr/>
          <p:nvPr/>
        </p:nvSpPr>
        <p:spPr>
          <a:xfrm>
            <a:off x="8998227" y="3976237"/>
            <a:ext cx="2586152" cy="3529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EM06720</a:t>
            </a:r>
            <a:r>
              <a:rPr lang="es-MX" sz="1100" dirty="0" smtClean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LUIS JAVIER FLORES RDZ.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Coordinador de Ingresos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4" name="Conector recto 23"/>
          <p:cNvCxnSpPr/>
          <p:nvPr/>
        </p:nvCxnSpPr>
        <p:spPr>
          <a:xfrm flipH="1" flipV="1">
            <a:off x="6082223" y="3025530"/>
            <a:ext cx="118664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redondeado 25"/>
          <p:cNvSpPr/>
          <p:nvPr/>
        </p:nvSpPr>
        <p:spPr>
          <a:xfrm>
            <a:off x="7102457" y="284906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LUCERO E. BAÑUELOS MENDOZA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EM06706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Asistente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9" name="Rectángulo redondeado 28"/>
          <p:cNvSpPr/>
          <p:nvPr/>
        </p:nvSpPr>
        <p:spPr>
          <a:xfrm>
            <a:off x="4948016" y="3976408"/>
            <a:ext cx="2304000" cy="659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EM05016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FCO. </a:t>
            </a:r>
            <a:r>
              <a:rPr lang="es-MX" sz="1100" b="1" dirty="0" smtClean="0">
                <a:solidFill>
                  <a:schemeClr val="tx1"/>
                </a:solidFill>
              </a:rPr>
              <a:t>JAVIER ZAMORA </a:t>
            </a:r>
            <a:r>
              <a:rPr lang="es-MX" sz="1100" b="1" dirty="0" smtClean="0">
                <a:solidFill>
                  <a:schemeClr val="tx1"/>
                </a:solidFill>
              </a:rPr>
              <a:t>ROJAS</a:t>
            </a:r>
          </a:p>
          <a:p>
            <a:pPr algn="ctr"/>
            <a:r>
              <a:rPr lang="es-MX" sz="8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EM07509</a:t>
            </a:r>
            <a:r>
              <a:rPr lang="es-MX" sz="1100" dirty="0" smtClean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ENRIQUE ESQUIVEL RDZ.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60766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ector recto 17"/>
          <p:cNvCxnSpPr/>
          <p:nvPr/>
        </p:nvCxnSpPr>
        <p:spPr>
          <a:xfrm>
            <a:off x="9492818" y="3396054"/>
            <a:ext cx="0" cy="201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 flipH="1" flipV="1">
            <a:off x="6080834" y="3043416"/>
            <a:ext cx="108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>
            <a:off x="2989978" y="3396866"/>
            <a:ext cx="0" cy="61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2223" y="1608994"/>
            <a:ext cx="0" cy="180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1784565" y="351756"/>
            <a:ext cx="8023109" cy="8172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Dirección de Ingresos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Coordinación de Inspectores de Comercio y Alcoholes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961582" y="2180349"/>
            <a:ext cx="2214000" cy="52793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JORGE A. FLORES GARZA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EM06856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Coordinador de Inspectores de Comercio y Alcoholes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24" name="Conector recto 23"/>
          <p:cNvCxnSpPr/>
          <p:nvPr/>
        </p:nvCxnSpPr>
        <p:spPr>
          <a:xfrm flipH="1" flipV="1">
            <a:off x="2985053" y="3410514"/>
            <a:ext cx="651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redondeado 25"/>
          <p:cNvSpPr/>
          <p:nvPr/>
        </p:nvSpPr>
        <p:spPr>
          <a:xfrm>
            <a:off x="7127916" y="2851363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MARÍA ELENA TORRES ZAPATA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EM06123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 Administrativa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8369987" y="4309254"/>
            <a:ext cx="2214000" cy="6402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EM04446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FRUCTUOSO HARO LÓPEZ (T2a)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EM05783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EDGAR SARIÑANA RDZ. (T3a)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Responsables de Turno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8388920" y="3643062"/>
            <a:ext cx="2214000" cy="529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FCO. JAVIER VEGA BERLANGA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EM05581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Subcoordinador Inspectores de Comercio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6036590" y="5096467"/>
            <a:ext cx="6111166" cy="154990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3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EM07014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VERÓNICA CÓRDOVA GAYTÁN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EM05698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ENRIQUE HDZ. PÉREZ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EM07132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ROBERTO CARLOS RDZ VÉLEZ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EM05897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RODOLFO MTZ. MUÑIZ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EM04887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JOSÉ LUIS PÉREZ MÉNDEZ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EM05613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JORGE ENRIQUE SOTO JUÁREZ</a:t>
            </a:r>
          </a:p>
          <a:p>
            <a:pPr algn="ctr"/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EM05113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JOSÉ REYES GARCÍA MIRELES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EM07352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FCO. ESCOBEDO ALVARADO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EM03553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JOSÉ DE JESÚS FLORES MTZ.</a:t>
            </a:r>
          </a:p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EM05716</a:t>
            </a:r>
            <a:r>
              <a:rPr lang="es-MX" sz="1050" dirty="0" smtClean="0"/>
              <a:t>  </a:t>
            </a:r>
            <a:r>
              <a:rPr lang="es-MX" sz="1050" b="1" dirty="0" smtClean="0">
                <a:solidFill>
                  <a:schemeClr val="tx1"/>
                </a:solidFill>
              </a:rPr>
              <a:t>JUAN </a:t>
            </a:r>
            <a:r>
              <a:rPr lang="es-MX" sz="1050" b="1" dirty="0">
                <a:solidFill>
                  <a:schemeClr val="tx1"/>
                </a:solidFill>
              </a:rPr>
              <a:t>A. </a:t>
            </a:r>
            <a:r>
              <a:rPr lang="es-MX" sz="1050" b="1" dirty="0" smtClean="0">
                <a:solidFill>
                  <a:schemeClr val="tx1"/>
                </a:solidFill>
              </a:rPr>
              <a:t>MTZ. GASPAR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EM03588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JOSÉ </a:t>
            </a:r>
            <a:r>
              <a:rPr lang="es-MX" sz="1050" b="1" dirty="0">
                <a:solidFill>
                  <a:schemeClr val="tx1"/>
                </a:solidFill>
              </a:rPr>
              <a:t>GPE. EUFRACIO MTZ</a:t>
            </a:r>
          </a:p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EM05157</a:t>
            </a:r>
            <a:r>
              <a:rPr lang="es-MX" sz="1050" dirty="0" smtClean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JUAN M. GLZ. BARRIENTOS</a:t>
            </a:r>
          </a:p>
          <a:p>
            <a:pPr algn="ctr"/>
            <a:endParaRPr lang="es-MX" sz="1050" b="1" dirty="0">
              <a:solidFill>
                <a:schemeClr val="tx1"/>
              </a:solidFill>
            </a:endParaRPr>
          </a:p>
          <a:p>
            <a:pPr algn="ctr"/>
            <a:endParaRPr lang="es-MX" sz="105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EM05692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EDGAR U. FABELA BUSTAMANTE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EM05786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MARTÍN MTZ. MARTÍNEZ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EM05813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JESÚS G. MAGALLANES GARCÍA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EM05529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JUAN </a:t>
            </a:r>
            <a:r>
              <a:rPr lang="es-MX" sz="1050" b="1" dirty="0">
                <a:solidFill>
                  <a:schemeClr val="tx1"/>
                </a:solidFill>
              </a:rPr>
              <a:t>A. HUITRÓN MORALES</a:t>
            </a:r>
          </a:p>
          <a:p>
            <a:pPr algn="ctr"/>
            <a:endParaRPr lang="es-MX" sz="1050" b="1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8491051" y="6340724"/>
            <a:ext cx="167443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dirty="0" smtClean="0"/>
              <a:t>Inspectores de Comercio</a:t>
            </a:r>
            <a:endParaRPr lang="es-MX" sz="1100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4502381" y="1434145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ERICK </a:t>
            </a:r>
            <a:r>
              <a:rPr lang="es-MX" sz="1400" b="1" dirty="0">
                <a:solidFill>
                  <a:schemeClr val="tx1"/>
                </a:solidFill>
              </a:rPr>
              <a:t>GUILLERMO ZAPATA HDZ.</a:t>
            </a: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EM06913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15" name="Rectángulo redondeado 14"/>
          <p:cNvSpPr/>
          <p:nvPr/>
        </p:nvSpPr>
        <p:spPr>
          <a:xfrm>
            <a:off x="1696078" y="3643584"/>
            <a:ext cx="2557900" cy="14528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EM07150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JUAN CARLOS RAMÍREZ DE LA ROSA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EM06821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JOSUÉ E. CARRIZALES HERRERA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EM04070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SERVANDO GONZÁLEZ MALDONADO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EM07207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JUAN CUAUHTÉMOC GIL AGUAYO</a:t>
            </a:r>
          </a:p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JESÚS MANUEL VQZ. ZAPATA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Inspectores de Alcoholes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178902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368831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cto 8"/>
          <p:cNvCxnSpPr/>
          <p:nvPr/>
        </p:nvCxnSpPr>
        <p:spPr>
          <a:xfrm>
            <a:off x="6100550" y="2560671"/>
            <a:ext cx="0" cy="140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Dirección de Ingresos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Coordinación de Ejecución Fiscal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975486" y="2982625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ENRIQUE A. VALDÉS RODRIGUEZ.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EM06853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7" name="Rectángulo redondeado 26"/>
          <p:cNvSpPr/>
          <p:nvPr/>
        </p:nvSpPr>
        <p:spPr>
          <a:xfrm>
            <a:off x="4979036" y="375737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SANDRA P. VELÁZQUEZ CORZO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EM06181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Asistente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4527103" y="2016000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ERICK </a:t>
            </a:r>
            <a:r>
              <a:rPr lang="es-MX" sz="1400" b="1" dirty="0">
                <a:solidFill>
                  <a:schemeClr val="tx1"/>
                </a:solidFill>
              </a:rPr>
              <a:t>GUILLERMO ZAPATA HDZ.</a:t>
            </a: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EM06913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383091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ector recto 18"/>
          <p:cNvCxnSpPr/>
          <p:nvPr/>
        </p:nvCxnSpPr>
        <p:spPr>
          <a:xfrm>
            <a:off x="6082223" y="2518383"/>
            <a:ext cx="0" cy="205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Dirección de Ingresos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Coordinación Técnica y 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de Asuntos Jurídicos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971677" y="293632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FERNANDO HERNÁNDEZ HDZ.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EM06857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7" name="Rectángulo redondeado 26"/>
          <p:cNvSpPr/>
          <p:nvPr/>
        </p:nvSpPr>
        <p:spPr>
          <a:xfrm>
            <a:off x="4983993" y="3700953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JOSÉ LUIS VEGA HERNÁNDEZ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EM00715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Subcoordinador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4992044" y="4425310"/>
            <a:ext cx="2214000" cy="64064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EM03061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MAURILIO AGUILAR DE LA ROSA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EM04119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RAMÓN LIMAS LÓPEZ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Notificadores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4524044" y="2022807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ERICK </a:t>
            </a:r>
            <a:r>
              <a:rPr lang="es-MX" sz="1400" b="1" dirty="0">
                <a:solidFill>
                  <a:schemeClr val="tx1"/>
                </a:solidFill>
              </a:rPr>
              <a:t>GUILLERMO ZAPATA HDZ.</a:t>
            </a: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EM06913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308668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ector recto 18"/>
          <p:cNvCxnSpPr/>
          <p:nvPr/>
        </p:nvCxnSpPr>
        <p:spPr>
          <a:xfrm>
            <a:off x="6082223" y="2465740"/>
            <a:ext cx="0" cy="212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2668773" y="396000"/>
            <a:ext cx="6647684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Dirección de Ingresos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Coordinación de Interventores de Comercio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971680" y="3023414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ANTONIO AGUILAR GONZÁLEZ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EM06933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4" name="Conector recto 23"/>
          <p:cNvCxnSpPr/>
          <p:nvPr/>
        </p:nvCxnSpPr>
        <p:spPr>
          <a:xfrm flipH="1" flipV="1">
            <a:off x="6082223" y="3997984"/>
            <a:ext cx="118664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redondeado 25"/>
          <p:cNvSpPr/>
          <p:nvPr/>
        </p:nvSpPr>
        <p:spPr>
          <a:xfrm>
            <a:off x="7102457" y="3821521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EDITH GUTIÉRREZ MORENO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EM03305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 Administrativa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4945175" y="4574970"/>
            <a:ext cx="2297191" cy="14080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EM05895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OMAR CARRANZA AGUAYO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EM04604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VICENTE GUERRERO SILVA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EM04816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MARIO A. ARENAS SARABIA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EM05847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MARIO CISNEROS MATA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EM03639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VALENTÍN ALVARADO SAUCEDO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Inspectores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4524044" y="201904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ERICK </a:t>
            </a:r>
            <a:r>
              <a:rPr lang="es-MX" sz="1400" b="1" dirty="0">
                <a:solidFill>
                  <a:schemeClr val="tx1"/>
                </a:solidFill>
              </a:rPr>
              <a:t>GUILLERMO ZAPATA HDZ.</a:t>
            </a: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EM06913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43601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Conector recto 24"/>
          <p:cNvCxnSpPr/>
          <p:nvPr/>
        </p:nvCxnSpPr>
        <p:spPr>
          <a:xfrm>
            <a:off x="7131369" y="4690706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4472321" y="4679330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1908815" y="4677479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2223" y="2102890"/>
            <a:ext cx="0" cy="259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10049717" y="4674786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Dirección de Ingresos</a:t>
            </a:r>
            <a:endParaRPr lang="es-MX" sz="2800" dirty="0">
              <a:solidFill>
                <a:schemeClr val="tx1"/>
              </a:solidFill>
            </a:endParaRP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Coordinación de Agencia Fiscal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971677" y="302341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ROGELIO RAMÓN GALVÁN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EM06854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 Agencia Fiscal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785763" y="502974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JUAN FRANCISCO ÁVILA HDZ.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EM07335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Interventor de Caseta </a:t>
            </a:r>
            <a:r>
              <a:rPr lang="es-MX" sz="1100" dirty="0" err="1" smtClean="0">
                <a:solidFill>
                  <a:schemeClr val="tx1"/>
                </a:solidFill>
              </a:rPr>
              <a:t>Nte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62" name="Rectángulo redondeado 61"/>
          <p:cNvSpPr/>
          <p:nvPr/>
        </p:nvSpPr>
        <p:spPr>
          <a:xfrm>
            <a:off x="6009910" y="5030000"/>
            <a:ext cx="2214000" cy="6594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EM07148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ANA OLIVIA VILLASANA GARCÍA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EM05723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PATRICIA ESQUIVEL ANAYA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Interventores de Archivo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1904121" y="4681985"/>
            <a:ext cx="813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ángulo redondeado 59"/>
          <p:cNvSpPr/>
          <p:nvPr/>
        </p:nvSpPr>
        <p:spPr>
          <a:xfrm>
            <a:off x="8937886" y="5030001"/>
            <a:ext cx="2214000" cy="1516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EM03969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HÉCTOR JAVIER LUNA OZUNA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EM04797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ENRIQUE DE LUNA RIOJAS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EM04075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RAMIRO FUENTES SAUCEDO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EM04127</a:t>
            </a:r>
            <a:r>
              <a:rPr lang="es-MX" sz="6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ABELARDO ROMERO TREVIÑO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EM07342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JUAN ROBERTO GARCÍA FALCÓN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EM03602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JAVIER IBARRA VLZQZ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Interventores de Cajas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24" name="Conector recto 23"/>
          <p:cNvCxnSpPr/>
          <p:nvPr/>
        </p:nvCxnSpPr>
        <p:spPr>
          <a:xfrm flipH="1" flipV="1">
            <a:off x="6082223" y="4125755"/>
            <a:ext cx="118664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redondeado 25"/>
          <p:cNvSpPr/>
          <p:nvPr/>
        </p:nvSpPr>
        <p:spPr>
          <a:xfrm>
            <a:off x="7116910" y="394630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EM04364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DARÍO AVITIA MÉNDEZ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3389105" y="5030000"/>
            <a:ext cx="2214000" cy="120275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EM07013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JOSÉ AMBROSIO HERRERA RMZ.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EM06171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DANIEL NUNCIO GARZA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EM02774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HUMBERTO O. RDZ. CAMPOS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EM07336</a:t>
            </a:r>
            <a:r>
              <a:rPr lang="es-MX" sz="11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S. JACEL PÉREZ AGUILAR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Interventores de Caseta Sur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8" name="Rectángulo redondeado 17"/>
          <p:cNvSpPr/>
          <p:nvPr/>
        </p:nvSpPr>
        <p:spPr>
          <a:xfrm>
            <a:off x="4499969" y="2016000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ERICK </a:t>
            </a:r>
            <a:r>
              <a:rPr lang="es-MX" sz="1400" b="1" dirty="0">
                <a:solidFill>
                  <a:schemeClr val="tx1"/>
                </a:solidFill>
              </a:rPr>
              <a:t>GUILLERMO ZAPATA HDZ.</a:t>
            </a: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EM06913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178902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288778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ector recto 18"/>
          <p:cNvCxnSpPr/>
          <p:nvPr/>
        </p:nvCxnSpPr>
        <p:spPr>
          <a:xfrm>
            <a:off x="6082223" y="2233514"/>
            <a:ext cx="0" cy="144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864400" cy="4826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de Egresos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200741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50" b="1" dirty="0" smtClean="0">
                <a:solidFill>
                  <a:schemeClr val="tx1"/>
                </a:solidFill>
              </a:rPr>
              <a:t>SAN JUANITA J. CORONADO ROCHA</a:t>
            </a:r>
            <a:endParaRPr lang="es-MX" sz="135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EM06858 </a:t>
            </a:r>
            <a:r>
              <a:rPr lang="es-MX" sz="1200" dirty="0" smtClean="0">
                <a:solidFill>
                  <a:schemeClr val="tx1"/>
                </a:solidFill>
              </a:rPr>
              <a:t>Director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4788567" y="3352249"/>
            <a:ext cx="2622884" cy="150635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EM06993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LIZETH ARRIAGA ZAPATA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EM05944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LAURA LORENA SIFUENTES RODRÍGUEZ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EM06051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FABIOLA ELIZABETH GLZ. VÁZQUEZ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EM04025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JESÚS BARRERA RAMOS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EM07072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JOSÉ GPE. ALVARADO ESCALANTE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EM07279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JORGE ALBERTO LEDEZMA ORTÍZ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Auxiliares Administrativos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9" name="Conector recto 8"/>
          <p:cNvCxnSpPr/>
          <p:nvPr/>
        </p:nvCxnSpPr>
        <p:spPr>
          <a:xfrm flipH="1" flipV="1">
            <a:off x="6070912" y="2945865"/>
            <a:ext cx="118664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redondeado 9"/>
          <p:cNvSpPr/>
          <p:nvPr/>
        </p:nvSpPr>
        <p:spPr>
          <a:xfrm>
            <a:off x="7105599" y="276641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CLAUDIA I. FLORES SANABRIA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EM05540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Asistente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285118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Conector recto 106"/>
          <p:cNvCxnSpPr/>
          <p:nvPr/>
        </p:nvCxnSpPr>
        <p:spPr>
          <a:xfrm flipH="1" flipV="1">
            <a:off x="8214369" y="3972105"/>
            <a:ext cx="180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ector recto 105"/>
          <p:cNvCxnSpPr/>
          <p:nvPr/>
        </p:nvCxnSpPr>
        <p:spPr>
          <a:xfrm>
            <a:off x="5066271" y="4252273"/>
            <a:ext cx="0" cy="187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100"/>
          <p:cNvCxnSpPr/>
          <p:nvPr/>
        </p:nvCxnSpPr>
        <p:spPr>
          <a:xfrm>
            <a:off x="2671302" y="4249018"/>
            <a:ext cx="0" cy="194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/>
          <p:cNvCxnSpPr/>
          <p:nvPr/>
        </p:nvCxnSpPr>
        <p:spPr>
          <a:xfrm>
            <a:off x="3871895" y="4244619"/>
            <a:ext cx="0" cy="12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/>
          <p:cNvCxnSpPr/>
          <p:nvPr/>
        </p:nvCxnSpPr>
        <p:spPr>
          <a:xfrm>
            <a:off x="6261842" y="4247309"/>
            <a:ext cx="0" cy="12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recto 98"/>
          <p:cNvCxnSpPr/>
          <p:nvPr/>
        </p:nvCxnSpPr>
        <p:spPr>
          <a:xfrm>
            <a:off x="8641915" y="4251432"/>
            <a:ext cx="0" cy="115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73"/>
          <p:cNvCxnSpPr/>
          <p:nvPr/>
        </p:nvCxnSpPr>
        <p:spPr>
          <a:xfrm>
            <a:off x="1481257" y="4232822"/>
            <a:ext cx="0" cy="68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2225" y="1915408"/>
            <a:ext cx="0" cy="100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/>
          <p:cNvCxnSpPr/>
          <p:nvPr/>
        </p:nvCxnSpPr>
        <p:spPr>
          <a:xfrm flipH="1" flipV="1">
            <a:off x="1489284" y="4244588"/>
            <a:ext cx="716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/>
          <p:cNvCxnSpPr/>
          <p:nvPr/>
        </p:nvCxnSpPr>
        <p:spPr>
          <a:xfrm flipH="1" flipV="1">
            <a:off x="2067291" y="3907961"/>
            <a:ext cx="180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3863993" y="2903062"/>
            <a:ext cx="0" cy="133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/>
          <p:cNvCxnSpPr/>
          <p:nvPr/>
        </p:nvCxnSpPr>
        <p:spPr>
          <a:xfrm>
            <a:off x="8218492" y="2897688"/>
            <a:ext cx="0" cy="108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4826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de Catastro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1695704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JESÚS GONZÁLEZ PRUNEDA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EM06859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7260611" y="2377872"/>
            <a:ext cx="2349221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SELENE AZENETH TERRAZAS PECINA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EM05342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50" name="Conector recto 49"/>
          <p:cNvCxnSpPr>
            <a:stCxn id="17" idx="1"/>
          </p:cNvCxnSpPr>
          <p:nvPr/>
        </p:nvCxnSpPr>
        <p:spPr>
          <a:xfrm flipH="1" flipV="1">
            <a:off x="6073960" y="2548497"/>
            <a:ext cx="118664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ángulo redondeado 50"/>
          <p:cNvSpPr/>
          <p:nvPr/>
        </p:nvSpPr>
        <p:spPr>
          <a:xfrm>
            <a:off x="2764777" y="326654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FÉLIX MÁRQUEZ SILVERIO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EM04714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 Área Técnica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52" name="Rectángulo redondeado 51"/>
          <p:cNvSpPr/>
          <p:nvPr/>
        </p:nvSpPr>
        <p:spPr>
          <a:xfrm>
            <a:off x="171388" y="3562901"/>
            <a:ext cx="2214000" cy="5529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EM06570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DANIELA G. HDZ. GARCÍA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EM06925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ADELA M. CÓRDOVA ALFARO</a:t>
            </a: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Recepción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53" name="Rectángulo redondeado 52"/>
          <p:cNvSpPr/>
          <p:nvPr/>
        </p:nvSpPr>
        <p:spPr>
          <a:xfrm>
            <a:off x="374257" y="4586634"/>
            <a:ext cx="2214000" cy="4472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JORGE ORTIZ DÍAZ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EM00095</a:t>
            </a:r>
            <a:r>
              <a:rPr lang="es-MX" sz="105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Calificación de Traslados de Dominio</a:t>
            </a:r>
            <a:endParaRPr lang="es-MX" sz="900" dirty="0">
              <a:solidFill>
                <a:schemeClr val="tx1"/>
              </a:solidFill>
            </a:endParaRPr>
          </a:p>
        </p:txBody>
      </p:sp>
      <p:sp>
        <p:nvSpPr>
          <p:cNvPr id="54" name="Rectángulo redondeado 53"/>
          <p:cNvSpPr/>
          <p:nvPr/>
        </p:nvSpPr>
        <p:spPr>
          <a:xfrm>
            <a:off x="2758871" y="4588547"/>
            <a:ext cx="2232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MARIO ALEJANDRO ESTRADA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EM01326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Cartografía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57" name="Rectángulo redondeado 56"/>
          <p:cNvSpPr/>
          <p:nvPr/>
        </p:nvSpPr>
        <p:spPr>
          <a:xfrm>
            <a:off x="2738865" y="5222147"/>
            <a:ext cx="2232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J. MANUEL ESCOBEDO SÁNCHEZ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EM00703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58" name="Rectángulo redondeado 57"/>
          <p:cNvSpPr/>
          <p:nvPr/>
        </p:nvSpPr>
        <p:spPr>
          <a:xfrm>
            <a:off x="5162403" y="522052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DANIELA GPE. CRUZ MAURICIO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EM06923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62" name="Rectángulo redondeado 61"/>
          <p:cNvSpPr/>
          <p:nvPr/>
        </p:nvSpPr>
        <p:spPr>
          <a:xfrm>
            <a:off x="7101967" y="3266147"/>
            <a:ext cx="2376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JOSÉ OVIDIO CUÉLLAR CARRALES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EM07062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Fiscalización y Cobranza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3850345" y="2910941"/>
            <a:ext cx="435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ángulo redondeado 93"/>
          <p:cNvSpPr/>
          <p:nvPr/>
        </p:nvSpPr>
        <p:spPr>
          <a:xfrm>
            <a:off x="9793917" y="3439236"/>
            <a:ext cx="2214000" cy="114739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EM07325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JESÚS EDUARDO DÍAZ BLANCO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EM07175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RODOLFO CARRIZALES BECERRA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EM07197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HÉCTOR MANUEL VELAZCO VQZ.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Asistentes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65" name="Rectángulo redondeado 64"/>
          <p:cNvSpPr/>
          <p:nvPr/>
        </p:nvSpPr>
        <p:spPr>
          <a:xfrm>
            <a:off x="5130615" y="4588547"/>
            <a:ext cx="230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AGUSTÍN CONTRERAS CHÁVEZ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EM03785</a:t>
            </a:r>
            <a:r>
              <a:rPr lang="es-MX" sz="110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Calificación de Avalúos Catastrales</a:t>
            </a:r>
            <a:endParaRPr lang="es-MX" sz="900" dirty="0">
              <a:solidFill>
                <a:schemeClr val="tx1"/>
              </a:solidFill>
            </a:endParaRPr>
          </a:p>
        </p:txBody>
      </p:sp>
      <p:sp>
        <p:nvSpPr>
          <p:cNvPr id="68" name="Rectángulo redondeado 67"/>
          <p:cNvSpPr/>
          <p:nvPr/>
        </p:nvSpPr>
        <p:spPr>
          <a:xfrm>
            <a:off x="3959498" y="5864675"/>
            <a:ext cx="2214000" cy="73901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EM07196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CÉSAR LÓPEZ CERDA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EM07063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RICARDO SIFUENTES VÁZQUEZ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Inspectores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69" name="Rectángulo redondeado 68"/>
          <p:cNvSpPr/>
          <p:nvPr/>
        </p:nvSpPr>
        <p:spPr>
          <a:xfrm>
            <a:off x="1557743" y="5864674"/>
            <a:ext cx="2214000" cy="7390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EM04718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FAUSTO RAMÓN RODRÍGUEZ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EM05245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MOISÉS MÉNDEZ CASTRO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Ventanillas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72" name="Rectángulo redondeado 71"/>
          <p:cNvSpPr/>
          <p:nvPr/>
        </p:nvSpPr>
        <p:spPr>
          <a:xfrm>
            <a:off x="7538402" y="458854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CECILIO JAVIER PÉREZ CERDA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EM02948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Archivo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4" name="Rectángulo redondeado 33"/>
          <p:cNvSpPr/>
          <p:nvPr/>
        </p:nvSpPr>
        <p:spPr>
          <a:xfrm>
            <a:off x="7538402" y="522052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MA. DE LOS ÁNGELES CORTÉS HDZ.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EM07450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7498045" y="4232397"/>
            <a:ext cx="0" cy="187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ángulo redondeado 35"/>
          <p:cNvSpPr/>
          <p:nvPr/>
        </p:nvSpPr>
        <p:spPr>
          <a:xfrm>
            <a:off x="6391045" y="5838603"/>
            <a:ext cx="2214000" cy="99529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EM05923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JAVIER REYES AGUILAR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EM05940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PABLO LOZANO CRUZ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EM07037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INDIRA E. HDZ. GLZ</a:t>
            </a:r>
            <a:r>
              <a:rPr lang="es-MX" sz="1100" b="1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EM07537</a:t>
            </a:r>
            <a:r>
              <a:rPr lang="es-MX" sz="1100" dirty="0" smtClean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RICARDO ROSALES BORREGO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-22671" y="6596352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99979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Conector recto 23"/>
          <p:cNvCxnSpPr/>
          <p:nvPr/>
        </p:nvCxnSpPr>
        <p:spPr>
          <a:xfrm flipH="1" flipV="1">
            <a:off x="3810168" y="3037562"/>
            <a:ext cx="226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1996453" y="3661478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2223" y="2088266"/>
            <a:ext cx="0" cy="158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10137355" y="3658785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de Recursos Humanos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200741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RENÉ ARTURO FLORES SOTELO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EM06861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62" name="Rectángulo redondeado 61"/>
          <p:cNvSpPr/>
          <p:nvPr/>
        </p:nvSpPr>
        <p:spPr>
          <a:xfrm>
            <a:off x="2681406" y="2855266"/>
            <a:ext cx="2340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LUCERO DE BELEN CASAS JIMENEZ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EM07523</a:t>
            </a:r>
            <a:r>
              <a:rPr lang="es-MX" sz="700" dirty="0" smtClean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1991759" y="3665984"/>
            <a:ext cx="813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redondeado 25"/>
          <p:cNvSpPr/>
          <p:nvPr/>
        </p:nvSpPr>
        <p:spPr>
          <a:xfrm>
            <a:off x="891869" y="4015206"/>
            <a:ext cx="2340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LEONARDO DE J. HDZ. ESPARZA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EM07016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1" name="Rectángulo redondeado 20"/>
          <p:cNvSpPr/>
          <p:nvPr/>
        </p:nvSpPr>
        <p:spPr>
          <a:xfrm>
            <a:off x="9020759" y="4015206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HERMINIA NERI HARTZ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EM07183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286926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 flipH="1" flipV="1">
            <a:off x="3521424" y="2949173"/>
            <a:ext cx="255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/>
          <p:cNvCxnSpPr/>
          <p:nvPr/>
        </p:nvCxnSpPr>
        <p:spPr>
          <a:xfrm>
            <a:off x="1535696" y="4767699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/>
          <p:cNvCxnSpPr/>
          <p:nvPr/>
        </p:nvCxnSpPr>
        <p:spPr>
          <a:xfrm>
            <a:off x="10480392" y="4762155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2223" y="2291025"/>
            <a:ext cx="0" cy="360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863676" cy="4826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Despacho del Alcalde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200741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>
                <a:solidFill>
                  <a:schemeClr val="tx1"/>
                </a:solidFill>
              </a:rPr>
              <a:t>LIC. GERARDO GARCÍA CASTILLO</a:t>
            </a:r>
          </a:p>
          <a:p>
            <a:pPr algn="ctr"/>
            <a:r>
              <a:rPr lang="es-MX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EM09178 </a:t>
            </a:r>
            <a:r>
              <a:rPr lang="es-MX" sz="1300" dirty="0" smtClean="0">
                <a:solidFill>
                  <a:schemeClr val="tx1"/>
                </a:solidFill>
              </a:rPr>
              <a:t>Presidente </a:t>
            </a:r>
            <a:r>
              <a:rPr lang="es-MX" sz="1300" dirty="0">
                <a:solidFill>
                  <a:schemeClr val="tx1"/>
                </a:solidFill>
              </a:rPr>
              <a:t>Municipal de Monclova</a:t>
            </a:r>
          </a:p>
        </p:txBody>
      </p:sp>
      <p:cxnSp>
        <p:nvCxnSpPr>
          <p:cNvPr id="16" name="Conector recto 15"/>
          <p:cNvCxnSpPr/>
          <p:nvPr/>
        </p:nvCxnSpPr>
        <p:spPr>
          <a:xfrm flipH="1" flipV="1">
            <a:off x="6067365" y="4214755"/>
            <a:ext cx="255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ángulo redondeado 16"/>
          <p:cNvSpPr/>
          <p:nvPr/>
        </p:nvSpPr>
        <p:spPr>
          <a:xfrm>
            <a:off x="7769380" y="4033228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NANCY GPE. MARTÍNEZ RDZ.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EM07018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Recepción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8" name="Rectángulo redondeado 27"/>
          <p:cNvSpPr/>
          <p:nvPr/>
        </p:nvSpPr>
        <p:spPr>
          <a:xfrm>
            <a:off x="424751" y="512050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CIPRIANO B. GARCÍA ESTRADA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EM07015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Asistente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30" name="Conector recto 29"/>
          <p:cNvCxnSpPr/>
          <p:nvPr/>
        </p:nvCxnSpPr>
        <p:spPr>
          <a:xfrm flipH="1">
            <a:off x="1528223" y="4774767"/>
            <a:ext cx="896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redondeado 21"/>
          <p:cNvSpPr/>
          <p:nvPr/>
        </p:nvSpPr>
        <p:spPr>
          <a:xfrm>
            <a:off x="4839180" y="3352459"/>
            <a:ext cx="248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DULCE LLUVIA FUENTES CUMPIÁN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EM06901 </a:t>
            </a:r>
            <a:r>
              <a:rPr lang="es-MX" sz="1100" dirty="0" smtClean="0">
                <a:solidFill>
                  <a:schemeClr val="tx1"/>
                </a:solidFill>
              </a:rPr>
              <a:t>Encargada Despacho del Alcalde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4" name="Rectángulo redondeado 23"/>
          <p:cNvSpPr/>
          <p:nvPr/>
        </p:nvSpPr>
        <p:spPr>
          <a:xfrm>
            <a:off x="9369977" y="511625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JULIO VIELMA ORTEGA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EM07252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 de Departamento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2395618" y="276765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SAID A. LOZANO CASTAÑEDA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EM07472</a:t>
            </a:r>
            <a:r>
              <a:rPr lang="es-MX" sz="110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Secretario Particular Alcalde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  <p:sp>
        <p:nvSpPr>
          <p:cNvPr id="20" name="Rectángulo redondeado 19"/>
          <p:cNvSpPr/>
          <p:nvPr/>
        </p:nvSpPr>
        <p:spPr>
          <a:xfrm>
            <a:off x="4963628" y="5122878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CARLOS HERRERA PINALES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EM06907</a:t>
            </a:r>
            <a:r>
              <a:rPr lang="es-MX" sz="1100" dirty="0" smtClean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Encargado Jurídico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1" name="Rectángulo redondeado 20"/>
          <p:cNvSpPr/>
          <p:nvPr/>
        </p:nvSpPr>
        <p:spPr>
          <a:xfrm>
            <a:off x="4970424" y="5823788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PERLA KARINA ZUÑIGA SILVA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EM06973</a:t>
            </a:r>
            <a:r>
              <a:rPr lang="es-MX" sz="1100" dirty="0" smtClean="0">
                <a:solidFill>
                  <a:schemeClr val="tx1"/>
                </a:solidFill>
              </a:rPr>
              <a:t> Secretaria</a:t>
            </a:r>
            <a:endParaRPr lang="es-MX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51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cto 14"/>
          <p:cNvCxnSpPr/>
          <p:nvPr/>
        </p:nvCxnSpPr>
        <p:spPr>
          <a:xfrm>
            <a:off x="2590275" y="2932703"/>
            <a:ext cx="0" cy="54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>
            <a:off x="9623084" y="2919451"/>
            <a:ext cx="0" cy="54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2223" y="2538993"/>
            <a:ext cx="0" cy="72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9600"/>
            <a:ext cx="5864400" cy="4824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de Informática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200741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IVÁN CAMPORREDONDO VALLE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EM03122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4943061" y="3258595"/>
            <a:ext cx="225807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PEDRO CASTILLO RODRÍGUEZ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EM07228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 Administrativo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1444487" y="3258595"/>
            <a:ext cx="225807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RICARDO ALBERTO ROSAS HDZ.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EM07405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  <p:sp>
        <p:nvSpPr>
          <p:cNvPr id="12" name="Rectángulo redondeado 11"/>
          <p:cNvSpPr/>
          <p:nvPr/>
        </p:nvSpPr>
        <p:spPr>
          <a:xfrm>
            <a:off x="8441635" y="3258595"/>
            <a:ext cx="2340000" cy="356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CÉSAR </a:t>
            </a:r>
            <a:r>
              <a:rPr lang="es-MX" sz="1100" b="1" dirty="0">
                <a:solidFill>
                  <a:schemeClr val="tx1"/>
                </a:solidFill>
              </a:rPr>
              <a:t>A. ARREDONDO </a:t>
            </a:r>
            <a:r>
              <a:rPr lang="es-MX" sz="1100" b="1" dirty="0" smtClean="0">
                <a:solidFill>
                  <a:schemeClr val="tx1"/>
                </a:solidFill>
              </a:rPr>
              <a:t>VÁZQUEZ.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EM07275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Programador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H="1">
            <a:off x="2566730" y="2932703"/>
            <a:ext cx="705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261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Conector recto 20"/>
          <p:cNvCxnSpPr/>
          <p:nvPr/>
        </p:nvCxnSpPr>
        <p:spPr>
          <a:xfrm flipH="1">
            <a:off x="4300611" y="2932455"/>
            <a:ext cx="403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9760829" y="3324034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2223" y="2393216"/>
            <a:ext cx="0" cy="93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de Adquisiciones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200741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ANTONIO ZERRWECK ÁLVAREZ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EM06860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2707901" y="2743564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JOSÉ LUIS RÍOS ZAMORA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EM07176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Supervisor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8653829" y="3685356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JOSÉ ABEL LÓPEZ MENCHACA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EM07162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Comprador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>
            <a:off x="2350362" y="3316327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 flipH="1">
            <a:off x="2332665" y="3323394"/>
            <a:ext cx="745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ángulo redondeado 17"/>
          <p:cNvSpPr/>
          <p:nvPr/>
        </p:nvSpPr>
        <p:spPr>
          <a:xfrm>
            <a:off x="1226869" y="3685356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>
                <a:solidFill>
                  <a:schemeClr val="tx1"/>
                </a:solidFill>
              </a:rPr>
              <a:t>ELIZABETH G. </a:t>
            </a:r>
            <a:r>
              <a:rPr lang="es-MX" sz="1100" b="1" dirty="0" smtClean="0">
                <a:solidFill>
                  <a:schemeClr val="tx1"/>
                </a:solidFill>
              </a:rPr>
              <a:t>BRISEÑO SALAZAR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EM03583</a:t>
            </a:r>
            <a:r>
              <a:rPr lang="es-MX" sz="1100" dirty="0" smtClean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Comprador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0" name="Rectángulo redondeado 19"/>
          <p:cNvSpPr/>
          <p:nvPr/>
        </p:nvSpPr>
        <p:spPr>
          <a:xfrm>
            <a:off x="7226386" y="274420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>
                <a:solidFill>
                  <a:schemeClr val="tx1"/>
                </a:solidFill>
              </a:rPr>
              <a:t>PAUL </a:t>
            </a:r>
            <a:r>
              <a:rPr lang="es-MX" sz="1100" b="1" dirty="0" smtClean="0">
                <a:solidFill>
                  <a:schemeClr val="tx1"/>
                </a:solidFill>
              </a:rPr>
              <a:t>ULISES FLORES </a:t>
            </a:r>
            <a:r>
              <a:rPr lang="es-MX" sz="1100" b="1" dirty="0">
                <a:solidFill>
                  <a:schemeClr val="tx1"/>
                </a:solidFill>
              </a:rPr>
              <a:t>BARRIOS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EM06325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240168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Conector recto 36"/>
          <p:cNvCxnSpPr/>
          <p:nvPr/>
        </p:nvCxnSpPr>
        <p:spPr>
          <a:xfrm>
            <a:off x="7926745" y="3158748"/>
            <a:ext cx="0" cy="68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/>
          <p:nvPr/>
        </p:nvCxnSpPr>
        <p:spPr>
          <a:xfrm>
            <a:off x="4210197" y="3172000"/>
            <a:ext cx="4832" cy="68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/>
          <p:nvPr/>
        </p:nvCxnSpPr>
        <p:spPr>
          <a:xfrm>
            <a:off x="1112814" y="3156584"/>
            <a:ext cx="0" cy="237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/>
          <p:cNvCxnSpPr/>
          <p:nvPr/>
        </p:nvCxnSpPr>
        <p:spPr>
          <a:xfrm>
            <a:off x="11067885" y="3151044"/>
            <a:ext cx="0" cy="68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123167" y="2033508"/>
            <a:ext cx="0" cy="115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Secretaría Técnica del Ayuntamiento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50238" y="1763239"/>
            <a:ext cx="3150000" cy="6321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CLAUDIA R. FERNÁNDEZ GÓMEZ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EM06899</a:t>
            </a:r>
            <a:r>
              <a:rPr lang="es-MX" sz="1400" dirty="0"/>
              <a:t> </a:t>
            </a:r>
            <a:r>
              <a:rPr lang="es-MX" sz="1300" dirty="0" smtClean="0">
                <a:solidFill>
                  <a:schemeClr val="tx1"/>
                </a:solidFill>
              </a:rPr>
              <a:t>Secretaria Técnica, TI y Unidad de Transparencia</a:t>
            </a:r>
            <a:endParaRPr lang="es-MX" sz="1300" dirty="0">
              <a:solidFill>
                <a:schemeClr val="tx1"/>
              </a:solidFill>
            </a:endParaRPr>
          </a:p>
        </p:txBody>
      </p:sp>
      <p:cxnSp>
        <p:nvCxnSpPr>
          <p:cNvPr id="49" name="Conector recto 48"/>
          <p:cNvCxnSpPr/>
          <p:nvPr/>
        </p:nvCxnSpPr>
        <p:spPr>
          <a:xfrm flipH="1">
            <a:off x="1099262" y="3160752"/>
            <a:ext cx="997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 flipH="1">
            <a:off x="6120790" y="2775585"/>
            <a:ext cx="133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ángulo redondeado 26"/>
          <p:cNvSpPr/>
          <p:nvPr/>
        </p:nvSpPr>
        <p:spPr>
          <a:xfrm>
            <a:off x="6962776" y="259737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BRENDA A. ROBLES BARBOZA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EM06414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0" name="Rectángulo redondeado 29"/>
          <p:cNvSpPr/>
          <p:nvPr/>
        </p:nvSpPr>
        <p:spPr>
          <a:xfrm>
            <a:off x="70069" y="4594142"/>
            <a:ext cx="2076783" cy="197429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EM06345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MIGUEL RÍOS GARZA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EM06415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JOSÉ OSUNA DE LOS SANTOS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EM05632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JUAN FCO. ROBLES ORTÍZ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EM07324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ERICK DE J. JIMÉNEZ HDZ.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EM07323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MISAEL SÁNCHEZ CADENA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EM07412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FCO. JAVIER PACHECO LIRA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Ayudante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9822505" y="6568438"/>
            <a:ext cx="2369495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1300" i="1" dirty="0" smtClean="0"/>
              <a:t>* TI: Tecnologías de Información</a:t>
            </a:r>
            <a:endParaRPr lang="es-MX" sz="1300" i="1" dirty="0"/>
          </a:p>
        </p:txBody>
      </p:sp>
      <p:sp>
        <p:nvSpPr>
          <p:cNvPr id="26" name="Rectángulo redondeado 25"/>
          <p:cNvSpPr/>
          <p:nvPr/>
        </p:nvSpPr>
        <p:spPr>
          <a:xfrm>
            <a:off x="116795" y="3514888"/>
            <a:ext cx="1980000" cy="7455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RAMÓN A. RODRÍGUEZ </a:t>
            </a:r>
            <a:r>
              <a:rPr lang="es-MX" sz="1100" b="1" dirty="0">
                <a:solidFill>
                  <a:schemeClr val="tx1"/>
                </a:solidFill>
              </a:rPr>
              <a:t>CASTRO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EM04590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 de Cuadrilla Logística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3216970" y="3514000"/>
            <a:ext cx="1980000" cy="745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DANIEL </a:t>
            </a:r>
            <a:r>
              <a:rPr lang="es-MX" sz="1100" b="1" dirty="0">
                <a:solidFill>
                  <a:schemeClr val="tx1"/>
                </a:solidFill>
              </a:rPr>
              <a:t>ARAIZA ÁVILA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EM07097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 </a:t>
            </a:r>
            <a:r>
              <a:rPr lang="es-MX" sz="1100" dirty="0">
                <a:solidFill>
                  <a:schemeClr val="tx1"/>
                </a:solidFill>
              </a:rPr>
              <a:t>Administrativo</a:t>
            </a:r>
          </a:p>
        </p:txBody>
      </p:sp>
      <p:sp>
        <p:nvSpPr>
          <p:cNvPr id="33" name="Rectángulo redondeado 32"/>
          <p:cNvSpPr/>
          <p:nvPr/>
        </p:nvSpPr>
        <p:spPr>
          <a:xfrm>
            <a:off x="6939117" y="3500749"/>
            <a:ext cx="1980000" cy="745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MARINA </a:t>
            </a:r>
            <a:r>
              <a:rPr lang="es-MX" sz="1100" b="1" dirty="0">
                <a:solidFill>
                  <a:schemeClr val="tx1"/>
                </a:solidFill>
              </a:rPr>
              <a:t>ALICIA RIOJAS </a:t>
            </a:r>
            <a:r>
              <a:rPr lang="es-MX" sz="1100" b="1" dirty="0" smtClean="0">
                <a:solidFill>
                  <a:schemeClr val="tx1"/>
                </a:solidFill>
              </a:rPr>
              <a:t>RODRÍGUEZ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EM07098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 </a:t>
            </a:r>
            <a:r>
              <a:rPr lang="es-MX" sz="1100" dirty="0">
                <a:solidFill>
                  <a:schemeClr val="tx1"/>
                </a:solidFill>
              </a:rPr>
              <a:t>TI</a:t>
            </a:r>
          </a:p>
        </p:txBody>
      </p:sp>
      <p:sp>
        <p:nvSpPr>
          <p:cNvPr id="35" name="Rectángulo redondeado 34"/>
          <p:cNvSpPr/>
          <p:nvPr/>
        </p:nvSpPr>
        <p:spPr>
          <a:xfrm>
            <a:off x="10084752" y="3514001"/>
            <a:ext cx="1980000" cy="745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MÓNICA Y. CORREA </a:t>
            </a:r>
            <a:r>
              <a:rPr lang="es-MX" sz="1100" b="1" dirty="0">
                <a:solidFill>
                  <a:schemeClr val="tx1"/>
                </a:solidFill>
              </a:rPr>
              <a:t>PÉREZ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EM04397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 de Información y Monclova </a:t>
            </a:r>
            <a:r>
              <a:rPr lang="es-MX" sz="1100" dirty="0">
                <a:solidFill>
                  <a:schemeClr val="tx1"/>
                </a:solidFill>
              </a:rPr>
              <a:t>Transparente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157641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" name="Conector recto 69"/>
          <p:cNvCxnSpPr/>
          <p:nvPr/>
        </p:nvCxnSpPr>
        <p:spPr>
          <a:xfrm>
            <a:off x="4892917" y="6079585"/>
            <a:ext cx="0" cy="54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/>
          <p:cNvCxnSpPr/>
          <p:nvPr/>
        </p:nvCxnSpPr>
        <p:spPr>
          <a:xfrm flipH="1">
            <a:off x="7571254" y="2768371"/>
            <a:ext cx="72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4333775" y="3672269"/>
            <a:ext cx="4832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>
            <a:off x="2616312" y="3673782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915460" y="3651133"/>
            <a:ext cx="0" cy="158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123167" y="1968177"/>
            <a:ext cx="0" cy="176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9605715" y="3671613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864400" cy="4824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DIF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50238" y="1483723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LIC. ANA PATRICIA ESQUIVEL IBARRA</a:t>
            </a:r>
          </a:p>
          <a:p>
            <a:pPr algn="ctr"/>
            <a:r>
              <a:rPr lang="es-MX" sz="1400" dirty="0" smtClean="0">
                <a:solidFill>
                  <a:schemeClr val="tx1"/>
                </a:solidFill>
              </a:rPr>
              <a:t>Presidenta DIF Monclova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141051" y="4007765"/>
            <a:ext cx="1512000" cy="79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ELIZABETH FELÁN GONZÁLEZ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EM06946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Coordinación de Asistencia Social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899029" y="3669287"/>
            <a:ext cx="1044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redondeado 14"/>
          <p:cNvSpPr/>
          <p:nvPr/>
        </p:nvSpPr>
        <p:spPr>
          <a:xfrm>
            <a:off x="5018238" y="226693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LUZ ELENA PÉREZ TORRES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EM06905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Directora General DIF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4" name="Rectángulo redondeado 23"/>
          <p:cNvSpPr/>
          <p:nvPr/>
        </p:nvSpPr>
        <p:spPr>
          <a:xfrm>
            <a:off x="1836725" y="4006878"/>
            <a:ext cx="1512000" cy="79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LILIANA P. PERALES ARANDA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EM06943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Dirección Hospital DIF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5" name="Rectángulo redondeado 24"/>
          <p:cNvSpPr/>
          <p:nvPr/>
        </p:nvSpPr>
        <p:spPr>
          <a:xfrm>
            <a:off x="3569531" y="4006877"/>
            <a:ext cx="1512000" cy="79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ANA URIBE MUÑIZ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EM06935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Coordinación de Programas Institucionales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39" name="Conector recto 38"/>
          <p:cNvCxnSpPr/>
          <p:nvPr/>
        </p:nvCxnSpPr>
        <p:spPr>
          <a:xfrm>
            <a:off x="11341566" y="3658792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ángulo redondeado 40"/>
          <p:cNvSpPr/>
          <p:nvPr/>
        </p:nvSpPr>
        <p:spPr>
          <a:xfrm>
            <a:off x="8835561" y="4006878"/>
            <a:ext cx="1512000" cy="79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PALOMA GPE. ARÉCHIGA LIMÓN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EM07028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Coordinadora Unidad de Atención a la Violencia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2" name="Rectángulo redondeado 41"/>
          <p:cNvSpPr/>
          <p:nvPr/>
        </p:nvSpPr>
        <p:spPr>
          <a:xfrm>
            <a:off x="10571128" y="4006878"/>
            <a:ext cx="1512000" cy="79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LAURA YOLANDA RUIZ VILLARREAL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EM06938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Dirección CADI DIF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0" name="Conector recto 19"/>
          <p:cNvCxnSpPr/>
          <p:nvPr/>
        </p:nvCxnSpPr>
        <p:spPr>
          <a:xfrm>
            <a:off x="6116827" y="3651133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redondeado 20"/>
          <p:cNvSpPr/>
          <p:nvPr/>
        </p:nvSpPr>
        <p:spPr>
          <a:xfrm>
            <a:off x="5351859" y="4006878"/>
            <a:ext cx="1512000" cy="79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ROSA MARÍA RDZ. ORTIZ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EM06948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Dirección Casa Hogar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2" name="Conector recto 21"/>
          <p:cNvCxnSpPr/>
          <p:nvPr/>
        </p:nvCxnSpPr>
        <p:spPr>
          <a:xfrm>
            <a:off x="7840825" y="3676531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ángulo redondeado 22"/>
          <p:cNvSpPr/>
          <p:nvPr/>
        </p:nvSpPr>
        <p:spPr>
          <a:xfrm>
            <a:off x="7085419" y="4011796"/>
            <a:ext cx="1512000" cy="79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VIRGINIA ELENA GARZA DÍAZ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EM01269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Dirección Casa Meced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46" name="Conector recto 45"/>
          <p:cNvCxnSpPr/>
          <p:nvPr/>
        </p:nvCxnSpPr>
        <p:spPr>
          <a:xfrm flipH="1">
            <a:off x="4478230" y="3051136"/>
            <a:ext cx="309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ángulo redondeado 46"/>
          <p:cNvSpPr/>
          <p:nvPr/>
        </p:nvSpPr>
        <p:spPr>
          <a:xfrm>
            <a:off x="8133561" y="2593226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DORA ELIA RDZ. ESPINOZA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EM01265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Recepción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8" name="Rectángulo redondeado 47"/>
          <p:cNvSpPr/>
          <p:nvPr/>
        </p:nvSpPr>
        <p:spPr>
          <a:xfrm>
            <a:off x="2421947" y="2865885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PERLA G. MEDINA GARCÍA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EM06949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Asistente General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49" name="Conector recto 48"/>
          <p:cNvCxnSpPr/>
          <p:nvPr/>
        </p:nvCxnSpPr>
        <p:spPr>
          <a:xfrm>
            <a:off x="6997809" y="3651133"/>
            <a:ext cx="0" cy="284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/>
          <p:cNvCxnSpPr/>
          <p:nvPr/>
        </p:nvCxnSpPr>
        <p:spPr>
          <a:xfrm>
            <a:off x="4968795" y="5061399"/>
            <a:ext cx="0" cy="54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/>
          <p:cNvCxnSpPr/>
          <p:nvPr/>
        </p:nvCxnSpPr>
        <p:spPr>
          <a:xfrm>
            <a:off x="2906128" y="5057866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/>
          <p:cNvCxnSpPr/>
          <p:nvPr/>
        </p:nvCxnSpPr>
        <p:spPr>
          <a:xfrm>
            <a:off x="11057011" y="5053342"/>
            <a:ext cx="0" cy="64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ángulo redondeado 54"/>
          <p:cNvSpPr/>
          <p:nvPr/>
        </p:nvSpPr>
        <p:spPr>
          <a:xfrm>
            <a:off x="1948844" y="5420539"/>
            <a:ext cx="1872000" cy="936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EM06940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MYRNA FUENTES ÁVILA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EM06947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ROSA E. COLUNGA PUENTE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Responsables Administrativos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56" name="Rectángulo redondeado 55"/>
          <p:cNvSpPr/>
          <p:nvPr/>
        </p:nvSpPr>
        <p:spPr>
          <a:xfrm>
            <a:off x="3995752" y="5412859"/>
            <a:ext cx="1872000" cy="5113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EM01277</a:t>
            </a:r>
            <a:r>
              <a:rPr lang="es-MX" sz="7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MARÍA LUISA GUAJARDO MACÍAS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Intendencia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57" name="Rectángulo redondeado 56"/>
          <p:cNvSpPr/>
          <p:nvPr/>
        </p:nvSpPr>
        <p:spPr>
          <a:xfrm>
            <a:off x="10250355" y="5412859"/>
            <a:ext cx="1872000" cy="93672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900" dirty="0">
                <a:solidFill>
                  <a:schemeClr val="tx1"/>
                </a:solidFill>
              </a:rPr>
              <a:t>EM06596</a:t>
            </a:r>
            <a:r>
              <a:rPr lang="es-MX" sz="900" b="1" dirty="0">
                <a:solidFill>
                  <a:schemeClr val="tx1"/>
                </a:solidFill>
              </a:rPr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KEIYLA GARCÍA VILLARREAL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Responsable Comunicación Social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58" name="Rectángulo redondeado 57"/>
          <p:cNvSpPr/>
          <p:nvPr/>
        </p:nvSpPr>
        <p:spPr>
          <a:xfrm>
            <a:off x="6074506" y="6291314"/>
            <a:ext cx="1872000" cy="511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SIRENA RICO CARMONA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EM07165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 Administrativo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59" name="Conector recto 58"/>
          <p:cNvCxnSpPr/>
          <p:nvPr/>
        </p:nvCxnSpPr>
        <p:spPr>
          <a:xfrm flipH="1">
            <a:off x="2890053" y="5058687"/>
            <a:ext cx="817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ángulo redondeado 60"/>
          <p:cNvSpPr/>
          <p:nvPr/>
        </p:nvSpPr>
        <p:spPr>
          <a:xfrm>
            <a:off x="8158944" y="5419331"/>
            <a:ext cx="1872000" cy="511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EM07334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JUAN ADRIAN VILLASANA SAUCEDO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Chofer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62" name="Rectángulo redondeado 61"/>
          <p:cNvSpPr/>
          <p:nvPr/>
        </p:nvSpPr>
        <p:spPr>
          <a:xfrm>
            <a:off x="6074506" y="5419331"/>
            <a:ext cx="1872000" cy="5113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EM06953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MARTÍN EVERARDO GÓMEZ RODRIGUEZ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Informática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66" name="Conector recto 65"/>
          <p:cNvCxnSpPr/>
          <p:nvPr/>
        </p:nvCxnSpPr>
        <p:spPr>
          <a:xfrm>
            <a:off x="9108196" y="5061399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ángulo redondeado 42"/>
          <p:cNvSpPr/>
          <p:nvPr/>
        </p:nvSpPr>
        <p:spPr>
          <a:xfrm>
            <a:off x="24418" y="5053342"/>
            <a:ext cx="1872000" cy="511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ABRIL R. GARZA ANDRADE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EM07414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Psicóloga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44" name="Conector recto 43"/>
          <p:cNvCxnSpPr/>
          <p:nvPr/>
        </p:nvCxnSpPr>
        <p:spPr>
          <a:xfrm>
            <a:off x="7582407" y="2768371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/>
          <p:cNvCxnSpPr/>
          <p:nvPr/>
        </p:nvCxnSpPr>
        <p:spPr>
          <a:xfrm flipH="1">
            <a:off x="7586506" y="3333900"/>
            <a:ext cx="72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ángulo redondeado 59"/>
          <p:cNvSpPr/>
          <p:nvPr/>
        </p:nvSpPr>
        <p:spPr>
          <a:xfrm>
            <a:off x="8155702" y="3144194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DANIEL </a:t>
            </a:r>
            <a:r>
              <a:rPr lang="es-MX" sz="1100" b="1" dirty="0">
                <a:solidFill>
                  <a:schemeClr val="tx1"/>
                </a:solidFill>
              </a:rPr>
              <a:t>LÓPEZ DECENA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EM07426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Técnico en Mantenimiento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65" name="CuadroTexto 64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  <p:sp>
        <p:nvSpPr>
          <p:cNvPr id="67" name="Rectángulo redondeado 66"/>
          <p:cNvSpPr/>
          <p:nvPr/>
        </p:nvSpPr>
        <p:spPr>
          <a:xfrm>
            <a:off x="3973885" y="6284652"/>
            <a:ext cx="1872000" cy="511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HILDA MAYELA CASTAÑEDA CÁRDENAS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EM07498</a:t>
            </a:r>
            <a:r>
              <a:rPr lang="es-MX" sz="1100" dirty="0" smtClean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68" name="Conector recto 67"/>
          <p:cNvCxnSpPr/>
          <p:nvPr/>
        </p:nvCxnSpPr>
        <p:spPr>
          <a:xfrm>
            <a:off x="3919464" y="5059881"/>
            <a:ext cx="0" cy="104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/>
          <p:cNvCxnSpPr/>
          <p:nvPr/>
        </p:nvCxnSpPr>
        <p:spPr>
          <a:xfrm flipH="1">
            <a:off x="3928313" y="6090629"/>
            <a:ext cx="97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86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Conector recto 30"/>
          <p:cNvCxnSpPr/>
          <p:nvPr/>
        </p:nvCxnSpPr>
        <p:spPr>
          <a:xfrm>
            <a:off x="2805618" y="4447787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139209" y="1676049"/>
            <a:ext cx="0" cy="277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7941914" y="4455614"/>
            <a:ext cx="0" cy="12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252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DIF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Hospital (1)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66280" y="2058665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00" b="1" dirty="0" smtClean="0">
                <a:solidFill>
                  <a:schemeClr val="tx1"/>
                </a:solidFill>
              </a:rPr>
              <a:t>LILIANA PATRICIA PERALES ARANDA</a:t>
            </a: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EM06943 </a:t>
            </a:r>
            <a:r>
              <a:rPr lang="es-MX" sz="1400" dirty="0" smtClean="0">
                <a:solidFill>
                  <a:schemeClr val="tx1"/>
                </a:solidFill>
              </a:rPr>
              <a:t>Director Hospital DIF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523460" y="4856914"/>
            <a:ext cx="2635020" cy="187964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EM01415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CARLOS A. URUETA GASCA  (TM)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EM06380</a:t>
            </a:r>
            <a:r>
              <a:rPr lang="es-MX" sz="105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MA. DE LOS ÁNGELES GELACIO A. (TM)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EM06582</a:t>
            </a:r>
            <a:r>
              <a:rPr lang="es-MX" sz="105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B.GEORGINA V. CARRIZALEZ (TM)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EM07311</a:t>
            </a:r>
            <a:r>
              <a:rPr lang="es-MX" sz="105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CARLOS A. </a:t>
            </a:r>
            <a:r>
              <a:rPr lang="es-MX" sz="900" b="1" dirty="0">
                <a:solidFill>
                  <a:schemeClr val="tx1"/>
                </a:solidFill>
              </a:rPr>
              <a:t>CÁRDENAS INFANTE (TM</a:t>
            </a:r>
            <a:r>
              <a:rPr lang="es-MX" sz="900" b="1" dirty="0" smtClean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EM01288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HÉCTOR J. HDZ. RIOJAS (TV)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EM06937</a:t>
            </a:r>
            <a:r>
              <a:rPr lang="es-MX" sz="105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JOSÉ ALFREDO RÍOS AGUILAR (TV)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EM05451</a:t>
            </a:r>
            <a:r>
              <a:rPr lang="es-MX" sz="105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SERGIO MIGUEL ARRIETA O. (TN)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EM06436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MARCO A. RAMOS PARDO (JA)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EM07227</a:t>
            </a:r>
            <a:r>
              <a:rPr lang="es-MX" sz="105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ORLANDO </a:t>
            </a:r>
            <a:r>
              <a:rPr lang="es-MX" sz="900" b="1" dirty="0">
                <a:solidFill>
                  <a:schemeClr val="tx1"/>
                </a:solidFill>
              </a:rPr>
              <a:t>G</a:t>
            </a:r>
            <a:r>
              <a:rPr lang="es-MX" sz="900" b="1" dirty="0" smtClean="0">
                <a:solidFill>
                  <a:schemeClr val="tx1"/>
                </a:solidFill>
              </a:rPr>
              <a:t>ÓMEZ MIRANDA (JA)</a:t>
            </a:r>
          </a:p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EM07503</a:t>
            </a:r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JESUS MIGUEL VILLALBA RENDON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Médicos Generales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2796921" y="4447280"/>
            <a:ext cx="820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>
            <a:off x="11003650" y="4438281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ángulo redondeado 41"/>
          <p:cNvSpPr/>
          <p:nvPr/>
        </p:nvSpPr>
        <p:spPr>
          <a:xfrm>
            <a:off x="9804890" y="4863600"/>
            <a:ext cx="2352310" cy="8203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EM07492</a:t>
            </a:r>
            <a:r>
              <a:rPr lang="es-MX" sz="1050" dirty="0" smtClean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DORA ADELINA PEÑALOZA SANMIGUEL(TM)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EM06431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J. CHANTAL GUAJARDO PARRO (TV)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Nutriólogos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26" name="Conector recto 25"/>
          <p:cNvCxnSpPr/>
          <p:nvPr/>
        </p:nvCxnSpPr>
        <p:spPr>
          <a:xfrm flipH="1">
            <a:off x="3597707" y="3903865"/>
            <a:ext cx="428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ángulo redondeado 26"/>
          <p:cNvSpPr/>
          <p:nvPr/>
        </p:nvSpPr>
        <p:spPr>
          <a:xfrm>
            <a:off x="7702750" y="3569974"/>
            <a:ext cx="2214000" cy="67233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EM07333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ELVIA Y. MEDELLÍN RAMÍREZ (TV)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EM07269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LUZ ARACELY MONCADA (JA)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Recepcionista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29" name="Rectángulo redondeado 28"/>
          <p:cNvSpPr/>
          <p:nvPr/>
        </p:nvSpPr>
        <p:spPr>
          <a:xfrm>
            <a:off x="2321254" y="3654166"/>
            <a:ext cx="2214000" cy="5131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BLANCA E. VILLARREAL TOVÍAS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EM07170</a:t>
            </a:r>
            <a:r>
              <a:rPr lang="es-MX" sz="1050" dirty="0"/>
              <a:t> </a:t>
            </a:r>
            <a:r>
              <a:rPr lang="es-MX" sz="1000" dirty="0" smtClean="0">
                <a:solidFill>
                  <a:schemeClr val="tx1"/>
                </a:solidFill>
              </a:rPr>
              <a:t>Asistente de Dirección Hospital DIF</a:t>
            </a:r>
            <a:endParaRPr lang="es-MX" sz="1000" dirty="0">
              <a:solidFill>
                <a:schemeClr val="tx1"/>
              </a:solidFill>
            </a:endParaRPr>
          </a:p>
        </p:txBody>
      </p:sp>
      <p:cxnSp>
        <p:nvCxnSpPr>
          <p:cNvPr id="45" name="Conector recto 44"/>
          <p:cNvCxnSpPr/>
          <p:nvPr/>
        </p:nvCxnSpPr>
        <p:spPr>
          <a:xfrm flipH="1">
            <a:off x="465265" y="4800762"/>
            <a:ext cx="529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460446" y="4786360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>
            <a:off x="5754983" y="4800402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ángulo redondeado 48"/>
          <p:cNvSpPr/>
          <p:nvPr/>
        </p:nvSpPr>
        <p:spPr>
          <a:xfrm>
            <a:off x="3198674" y="5831818"/>
            <a:ext cx="2491200" cy="57591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chemeClr val="tx1"/>
                </a:solidFill>
              </a:rPr>
              <a:t>EM03705</a:t>
            </a:r>
            <a:r>
              <a:rPr lang="es-MX" sz="1000" b="1" dirty="0">
                <a:solidFill>
                  <a:schemeClr val="tx1"/>
                </a:solidFill>
              </a:rPr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CARLOS A. SILVA LOZANO (TM)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EM04911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NORA ELIZONDO ZAPATA (JA INCA)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Médicos Pediatras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50" name="Rectángulo redondeado 49"/>
          <p:cNvSpPr/>
          <p:nvPr/>
        </p:nvSpPr>
        <p:spPr>
          <a:xfrm>
            <a:off x="3198674" y="5141805"/>
            <a:ext cx="2490169" cy="5574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EM06486</a:t>
            </a:r>
            <a:r>
              <a:rPr lang="es-MX" sz="10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GUILLERMO BOSQUE VALDÉS (TM)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EM04154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TOMÁS E. ALGABA MTZ. (TV)</a:t>
            </a: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Ginecólogos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5032209" y="293310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JESÚS A. BERARDI CEPEDA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EM06945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Subdirector Médico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36" name="Conector recto 35"/>
          <p:cNvCxnSpPr/>
          <p:nvPr/>
        </p:nvCxnSpPr>
        <p:spPr>
          <a:xfrm>
            <a:off x="7945677" y="5683948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ángulo redondeado 37"/>
          <p:cNvSpPr/>
          <p:nvPr/>
        </p:nvSpPr>
        <p:spPr>
          <a:xfrm>
            <a:off x="4566280" y="1206761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LUZ ELENA PÉREZ TORRES</a:t>
            </a: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EM06905 </a:t>
            </a:r>
            <a:r>
              <a:rPr lang="es-MX" sz="1400" dirty="0" smtClean="0">
                <a:solidFill>
                  <a:schemeClr val="tx1"/>
                </a:solidFill>
              </a:rPr>
              <a:t>Directora General DIF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40" name="Rectángulo redondeado 39"/>
          <p:cNvSpPr/>
          <p:nvPr/>
        </p:nvSpPr>
        <p:spPr>
          <a:xfrm>
            <a:off x="6650472" y="4863928"/>
            <a:ext cx="2557646" cy="851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EM01290</a:t>
            </a:r>
            <a:r>
              <a:rPr lang="es-MX" sz="6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 JOSÉ RAMÍREZ CASTILLO (TM)</a:t>
            </a:r>
          </a:p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EM05361</a:t>
            </a:r>
            <a:r>
              <a:rPr lang="es-MX" sz="900" b="1" dirty="0" smtClean="0">
                <a:solidFill>
                  <a:schemeClr val="tx1"/>
                </a:solidFill>
              </a:rPr>
              <a:t> IVÁN A. MALACARA CARMONA (TM)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EM05058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ROLANDO SÁNCHEZ CONTRERAS (TM)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EM05362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JUANITA GARCÍA JAMÍN (TV)</a:t>
            </a:r>
            <a:endParaRPr lang="es-MX" sz="900" b="1" dirty="0">
              <a:solidFill>
                <a:schemeClr val="tx1"/>
              </a:solidFill>
            </a:endParaRPr>
          </a:p>
          <a:p>
            <a:pPr algn="ctr"/>
            <a:r>
              <a:rPr lang="es-MX" sz="900" dirty="0" smtClean="0">
                <a:solidFill>
                  <a:schemeClr val="tx1"/>
                </a:solidFill>
              </a:rPr>
              <a:t>Odontólogos</a:t>
            </a:r>
            <a:endParaRPr lang="es-MX" sz="900" dirty="0">
              <a:solidFill>
                <a:schemeClr val="tx1"/>
              </a:solidFill>
            </a:endParaRPr>
          </a:p>
        </p:txBody>
      </p:sp>
      <p:sp>
        <p:nvSpPr>
          <p:cNvPr id="43" name="Rectángulo redondeado 42"/>
          <p:cNvSpPr/>
          <p:nvPr/>
        </p:nvSpPr>
        <p:spPr>
          <a:xfrm>
            <a:off x="6827145" y="6027740"/>
            <a:ext cx="2214000" cy="5078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EM06942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MA. CONSUELITO HARO HDZ.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Asistente Dental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7918184" y="654334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399287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Conector recto 44"/>
          <p:cNvCxnSpPr/>
          <p:nvPr/>
        </p:nvCxnSpPr>
        <p:spPr>
          <a:xfrm>
            <a:off x="10937743" y="3257258"/>
            <a:ext cx="0" cy="82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>
            <a:off x="6540005" y="3270907"/>
            <a:ext cx="0" cy="57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/>
          <p:nvPr/>
        </p:nvCxnSpPr>
        <p:spPr>
          <a:xfrm>
            <a:off x="5002925" y="3277712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1401336" y="3258744"/>
            <a:ext cx="0" cy="115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136815" y="1405712"/>
            <a:ext cx="0" cy="187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3434703" y="3281916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799" y="252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DIF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Hospital (2)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61200" y="1946601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00" b="1" dirty="0" smtClean="0">
                <a:solidFill>
                  <a:schemeClr val="tx1"/>
                </a:solidFill>
              </a:rPr>
              <a:t>LILIANA PATRICIA PERALES ARANDA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EM06943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 Hospital DIF</a:t>
            </a:r>
            <a:endParaRPr lang="es-MX" sz="1400" dirty="0">
              <a:solidFill>
                <a:schemeClr val="tx1"/>
              </a:solidFill>
            </a:endParaRP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1419933" y="3271884"/>
            <a:ext cx="950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redondeado 23"/>
          <p:cNvSpPr/>
          <p:nvPr/>
        </p:nvSpPr>
        <p:spPr>
          <a:xfrm>
            <a:off x="2670214" y="3459600"/>
            <a:ext cx="1440000" cy="4859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MA. CRISTINA SANTACRUZ HDZ.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EM05307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Psicología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39" name="Conector recto 38"/>
          <p:cNvCxnSpPr/>
          <p:nvPr/>
        </p:nvCxnSpPr>
        <p:spPr>
          <a:xfrm>
            <a:off x="9853888" y="3262885"/>
            <a:ext cx="4832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ángulo redondeado 40"/>
          <p:cNvSpPr/>
          <p:nvPr/>
        </p:nvSpPr>
        <p:spPr>
          <a:xfrm>
            <a:off x="4300305" y="3459600"/>
            <a:ext cx="1440000" cy="4859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OLIVIA ANAHY BANDA VEGA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EM06796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Técnico </a:t>
            </a:r>
            <a:r>
              <a:rPr lang="es-MX" sz="1100" dirty="0" err="1" smtClean="0">
                <a:solidFill>
                  <a:schemeClr val="tx1"/>
                </a:solidFill>
              </a:rPr>
              <a:t>Rx</a:t>
            </a:r>
            <a:r>
              <a:rPr lang="es-MX" sz="1100" dirty="0" smtClean="0">
                <a:solidFill>
                  <a:schemeClr val="tx1"/>
                </a:solidFill>
              </a:rPr>
              <a:t>.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2" name="Rectángulo redondeado 41"/>
          <p:cNvSpPr/>
          <p:nvPr/>
        </p:nvSpPr>
        <p:spPr>
          <a:xfrm>
            <a:off x="5834819" y="3459600"/>
            <a:ext cx="1440000" cy="4859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J. MAGDALENA CEPEDA ARÉVALO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EM01268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Trabajo Social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21" name="Conector recto 20"/>
          <p:cNvCxnSpPr/>
          <p:nvPr/>
        </p:nvCxnSpPr>
        <p:spPr>
          <a:xfrm>
            <a:off x="8093352" y="3277712"/>
            <a:ext cx="0" cy="57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4201255" y="3262885"/>
            <a:ext cx="0" cy="12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ángulo redondeado 42"/>
          <p:cNvSpPr/>
          <p:nvPr/>
        </p:nvSpPr>
        <p:spPr>
          <a:xfrm>
            <a:off x="9682948" y="3964049"/>
            <a:ext cx="2422652" cy="26824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EM00137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ANDREA GARZA ESPINOZA (TM)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EM04275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ISIDRA VIELMA MONTAÑEZ (TM)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EM05183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MAGDA RODRÍGUEZ GAYTÁN (TV)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EM07351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MARISELA ORTIZ GARCÍA (TV)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EM04892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OLGA LETICIA VARELA MTZ. (TV)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EM03096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HERLINDA IBARRA DE LA CRUZ (TV)</a:t>
            </a:r>
          </a:p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EM06207</a:t>
            </a:r>
            <a:r>
              <a:rPr lang="es-MX" sz="1100" dirty="0" smtClean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BEATRIZ ELENA LUGO FDZ. (TN)</a:t>
            </a:r>
          </a:p>
          <a:p>
            <a:pPr algn="ctr"/>
            <a:r>
              <a:rPr lang="es-MX" sz="6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EM07415 </a:t>
            </a:r>
            <a:r>
              <a:rPr lang="es-MX" sz="1050" b="1" dirty="0" smtClean="0">
                <a:solidFill>
                  <a:schemeClr val="tx1"/>
                </a:solidFill>
              </a:rPr>
              <a:t>MA. CRISTINA GARCÍA MTZ.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Intendencia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28" name="Rectángulo redondeado 27"/>
          <p:cNvSpPr/>
          <p:nvPr/>
        </p:nvSpPr>
        <p:spPr>
          <a:xfrm>
            <a:off x="5006779" y="2749506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JESÚS A. BERNARDI CEPEDA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EM06945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Subdirector Médico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6" name="Rectángulo redondeado 45"/>
          <p:cNvSpPr/>
          <p:nvPr/>
        </p:nvSpPr>
        <p:spPr>
          <a:xfrm>
            <a:off x="3474459" y="4230064"/>
            <a:ext cx="1440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FARMACIA RENTADA</a:t>
            </a:r>
            <a:endParaRPr lang="es-MX" sz="1100" b="1" dirty="0">
              <a:solidFill>
                <a:schemeClr val="tx1"/>
              </a:solidFill>
            </a:endParaRPr>
          </a:p>
        </p:txBody>
      </p:sp>
      <p:sp>
        <p:nvSpPr>
          <p:cNvPr id="49" name="Rectángulo redondeado 48"/>
          <p:cNvSpPr/>
          <p:nvPr/>
        </p:nvSpPr>
        <p:spPr>
          <a:xfrm>
            <a:off x="7370809" y="3457712"/>
            <a:ext cx="1440000" cy="486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>
                <a:solidFill>
                  <a:schemeClr val="tx1"/>
                </a:solidFill>
              </a:rPr>
              <a:t>JUANITA DE LA CERDA MARTÍNEZ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EM07419</a:t>
            </a:r>
            <a:r>
              <a:rPr lang="es-MX" sz="7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Cocina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52" name="Rectángulo redondeado 51"/>
          <p:cNvSpPr/>
          <p:nvPr/>
        </p:nvSpPr>
        <p:spPr>
          <a:xfrm>
            <a:off x="9166062" y="3471231"/>
            <a:ext cx="1440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QUÍMICO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Servicios Prestados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9" name="Rectángulo redondeado 28"/>
          <p:cNvSpPr/>
          <p:nvPr/>
        </p:nvSpPr>
        <p:spPr>
          <a:xfrm>
            <a:off x="263236" y="3458430"/>
            <a:ext cx="2302415" cy="6605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EM06944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ADRIANA I. RMZ CANTÚ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EM07232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ALMA DELIA MENCHACA MARTELL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Jefes de Enfermeros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71447" y="4230064"/>
            <a:ext cx="2847128" cy="25946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EM01298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PETRA GARCÍA GUEL (TM)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EM02265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PATRICIA RODRÍGUEZ SÁNCHEZ (TM)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EM05353</a:t>
            </a:r>
            <a:r>
              <a:rPr lang="es-MX" sz="7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MA. DE LOS ÁNGELES MENDOZA F. (TM)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EM01293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MAYRA GPE. ROMO OLVERA (TM)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EM06734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ADRIANA ITZEL GONZÁLEZ RESÉNDIZ (TV)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EM06601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EDNA P. IBARRA RODRÍGUEZ (TV)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EM05165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J. ANTONIO GARZA ORONA (TN)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EM00075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JUANITA CRUZ DUARTE (TN)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EM04283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YAZMÍN E. IBARRA RODRÍGUEZ (TN)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EM06543</a:t>
            </a:r>
            <a:r>
              <a:rPr lang="es-MX" sz="7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CRISTAL A. CARMONA GARCÍA (TN)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EM06837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ERIKA Y. SANMIGUEL MORALES (TN)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EM05948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KARINA MENA CASTAÑEDA (JA)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EM07420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DAVID ABRAHAM CEPEDA BANDA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EM01817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SILVIA MARIBEL CORDOVA LINARES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EM06776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MARTHA CARRILLO TREJO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EM07427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BLANCA C. GARCÍA PICHARDO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EM07429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SANDRA PATRICIA FRANCO LARA</a:t>
            </a:r>
          </a:p>
          <a:p>
            <a:pPr algn="ctr"/>
            <a:r>
              <a:rPr lang="es-MX" sz="8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EM07493 </a:t>
            </a:r>
            <a:r>
              <a:rPr lang="es-MX" sz="900" b="1" dirty="0" smtClean="0">
                <a:solidFill>
                  <a:schemeClr val="tx1"/>
                </a:solidFill>
              </a:rPr>
              <a:t>ANTONIO CARREON GUTIERREZ</a:t>
            </a:r>
          </a:p>
          <a:p>
            <a:pPr algn="ctr"/>
            <a:r>
              <a:rPr lang="es-MX" sz="900" dirty="0" smtClean="0">
                <a:solidFill>
                  <a:schemeClr val="tx1"/>
                </a:solidFill>
              </a:rPr>
              <a:t>Enfermeros</a:t>
            </a:r>
            <a:endParaRPr lang="es-MX" sz="900" dirty="0">
              <a:solidFill>
                <a:schemeClr val="tx1"/>
              </a:solidFill>
            </a:endParaRPr>
          </a:p>
        </p:txBody>
      </p:sp>
      <p:sp>
        <p:nvSpPr>
          <p:cNvPr id="33" name="Rectángulo redondeado 32"/>
          <p:cNvSpPr/>
          <p:nvPr/>
        </p:nvSpPr>
        <p:spPr>
          <a:xfrm>
            <a:off x="4561137" y="1182406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LUZ ELENA PÉREZ TORRES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EM06905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Directora General DIF</a:t>
            </a:r>
            <a:endParaRPr lang="es-MX" sz="1400" dirty="0">
              <a:solidFill>
                <a:schemeClr val="tx1"/>
              </a:solidFill>
            </a:endParaRPr>
          </a:p>
        </p:txBody>
      </p:sp>
      <p:cxnSp>
        <p:nvCxnSpPr>
          <p:cNvPr id="30" name="Conector recto 29"/>
          <p:cNvCxnSpPr/>
          <p:nvPr/>
        </p:nvCxnSpPr>
        <p:spPr>
          <a:xfrm>
            <a:off x="8984554" y="3269214"/>
            <a:ext cx="4832" cy="111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ángulo redondeado 34"/>
          <p:cNvSpPr/>
          <p:nvPr/>
        </p:nvSpPr>
        <p:spPr>
          <a:xfrm>
            <a:off x="8147962" y="4163464"/>
            <a:ext cx="1440000" cy="486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PABLO GONZÁLEZ SÁNCHEZ</a:t>
            </a:r>
            <a:endParaRPr lang="es-MX" sz="1100" dirty="0" smtClean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EM04059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Chofer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4" name="CuadroTexto 33"/>
          <p:cNvSpPr txBox="1"/>
          <p:nvPr/>
        </p:nvSpPr>
        <p:spPr>
          <a:xfrm>
            <a:off x="7918184" y="660960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84158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Conector recto 20"/>
          <p:cNvCxnSpPr/>
          <p:nvPr/>
        </p:nvCxnSpPr>
        <p:spPr>
          <a:xfrm>
            <a:off x="5361261" y="3822561"/>
            <a:ext cx="0" cy="93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9898740" y="3836865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>
            <a:off x="3877638" y="3824730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837944" y="3815512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123167" y="1924331"/>
            <a:ext cx="0" cy="190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8376728" y="3822561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DIF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Programas Institucionales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50238" y="2792761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ANA URIBE MUÑIZ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EM06935</a:t>
            </a:r>
            <a:r>
              <a:rPr lang="es-MX" sz="1200" dirty="0"/>
              <a:t> </a:t>
            </a:r>
            <a:r>
              <a:rPr lang="es-MX" sz="1200" dirty="0" smtClean="0">
                <a:solidFill>
                  <a:schemeClr val="tx1"/>
                </a:solidFill>
              </a:rPr>
              <a:t>Coordinador Programas Institucionales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57617" y="4172361"/>
            <a:ext cx="1440000" cy="799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MA. DE JESÚS DELGADO SALAS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EM05680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Operativo Adulto Mayor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829243" y="3829760"/>
            <a:ext cx="1058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redondeado 23"/>
          <p:cNvSpPr/>
          <p:nvPr/>
        </p:nvSpPr>
        <p:spPr>
          <a:xfrm>
            <a:off x="4627895" y="4172361"/>
            <a:ext cx="1440000" cy="799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LYDIA ELSA BERUMEN DORSEY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EM05252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Operativo Tarjetas INAPAM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5" name="Rectángulo redondeado 24"/>
          <p:cNvSpPr/>
          <p:nvPr/>
        </p:nvSpPr>
        <p:spPr>
          <a:xfrm>
            <a:off x="3098713" y="4172361"/>
            <a:ext cx="1440000" cy="799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CYNTHIA D. ROSALES MANCHA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EM06955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Operativo ADETI y Discapacidad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39" name="Conector recto 38"/>
          <p:cNvCxnSpPr/>
          <p:nvPr/>
        </p:nvCxnSpPr>
        <p:spPr>
          <a:xfrm>
            <a:off x="11410696" y="3820761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ángulo redondeado 40"/>
          <p:cNvSpPr/>
          <p:nvPr/>
        </p:nvSpPr>
        <p:spPr>
          <a:xfrm>
            <a:off x="7671312" y="4172361"/>
            <a:ext cx="1440000" cy="799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JAQUELIN IRIBE RIVAS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EM06939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Eventos Especiales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2" name="Rectángulo redondeado 41"/>
          <p:cNvSpPr/>
          <p:nvPr/>
        </p:nvSpPr>
        <p:spPr>
          <a:xfrm>
            <a:off x="10675450" y="4181787"/>
            <a:ext cx="1440000" cy="79964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ARACELY SOTO FERMÍN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EM02804</a:t>
            </a:r>
            <a:r>
              <a:rPr lang="es-MX" sz="7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Instructor de Deportes y Activación Física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2" name="Conector recto 21"/>
          <p:cNvCxnSpPr/>
          <p:nvPr/>
        </p:nvCxnSpPr>
        <p:spPr>
          <a:xfrm>
            <a:off x="6878372" y="3820761"/>
            <a:ext cx="0" cy="82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/>
          <p:cNvCxnSpPr/>
          <p:nvPr/>
        </p:nvCxnSpPr>
        <p:spPr>
          <a:xfrm>
            <a:off x="2341848" y="3836865"/>
            <a:ext cx="0" cy="93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ángulo redondeado 37"/>
          <p:cNvSpPr/>
          <p:nvPr/>
        </p:nvSpPr>
        <p:spPr>
          <a:xfrm>
            <a:off x="6157517" y="4172361"/>
            <a:ext cx="1440000" cy="799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LUIS GERARDO DE ALBA TORRES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EM05086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Instructor de Rondalla y Coro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0" name="Rectángulo redondeado 39"/>
          <p:cNvSpPr/>
          <p:nvPr/>
        </p:nvSpPr>
        <p:spPr>
          <a:xfrm>
            <a:off x="1578165" y="4172361"/>
            <a:ext cx="1440000" cy="799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JESÚS UBALDO BARRERA RIOJAS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EM05473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Instructor de Danza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3" name="Rectángulo redondeado 42"/>
          <p:cNvSpPr/>
          <p:nvPr/>
        </p:nvSpPr>
        <p:spPr>
          <a:xfrm>
            <a:off x="9170442" y="4172361"/>
            <a:ext cx="1440000" cy="799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FCO. JAVIER GARZA CORTÉZ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EM05348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Instructor de Panadería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6" name="Rectángulo redondeado 25"/>
          <p:cNvSpPr/>
          <p:nvPr/>
        </p:nvSpPr>
        <p:spPr>
          <a:xfrm>
            <a:off x="4561137" y="1851150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LUZ ELENA PÉREZ TORRES</a:t>
            </a: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EM06905 </a:t>
            </a:r>
            <a:r>
              <a:rPr lang="es-MX" sz="1400" dirty="0" smtClean="0">
                <a:solidFill>
                  <a:schemeClr val="tx1"/>
                </a:solidFill>
              </a:rPr>
              <a:t>Directora General DIF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79780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Conector recto 43"/>
          <p:cNvCxnSpPr/>
          <p:nvPr/>
        </p:nvCxnSpPr>
        <p:spPr>
          <a:xfrm>
            <a:off x="1758486" y="3864462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/>
          <p:cNvCxnSpPr/>
          <p:nvPr/>
        </p:nvCxnSpPr>
        <p:spPr>
          <a:xfrm>
            <a:off x="10502196" y="3868447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4601080" y="3871086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>
            <a:off x="7633092" y="3878798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123167" y="2552125"/>
            <a:ext cx="0" cy="133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DIF 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Casa Meced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50238" y="2001193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LUZ </a:t>
            </a:r>
            <a:r>
              <a:rPr lang="es-MX" sz="1400" b="1" dirty="0">
                <a:solidFill>
                  <a:schemeClr val="tx1"/>
                </a:solidFill>
              </a:rPr>
              <a:t>ELENA PÉREZ TORRES</a:t>
            </a: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EM06905 </a:t>
            </a:r>
            <a:r>
              <a:rPr lang="es-MX" sz="1400" dirty="0" smtClean="0">
                <a:solidFill>
                  <a:schemeClr val="tx1"/>
                </a:solidFill>
              </a:rPr>
              <a:t>Directora </a:t>
            </a:r>
            <a:r>
              <a:rPr lang="es-MX" sz="1400" dirty="0">
                <a:solidFill>
                  <a:schemeClr val="tx1"/>
                </a:solidFill>
              </a:rPr>
              <a:t>General DIF</a:t>
            </a:r>
          </a:p>
        </p:txBody>
      </p:sp>
      <p:sp>
        <p:nvSpPr>
          <p:cNvPr id="25" name="Rectángulo redondeado 24"/>
          <p:cNvSpPr/>
          <p:nvPr/>
        </p:nvSpPr>
        <p:spPr>
          <a:xfrm>
            <a:off x="3484304" y="4215817"/>
            <a:ext cx="2214000" cy="5187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EM06364</a:t>
            </a:r>
            <a:r>
              <a:rPr lang="es-MX" sz="105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MARTHA </a:t>
            </a:r>
            <a:r>
              <a:rPr lang="es-MX" sz="900" b="1" dirty="0">
                <a:solidFill>
                  <a:schemeClr val="tx1"/>
                </a:solidFill>
              </a:rPr>
              <a:t>CECLIA MTZ. ESQUIVEL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EM04452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PERLA </a:t>
            </a:r>
            <a:r>
              <a:rPr lang="es-MX" sz="1050" b="1" dirty="0">
                <a:solidFill>
                  <a:schemeClr val="tx1"/>
                </a:solidFill>
              </a:rPr>
              <a:t>P. DE LUNA SÁNCHEZ</a:t>
            </a:r>
          </a:p>
          <a:p>
            <a:pPr algn="ctr"/>
            <a:r>
              <a:rPr lang="es-MX" sz="1050" dirty="0">
                <a:solidFill>
                  <a:schemeClr val="tx1"/>
                </a:solidFill>
              </a:rPr>
              <a:t>Limpieza</a:t>
            </a:r>
          </a:p>
        </p:txBody>
      </p:sp>
      <p:sp>
        <p:nvSpPr>
          <p:cNvPr id="28" name="Rectángulo redondeado 27"/>
          <p:cNvSpPr/>
          <p:nvPr/>
        </p:nvSpPr>
        <p:spPr>
          <a:xfrm>
            <a:off x="9389814" y="421581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MELANIA </a:t>
            </a:r>
            <a:r>
              <a:rPr lang="es-MX" sz="1100" b="1" dirty="0">
                <a:solidFill>
                  <a:schemeClr val="tx1"/>
                </a:solidFill>
              </a:rPr>
              <a:t>BARRIGA CHÁVEZ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EM02532</a:t>
            </a:r>
            <a:r>
              <a:rPr lang="es-MX" sz="7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Cocinera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6" name="Rectángulo redondeado 25"/>
          <p:cNvSpPr/>
          <p:nvPr/>
        </p:nvSpPr>
        <p:spPr>
          <a:xfrm>
            <a:off x="658340" y="4216360"/>
            <a:ext cx="2214000" cy="5182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EM06274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MAYRA I. VALDÉZ RDZ.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EM06950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ELSA DE MA. RUIZ RIOJAS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Psicólogos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43" name="Rectángulo redondeado 42"/>
          <p:cNvSpPr/>
          <p:nvPr/>
        </p:nvSpPr>
        <p:spPr>
          <a:xfrm>
            <a:off x="6526092" y="421581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FERNANDO SALAZAR BALDERAS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EM06951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Chofer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49" name="Conector recto 48"/>
          <p:cNvCxnSpPr/>
          <p:nvPr/>
        </p:nvCxnSpPr>
        <p:spPr>
          <a:xfrm flipH="1">
            <a:off x="1769737" y="3878154"/>
            <a:ext cx="872707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ángulo redondeado 16"/>
          <p:cNvSpPr/>
          <p:nvPr/>
        </p:nvSpPr>
        <p:spPr>
          <a:xfrm>
            <a:off x="4548167" y="2931046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VIRGINIA </a:t>
            </a:r>
            <a:r>
              <a:rPr lang="es-MX" sz="1400" b="1" dirty="0">
                <a:solidFill>
                  <a:schemeClr val="tx1"/>
                </a:solidFill>
              </a:rPr>
              <a:t>ELENA GARZA DÍAZ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EM01269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Encargada </a:t>
            </a:r>
            <a:r>
              <a:rPr lang="es-MX" sz="1400" dirty="0">
                <a:solidFill>
                  <a:schemeClr val="tx1"/>
                </a:solidFill>
              </a:rPr>
              <a:t>Casa Meced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57901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Conector recto 19"/>
          <p:cNvCxnSpPr/>
          <p:nvPr/>
        </p:nvCxnSpPr>
        <p:spPr>
          <a:xfrm flipH="1">
            <a:off x="6118450" y="4071145"/>
            <a:ext cx="144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123167" y="1756998"/>
            <a:ext cx="0" cy="266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DIF 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Casa Hogar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50238" y="1616882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LUZ </a:t>
            </a:r>
            <a:r>
              <a:rPr lang="es-MX" sz="1400" b="1" dirty="0">
                <a:solidFill>
                  <a:schemeClr val="tx1"/>
                </a:solidFill>
              </a:rPr>
              <a:t>ELENA PÉREZ TORRES</a:t>
            </a: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EM06905 </a:t>
            </a:r>
            <a:r>
              <a:rPr lang="es-MX" sz="1400" dirty="0" smtClean="0">
                <a:solidFill>
                  <a:schemeClr val="tx1"/>
                </a:solidFill>
              </a:rPr>
              <a:t>Directora </a:t>
            </a:r>
            <a:r>
              <a:rPr lang="es-MX" sz="1400" dirty="0">
                <a:solidFill>
                  <a:schemeClr val="tx1"/>
                </a:solidFill>
              </a:rPr>
              <a:t>General DIF</a:t>
            </a:r>
          </a:p>
        </p:txBody>
      </p:sp>
      <p:sp>
        <p:nvSpPr>
          <p:cNvPr id="17" name="Rectángulo redondeado 16"/>
          <p:cNvSpPr/>
          <p:nvPr/>
        </p:nvSpPr>
        <p:spPr>
          <a:xfrm>
            <a:off x="4548167" y="2387711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ROSA MARÍA RODRÍGUEZ ORTÍZ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EM06948</a:t>
            </a:r>
            <a:r>
              <a:rPr lang="es-MX" sz="7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Directora Casa Hogar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18" name="Rectángulo redondeado 17"/>
          <p:cNvSpPr/>
          <p:nvPr/>
        </p:nvSpPr>
        <p:spPr>
          <a:xfrm>
            <a:off x="6877275" y="3894745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NATALI GALVÁN IBARRA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EM07362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Psicóloga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1" name="Conector recto 20"/>
          <p:cNvCxnSpPr/>
          <p:nvPr/>
        </p:nvCxnSpPr>
        <p:spPr>
          <a:xfrm>
            <a:off x="5169441" y="4432689"/>
            <a:ext cx="0" cy="190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10989899" y="4410661"/>
            <a:ext cx="4832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 flipH="1">
            <a:off x="9066964" y="4416578"/>
            <a:ext cx="1248" cy="68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>
            <a:off x="1182520" y="4411561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ángulo redondeado 26"/>
          <p:cNvSpPr/>
          <p:nvPr/>
        </p:nvSpPr>
        <p:spPr>
          <a:xfrm>
            <a:off x="318051" y="4637427"/>
            <a:ext cx="1745509" cy="99474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EM03085</a:t>
            </a:r>
            <a:r>
              <a:rPr lang="es-MX" sz="5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ELIDA CARRIZALES GAUNA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EM05435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FRANCISCA ZAPATA TREVIÑO</a:t>
            </a:r>
            <a:endParaRPr lang="es-MX" sz="900" b="1" dirty="0">
              <a:solidFill>
                <a:schemeClr val="tx1"/>
              </a:solidFill>
            </a:endParaRPr>
          </a:p>
          <a:p>
            <a:pPr algn="ctr"/>
            <a:r>
              <a:rPr lang="es-MX" sz="900" dirty="0" smtClean="0">
                <a:solidFill>
                  <a:schemeClr val="tx1"/>
                </a:solidFill>
              </a:rPr>
              <a:t>Cocineras</a:t>
            </a:r>
            <a:endParaRPr lang="es-MX" sz="900" dirty="0">
              <a:solidFill>
                <a:schemeClr val="tx1"/>
              </a:solidFill>
            </a:endParaRPr>
          </a:p>
        </p:txBody>
      </p:sp>
      <p:sp>
        <p:nvSpPr>
          <p:cNvPr id="29" name="Rectángulo redondeado 28"/>
          <p:cNvSpPr/>
          <p:nvPr/>
        </p:nvSpPr>
        <p:spPr>
          <a:xfrm>
            <a:off x="4165218" y="4637427"/>
            <a:ext cx="1988865" cy="114052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EM06105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SARAÍ TREVIÑO SAUCEDO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EM07338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TAIDE L MONRREAL FLORES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EM07433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VIRGINIA Y. RDZ. SÁNCHEZ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EM07027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JESSICA RIVERA RMZ.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EM07421</a:t>
            </a:r>
            <a:r>
              <a:rPr lang="es-MX" sz="6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ALONDRA M.  ZAPATA BAÑUELOS</a:t>
            </a:r>
            <a:endParaRPr lang="es-MX" sz="900" b="1" dirty="0">
              <a:solidFill>
                <a:schemeClr val="tx1"/>
              </a:solidFill>
            </a:endParaRPr>
          </a:p>
          <a:p>
            <a:pPr algn="ctr"/>
            <a:r>
              <a:rPr lang="es-MX" sz="900" dirty="0" smtClean="0">
                <a:solidFill>
                  <a:schemeClr val="tx1"/>
                </a:solidFill>
              </a:rPr>
              <a:t>Enfermeras</a:t>
            </a:r>
            <a:endParaRPr lang="es-MX" sz="900" dirty="0">
              <a:solidFill>
                <a:schemeClr val="tx1"/>
              </a:solidFill>
            </a:endParaRPr>
          </a:p>
        </p:txBody>
      </p:sp>
      <p:cxnSp>
        <p:nvCxnSpPr>
          <p:cNvPr id="30" name="Conector recto 29"/>
          <p:cNvCxnSpPr/>
          <p:nvPr/>
        </p:nvCxnSpPr>
        <p:spPr>
          <a:xfrm flipH="1">
            <a:off x="1166865" y="4409494"/>
            <a:ext cx="9828000" cy="317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ángulo redondeado 30"/>
          <p:cNvSpPr/>
          <p:nvPr/>
        </p:nvSpPr>
        <p:spPr>
          <a:xfrm>
            <a:off x="10109451" y="4637427"/>
            <a:ext cx="1745509" cy="4799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800" dirty="0" smtClean="0">
                <a:solidFill>
                  <a:schemeClr val="tx1"/>
                </a:solidFill>
              </a:rPr>
              <a:t>EM06952</a:t>
            </a:r>
            <a:r>
              <a:rPr lang="es-MX" sz="800" b="1" dirty="0" smtClean="0">
                <a:solidFill>
                  <a:schemeClr val="tx1"/>
                </a:solidFill>
              </a:rPr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JAVIER FLORES TOVAR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Chofer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32" name="Conector recto 31"/>
          <p:cNvCxnSpPr/>
          <p:nvPr/>
        </p:nvCxnSpPr>
        <p:spPr>
          <a:xfrm flipH="1">
            <a:off x="3167909" y="4422746"/>
            <a:ext cx="1248" cy="68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ángulo redondeado 32"/>
          <p:cNvSpPr/>
          <p:nvPr/>
        </p:nvSpPr>
        <p:spPr>
          <a:xfrm>
            <a:off x="2297232" y="4637427"/>
            <a:ext cx="1745509" cy="4799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EM03171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ANASTASIO NÁJERA CASTAÑEDA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Jardinero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34" name="Rectángulo redondeado 33"/>
          <p:cNvSpPr/>
          <p:nvPr/>
        </p:nvSpPr>
        <p:spPr>
          <a:xfrm>
            <a:off x="8168011" y="4652292"/>
            <a:ext cx="1829596" cy="9798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ALFONSO J. TRISTÁN GLZ.</a:t>
            </a:r>
          </a:p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EDY A. REYES ROMO</a:t>
            </a:r>
          </a:p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ROBERTO SALINAS NAVARRO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Guardias de Seguridad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35" name="Rectángulo redondeado 34"/>
          <p:cNvSpPr/>
          <p:nvPr/>
        </p:nvSpPr>
        <p:spPr>
          <a:xfrm>
            <a:off x="5018238" y="3171792"/>
            <a:ext cx="2214000" cy="5859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LUCERO MARGARITA AMAYA MTZ.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EM06303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Responsable de Pedagogía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36" name="Conector recto 35"/>
          <p:cNvCxnSpPr/>
          <p:nvPr/>
        </p:nvCxnSpPr>
        <p:spPr>
          <a:xfrm>
            <a:off x="7137387" y="4426065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ángulo redondeado 36"/>
          <p:cNvSpPr/>
          <p:nvPr/>
        </p:nvSpPr>
        <p:spPr>
          <a:xfrm>
            <a:off x="6255295" y="4645669"/>
            <a:ext cx="1745509" cy="4799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EM04900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MA. ANTONIETA HERNÁNDEZ DIAZ DE LEON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Limpieza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38" name="Rectángulo redondeado 37"/>
          <p:cNvSpPr/>
          <p:nvPr/>
        </p:nvSpPr>
        <p:spPr>
          <a:xfrm>
            <a:off x="4186484" y="5916934"/>
            <a:ext cx="1963865" cy="87810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EM07458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DINORA J. GLZ. ORTIZ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EM05403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BLANCA RMZ. MENDOZA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EM07429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SANDRA P. FRANCO LARA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EM06832</a:t>
            </a:r>
            <a:r>
              <a:rPr lang="es-MX" sz="700" b="1" dirty="0" smtClean="0">
                <a:solidFill>
                  <a:schemeClr val="tx1"/>
                </a:solidFill>
              </a:rPr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SARAÍ TORRES LUNA</a:t>
            </a:r>
          </a:p>
          <a:p>
            <a:pPr algn="ctr"/>
            <a:r>
              <a:rPr lang="es-MX" sz="900" dirty="0" smtClean="0">
                <a:solidFill>
                  <a:schemeClr val="tx1"/>
                </a:solidFill>
              </a:rPr>
              <a:t>Auxiliares</a:t>
            </a:r>
            <a:endParaRPr lang="es-MX" sz="900" dirty="0">
              <a:solidFill>
                <a:schemeClr val="tx1"/>
              </a:solidFill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216026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Conector recto 28"/>
          <p:cNvCxnSpPr/>
          <p:nvPr/>
        </p:nvCxnSpPr>
        <p:spPr>
          <a:xfrm>
            <a:off x="5610379" y="3916544"/>
            <a:ext cx="0" cy="61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3395888" y="3922715"/>
            <a:ext cx="0" cy="82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7851401" y="3916544"/>
            <a:ext cx="0" cy="61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1106370" y="3909672"/>
            <a:ext cx="0" cy="136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123167" y="2442552"/>
            <a:ext cx="0" cy="147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10633275" y="3915781"/>
            <a:ext cx="0" cy="154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CADI DIF 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“Elsa Hernández de las Fuentes”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50238" y="2956537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LAURA YOLANDA RUIZ VILLARREAL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EM06938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 CADI DIF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6833931" y="4249916"/>
            <a:ext cx="198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EM03901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LUDIVINA MORENO DE LA CRUZ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Cocina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2326351" y="4249915"/>
            <a:ext cx="2104272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EM05192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EDNA Y. DEL RIO VALDÉS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EM04880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GLADIS A. MONTELONGO R.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Intendencia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24" name="Rectángulo redondeado 23"/>
          <p:cNvSpPr/>
          <p:nvPr/>
        </p:nvSpPr>
        <p:spPr>
          <a:xfrm>
            <a:off x="9099937" y="5351019"/>
            <a:ext cx="2947683" cy="67339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EM07257</a:t>
            </a:r>
            <a:r>
              <a:rPr lang="es-MX" sz="600" dirty="0" smtClean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KARINA A. GAONA BECERRA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EM07259</a:t>
            </a:r>
            <a:r>
              <a:rPr lang="es-MX" sz="600" dirty="0" smtClean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HILDA M. CASTAÑEDA CÁRDENAS</a:t>
            </a:r>
            <a:endParaRPr lang="es-MX" sz="9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Auxiliares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25" name="Rectángulo redondeado 24"/>
          <p:cNvSpPr/>
          <p:nvPr/>
        </p:nvSpPr>
        <p:spPr>
          <a:xfrm>
            <a:off x="4620379" y="4253644"/>
            <a:ext cx="1980000" cy="9862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EM07226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LANY MARICELA CASTILLO MTZ.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EM07260</a:t>
            </a:r>
            <a:r>
              <a:rPr lang="es-MX" sz="700" dirty="0"/>
              <a:t> </a:t>
            </a:r>
            <a:r>
              <a:rPr lang="es-MX" sz="1100" b="1" dirty="0">
                <a:solidFill>
                  <a:schemeClr val="tx1"/>
                </a:solidFill>
              </a:rPr>
              <a:t>VIRIDIANA MUZQUIZ </a:t>
            </a:r>
            <a:r>
              <a:rPr lang="es-MX" sz="1100" b="1" dirty="0" smtClean="0">
                <a:solidFill>
                  <a:schemeClr val="tx1"/>
                </a:solidFill>
              </a:rPr>
              <a:t>ALONSO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Enfermera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8" name="Rectángulo redondeado 27"/>
          <p:cNvSpPr/>
          <p:nvPr/>
        </p:nvSpPr>
        <p:spPr>
          <a:xfrm>
            <a:off x="9084166" y="4253645"/>
            <a:ext cx="2963455" cy="72353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EM07428</a:t>
            </a:r>
            <a:r>
              <a:rPr lang="es-MX" sz="6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IVONNE Y. AGUILAR RIOJAS (MATERNAL 1)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EM06941</a:t>
            </a:r>
            <a:r>
              <a:rPr lang="es-MX" sz="6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AIDA M. FERREL MENDOZA </a:t>
            </a:r>
            <a:r>
              <a:rPr lang="es-MX" sz="1000" b="1" dirty="0">
                <a:solidFill>
                  <a:schemeClr val="tx1"/>
                </a:solidFill>
              </a:rPr>
              <a:t>(MATERNAL </a:t>
            </a:r>
            <a:r>
              <a:rPr lang="es-MX" sz="1000" b="1" dirty="0" smtClean="0">
                <a:solidFill>
                  <a:schemeClr val="tx1"/>
                </a:solidFill>
              </a:rPr>
              <a:t>2)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EM07258</a:t>
            </a:r>
            <a:r>
              <a:rPr lang="es-MX" sz="6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JESSICA A. SAUCEDO DE </a:t>
            </a:r>
            <a:r>
              <a:rPr lang="es-MX" sz="1000" b="1" dirty="0">
                <a:solidFill>
                  <a:schemeClr val="tx1"/>
                </a:solidFill>
              </a:rPr>
              <a:t>LA CRUZ (MATERNAL </a:t>
            </a:r>
            <a:r>
              <a:rPr lang="es-MX" sz="1000" b="1" dirty="0" smtClean="0">
                <a:solidFill>
                  <a:schemeClr val="tx1"/>
                </a:solidFill>
              </a:rPr>
              <a:t>3)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Educadoras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39" name="Rectángulo redondeado 38"/>
          <p:cNvSpPr/>
          <p:nvPr/>
        </p:nvSpPr>
        <p:spPr>
          <a:xfrm>
            <a:off x="135714" y="4252647"/>
            <a:ext cx="198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PERLA G. CASTAÑEDA ALARCÓN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EM07225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Área de Pedagogía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40" name="Conector recto 39"/>
          <p:cNvCxnSpPr/>
          <p:nvPr/>
        </p:nvCxnSpPr>
        <p:spPr>
          <a:xfrm flipH="1">
            <a:off x="1102215" y="3921126"/>
            <a:ext cx="954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redondeado 19"/>
          <p:cNvSpPr/>
          <p:nvPr/>
        </p:nvSpPr>
        <p:spPr>
          <a:xfrm>
            <a:off x="4560695" y="2006576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LUZ </a:t>
            </a:r>
            <a:r>
              <a:rPr lang="es-MX" sz="1400" b="1" dirty="0">
                <a:solidFill>
                  <a:schemeClr val="tx1"/>
                </a:solidFill>
              </a:rPr>
              <a:t>ELENA PÉREZ TORRES</a:t>
            </a: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EM06905 </a:t>
            </a:r>
            <a:r>
              <a:rPr lang="es-MX" sz="1400" dirty="0" smtClean="0">
                <a:solidFill>
                  <a:schemeClr val="tx1"/>
                </a:solidFill>
              </a:rPr>
              <a:t>Directora </a:t>
            </a:r>
            <a:r>
              <a:rPr lang="es-MX" sz="1400" dirty="0">
                <a:solidFill>
                  <a:schemeClr val="tx1"/>
                </a:solidFill>
              </a:rPr>
              <a:t>General DIF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  <p:sp>
        <p:nvSpPr>
          <p:cNvPr id="32" name="Rectángulo redondeado 31"/>
          <p:cNvSpPr/>
          <p:nvPr/>
        </p:nvSpPr>
        <p:spPr>
          <a:xfrm>
            <a:off x="50079" y="5193781"/>
            <a:ext cx="2104272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EM07259</a:t>
            </a:r>
            <a:r>
              <a:rPr lang="es-MX" sz="600" dirty="0"/>
              <a:t> </a:t>
            </a:r>
            <a:r>
              <a:rPr lang="es-MX" sz="1000" b="1" dirty="0">
                <a:solidFill>
                  <a:schemeClr val="tx1"/>
                </a:solidFill>
              </a:rPr>
              <a:t>EDITH ANAHI RAMOS </a:t>
            </a:r>
            <a:r>
              <a:rPr lang="es-MX" sz="1000" b="1" dirty="0" smtClean="0">
                <a:solidFill>
                  <a:schemeClr val="tx1"/>
                </a:solidFill>
              </a:rPr>
              <a:t>SÁNCHEZ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Psicóloga</a:t>
            </a:r>
            <a:endParaRPr lang="es-MX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26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Conector recto 32"/>
          <p:cNvCxnSpPr/>
          <p:nvPr/>
        </p:nvCxnSpPr>
        <p:spPr>
          <a:xfrm>
            <a:off x="1535696" y="3826797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/>
          <p:cNvCxnSpPr/>
          <p:nvPr/>
        </p:nvCxnSpPr>
        <p:spPr>
          <a:xfrm>
            <a:off x="7526812" y="3844111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/>
          <p:cNvCxnSpPr/>
          <p:nvPr/>
        </p:nvCxnSpPr>
        <p:spPr>
          <a:xfrm>
            <a:off x="10480392" y="3834505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angular 19"/>
          <p:cNvCxnSpPr/>
          <p:nvPr/>
        </p:nvCxnSpPr>
        <p:spPr>
          <a:xfrm rot="10800000" flipV="1">
            <a:off x="6079249" y="2846613"/>
            <a:ext cx="2025219" cy="270466"/>
          </a:xfrm>
          <a:prstGeom prst="bentConnector3">
            <a:avLst>
              <a:gd name="adj1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angular 22"/>
          <p:cNvCxnSpPr/>
          <p:nvPr/>
        </p:nvCxnSpPr>
        <p:spPr>
          <a:xfrm rot="10800000">
            <a:off x="6090108" y="3119567"/>
            <a:ext cx="2014359" cy="239987"/>
          </a:xfrm>
          <a:prstGeom prst="bentConnector3">
            <a:avLst>
              <a:gd name="adj1" fmla="val 50499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2223" y="2397044"/>
            <a:ext cx="0" cy="144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863676" cy="4826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Secretaría del Ayuntamiento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200741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00" b="1" dirty="0" smtClean="0">
                <a:solidFill>
                  <a:schemeClr val="tx1"/>
                </a:solidFill>
              </a:rPr>
              <a:t>ESTEBAN MARTÍN BLACKALLER ROSAS</a:t>
            </a:r>
            <a:endParaRPr lang="es-MX" sz="130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EM06910 </a:t>
            </a:r>
            <a:r>
              <a:rPr lang="es-MX" sz="1400" dirty="0" smtClean="0">
                <a:solidFill>
                  <a:schemeClr val="tx1"/>
                </a:solidFill>
              </a:rPr>
              <a:t>Secretario</a:t>
            </a:r>
            <a:endParaRPr lang="es-MX" sz="1400" dirty="0">
              <a:solidFill>
                <a:schemeClr val="tx1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H="1" flipV="1">
            <a:off x="3072378" y="3114829"/>
            <a:ext cx="302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ángulo redondeado 16"/>
          <p:cNvSpPr/>
          <p:nvPr/>
        </p:nvSpPr>
        <p:spPr>
          <a:xfrm>
            <a:off x="7938000" y="2675583"/>
            <a:ext cx="2520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ARGENTINA DOMANI ALEMÁN SOTO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EM03361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8" name="Rectángulo redondeado 17"/>
          <p:cNvSpPr/>
          <p:nvPr/>
        </p:nvSpPr>
        <p:spPr>
          <a:xfrm>
            <a:off x="1937084" y="2622725"/>
            <a:ext cx="2678284" cy="97583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 smtClean="0">
                <a:solidFill>
                  <a:schemeClr val="tx1"/>
                </a:solidFill>
              </a:rPr>
              <a:t>EM05138 </a:t>
            </a:r>
            <a:r>
              <a:rPr lang="es-MX" sz="1050" b="1" dirty="0" smtClean="0">
                <a:solidFill>
                  <a:schemeClr val="tx1"/>
                </a:solidFill>
              </a:rPr>
              <a:t>JESÚS HUMBERTO PIÑA RAMÍREZ</a:t>
            </a:r>
          </a:p>
          <a:p>
            <a:pPr algn="ctr"/>
            <a:r>
              <a:rPr lang="es-MX" sz="600" b="1" dirty="0" smtClean="0">
                <a:solidFill>
                  <a:schemeClr val="tx1"/>
                </a:solidFill>
              </a:rPr>
              <a:t>EM06918</a:t>
            </a:r>
            <a:r>
              <a:rPr lang="es-MX" sz="1050" b="1" dirty="0" smtClean="0">
                <a:solidFill>
                  <a:schemeClr val="tx1"/>
                </a:solidFill>
              </a:rPr>
              <a:t> ARTURO </a:t>
            </a:r>
            <a:r>
              <a:rPr lang="es-MX" sz="1050" b="1" dirty="0">
                <a:solidFill>
                  <a:schemeClr val="tx1"/>
                </a:solidFill>
              </a:rPr>
              <a:t>GPE </a:t>
            </a:r>
            <a:r>
              <a:rPr lang="es-MX" sz="1050" b="1" dirty="0" smtClean="0">
                <a:solidFill>
                  <a:schemeClr val="tx1"/>
                </a:solidFill>
              </a:rPr>
              <a:t>REYES MUÑOZ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EM06917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NOELIA D. ESQUIVEL MALDONADO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EM03318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MARTÍN HEBERTO HERRERA V</a:t>
            </a:r>
            <a:r>
              <a:rPr lang="es-MX" sz="1050" b="1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EM07536</a:t>
            </a:r>
            <a:r>
              <a:rPr lang="es-MX" sz="1050" dirty="0" smtClean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CARLOS ROLANDO HDZ MORIN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Auxiliar </a:t>
            </a:r>
            <a:r>
              <a:rPr lang="es-MX" sz="1050" dirty="0" smtClean="0">
                <a:solidFill>
                  <a:schemeClr val="tx1"/>
                </a:solidFill>
              </a:rPr>
              <a:t>Administrativo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25" name="Rectángulo redondeado 24"/>
          <p:cNvSpPr/>
          <p:nvPr/>
        </p:nvSpPr>
        <p:spPr>
          <a:xfrm>
            <a:off x="7939387" y="3181870"/>
            <a:ext cx="2520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YURI MARGARITA MEDELLÍN TORRES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EM06916</a:t>
            </a:r>
            <a:r>
              <a:rPr lang="es-MX" sz="7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Asesor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6" name="Conector recto 25"/>
          <p:cNvCxnSpPr/>
          <p:nvPr/>
        </p:nvCxnSpPr>
        <p:spPr>
          <a:xfrm>
            <a:off x="4487903" y="3826798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ángulo redondeado 26"/>
          <p:cNvSpPr/>
          <p:nvPr/>
        </p:nvSpPr>
        <p:spPr>
          <a:xfrm>
            <a:off x="428696" y="4179600"/>
            <a:ext cx="2214000" cy="6599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ROSA BEATRIZ MÁRQUEZ F.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EM00663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Encargada de la Oficina Municipal de Enlace con S.R.E.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8" name="Rectángulo redondeado 27"/>
          <p:cNvSpPr/>
          <p:nvPr/>
        </p:nvSpPr>
        <p:spPr>
          <a:xfrm>
            <a:off x="3379989" y="417960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HORACIO DE HOYOS MTZ.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EM06912 </a:t>
            </a:r>
            <a:r>
              <a:rPr lang="es-MX" sz="1100" dirty="0" smtClean="0">
                <a:solidFill>
                  <a:schemeClr val="tx1"/>
                </a:solidFill>
              </a:rPr>
              <a:t>Dirección Jurídica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9" name="Rectángulo redondeado 28"/>
          <p:cNvSpPr/>
          <p:nvPr/>
        </p:nvSpPr>
        <p:spPr>
          <a:xfrm>
            <a:off x="9371105" y="4180585"/>
            <a:ext cx="2214000" cy="6699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DINORAH E. HERNÁNDEZ PEÑA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EM00631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Coordinación de la Junta Municipal de Reclutamiento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30" name="Conector recto 29"/>
          <p:cNvCxnSpPr/>
          <p:nvPr/>
        </p:nvCxnSpPr>
        <p:spPr>
          <a:xfrm flipH="1">
            <a:off x="1528223" y="3833865"/>
            <a:ext cx="896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ángulo redondeado 31"/>
          <p:cNvSpPr/>
          <p:nvPr/>
        </p:nvSpPr>
        <p:spPr>
          <a:xfrm>
            <a:off x="6232760" y="4179600"/>
            <a:ext cx="2586152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JESÚS ARNOLDO BERMEA B.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EM06911</a:t>
            </a:r>
            <a:r>
              <a:rPr lang="es-MX" sz="7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Jefe de Archivo Municipal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88077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Conector recto 54"/>
          <p:cNvCxnSpPr/>
          <p:nvPr/>
        </p:nvCxnSpPr>
        <p:spPr>
          <a:xfrm flipH="1">
            <a:off x="4314793" y="5525983"/>
            <a:ext cx="781" cy="32106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/>
          <p:cNvCxnSpPr/>
          <p:nvPr/>
        </p:nvCxnSpPr>
        <p:spPr>
          <a:xfrm>
            <a:off x="3922755" y="4362952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/>
          <p:cNvCxnSpPr/>
          <p:nvPr/>
        </p:nvCxnSpPr>
        <p:spPr>
          <a:xfrm>
            <a:off x="5816438" y="4378989"/>
            <a:ext cx="0" cy="43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/>
          <p:cNvCxnSpPr/>
          <p:nvPr/>
        </p:nvCxnSpPr>
        <p:spPr>
          <a:xfrm flipH="1">
            <a:off x="870710" y="5525252"/>
            <a:ext cx="781" cy="32106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 flipH="1">
            <a:off x="2525260" y="5425901"/>
            <a:ext cx="781" cy="10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/>
          <p:cNvCxnSpPr/>
          <p:nvPr/>
        </p:nvCxnSpPr>
        <p:spPr>
          <a:xfrm>
            <a:off x="6333180" y="4993030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10623312" y="3315495"/>
            <a:ext cx="0" cy="176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7469183" y="3336901"/>
            <a:ext cx="0" cy="165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>
            <a:off x="4251611" y="3328857"/>
            <a:ext cx="0" cy="104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1389948" y="3314866"/>
            <a:ext cx="0" cy="212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2223" y="2069042"/>
            <a:ext cx="0" cy="12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8502960" y="4992268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86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de Desarrollo Social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200741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OSCAR GUTIÉRREZ GONZÁLEZ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EM06864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304189" y="3714835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YAZMÍN IBARRA VALDÉZ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EM06865</a:t>
            </a:r>
            <a:r>
              <a:rPr lang="es-MX" sz="100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Subdirectora Programas Sociales</a:t>
            </a:r>
            <a:endParaRPr lang="es-MX" sz="900" dirty="0">
              <a:solidFill>
                <a:schemeClr val="tx1"/>
              </a:solidFill>
            </a:endParaRPr>
          </a:p>
        </p:txBody>
      </p:sp>
      <p:sp>
        <p:nvSpPr>
          <p:cNvPr id="62" name="Rectángulo redondeado 61"/>
          <p:cNvSpPr/>
          <p:nvPr/>
        </p:nvSpPr>
        <p:spPr>
          <a:xfrm>
            <a:off x="3115296" y="371767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Coordinación Centro Desarrollo Comunitario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1378739" y="3328898"/>
            <a:ext cx="925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 flipH="1" flipV="1">
            <a:off x="6076290" y="2942026"/>
            <a:ext cx="140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redondeado 25"/>
          <p:cNvSpPr/>
          <p:nvPr/>
        </p:nvSpPr>
        <p:spPr>
          <a:xfrm>
            <a:off x="7066361" y="2753531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ROSA GPE. HERNÁNDEZ SILLER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EM07103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6233930" y="3712443"/>
            <a:ext cx="2342253" cy="5282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EM07504</a:t>
            </a:r>
            <a:r>
              <a:rPr lang="es-MX" sz="1100" dirty="0" smtClean="0">
                <a:solidFill>
                  <a:schemeClr val="tx1"/>
                </a:solidFill>
              </a:rPr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CÉSAR NIÑO FLORES</a:t>
            </a:r>
            <a:endParaRPr lang="es-MX" sz="1100" dirty="0" smtClean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Coordinador Participación Ciudadana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9316904" y="3712441"/>
            <a:ext cx="2625192" cy="53062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EM06868</a:t>
            </a:r>
            <a:r>
              <a:rPr lang="es-MX" sz="7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EDNA B. COVARRUBIAS MILLAN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Coordinadora Grupos Vulnerables y Adultos Mayores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7" name="Conector recto 26"/>
          <p:cNvCxnSpPr/>
          <p:nvPr/>
        </p:nvCxnSpPr>
        <p:spPr>
          <a:xfrm flipH="1" flipV="1">
            <a:off x="1404218" y="4298076"/>
            <a:ext cx="72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ángulo redondeado 27"/>
          <p:cNvSpPr/>
          <p:nvPr/>
        </p:nvSpPr>
        <p:spPr>
          <a:xfrm>
            <a:off x="1976115" y="4125336"/>
            <a:ext cx="1798921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E. YAJAIRA PALAFOX MTZ.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EM07117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9" name="Conector recto 28"/>
          <p:cNvCxnSpPr/>
          <p:nvPr/>
        </p:nvCxnSpPr>
        <p:spPr>
          <a:xfrm flipH="1" flipV="1">
            <a:off x="3916036" y="4376768"/>
            <a:ext cx="190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ángulo redondeado 37"/>
          <p:cNvSpPr/>
          <p:nvPr/>
        </p:nvSpPr>
        <p:spPr>
          <a:xfrm>
            <a:off x="9528430" y="4538961"/>
            <a:ext cx="2239500" cy="14971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EM04752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BERTHA L. RADA CALLEROS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EM07111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LAURA T. MIRELES PÉREZ</a:t>
            </a:r>
          </a:p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EM07102</a:t>
            </a:r>
            <a:r>
              <a:rPr lang="es-MX" sz="1050" dirty="0" smtClean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MA. TRINIDAD NARVÁEZ T.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EM07004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CARMELA SILLAS LUNA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EM07108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AMALIA MENDOZA INFANTE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EM07110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GUADALUPE HDZ. URIBE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EM07306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JESÚS VILLA OJEDA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Auxiliares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39" name="Rectángulo redondeado 38"/>
          <p:cNvSpPr/>
          <p:nvPr/>
        </p:nvSpPr>
        <p:spPr>
          <a:xfrm>
            <a:off x="7579845" y="5360400"/>
            <a:ext cx="1798921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FERNANDO GARZA ORTIZ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EM07250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Chofer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0" name="Rectángulo redondeado 39"/>
          <p:cNvSpPr/>
          <p:nvPr/>
        </p:nvSpPr>
        <p:spPr>
          <a:xfrm>
            <a:off x="5326950" y="5359770"/>
            <a:ext cx="2014459" cy="136000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EM07106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LUZ VICTORIA ANABELLA PEDRAZA M.</a:t>
            </a:r>
          </a:p>
          <a:p>
            <a:pPr algn="ctr"/>
            <a:r>
              <a:rPr lang="es-MX" sz="5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EM07216</a:t>
            </a:r>
            <a:r>
              <a:rPr lang="es-MX" sz="500" dirty="0" smtClean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SANDRA L. PEÑA MACÍAS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EM07191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JOAQUÍN FLORES VENANCIO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EM07194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FERNANDO MUÑIZ OSORIA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EM07113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FAUSTINO VARGAS LÓPEZ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Auxiliares</a:t>
            </a:r>
            <a:endParaRPr lang="es-MX" sz="1000" dirty="0">
              <a:solidFill>
                <a:schemeClr val="tx1"/>
              </a:solidFill>
            </a:endParaRPr>
          </a:p>
        </p:txBody>
      </p:sp>
      <p:cxnSp>
        <p:nvCxnSpPr>
          <p:cNvPr id="41" name="Conector recto 40"/>
          <p:cNvCxnSpPr/>
          <p:nvPr/>
        </p:nvCxnSpPr>
        <p:spPr>
          <a:xfrm flipH="1" flipV="1">
            <a:off x="6336510" y="5003148"/>
            <a:ext cx="216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ángulo redondeado 42"/>
          <p:cNvSpPr/>
          <p:nvPr/>
        </p:nvSpPr>
        <p:spPr>
          <a:xfrm>
            <a:off x="16726" y="5655681"/>
            <a:ext cx="1620000" cy="51404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MÓNICA E. DÍAZ GUERRERO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EM07142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Ejecutor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4" name="Rectángulo redondeado 43"/>
          <p:cNvSpPr/>
          <p:nvPr/>
        </p:nvSpPr>
        <p:spPr>
          <a:xfrm>
            <a:off x="3355318" y="5655599"/>
            <a:ext cx="1903906" cy="10641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chemeClr val="tx1"/>
                </a:solidFill>
              </a:rPr>
              <a:t>EM06469</a:t>
            </a:r>
            <a:r>
              <a:rPr lang="es-MX" sz="700" b="1" dirty="0">
                <a:solidFill>
                  <a:schemeClr val="tx1"/>
                </a:solidFill>
              </a:rPr>
              <a:t> </a:t>
            </a:r>
            <a:r>
              <a:rPr lang="es-MX" sz="1050" b="1" dirty="0">
                <a:solidFill>
                  <a:schemeClr val="tx1"/>
                </a:solidFill>
              </a:rPr>
              <a:t>FABIOLA </a:t>
            </a:r>
            <a:r>
              <a:rPr lang="es-MX" sz="1050" b="1" dirty="0" smtClean="0">
                <a:solidFill>
                  <a:schemeClr val="tx1"/>
                </a:solidFill>
              </a:rPr>
              <a:t>A. MEDINA GÓMEZ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EM07178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AIDÉ FUENTES ZAMORA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EM06691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HERLYN I. HURTADO RDZ.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Auxiliares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6" name="Rectángulo redondeado 45"/>
          <p:cNvSpPr/>
          <p:nvPr/>
        </p:nvSpPr>
        <p:spPr>
          <a:xfrm>
            <a:off x="2861925" y="4536000"/>
            <a:ext cx="1902045" cy="9085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EM07107</a:t>
            </a:r>
            <a:r>
              <a:rPr lang="es-MX" sz="10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MIRIAM J. GÓMEZ DMGZ.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EM07116</a:t>
            </a:r>
            <a:r>
              <a:rPr lang="es-MX" sz="10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MARICELA GALVÁN MTZ.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EM07112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ADRIANA MA. LÓPEZ V.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EM07115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HÉCTOR TORRES SANCHEZ</a:t>
            </a:r>
          </a:p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 </a:t>
            </a:r>
            <a:r>
              <a:rPr lang="es-MX" sz="1000" dirty="0" smtClean="0">
                <a:solidFill>
                  <a:schemeClr val="tx1"/>
                </a:solidFill>
              </a:rPr>
              <a:t>Auxiliares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47" name="Rectángulo redondeado 46"/>
          <p:cNvSpPr/>
          <p:nvPr/>
        </p:nvSpPr>
        <p:spPr>
          <a:xfrm>
            <a:off x="4935784" y="4537275"/>
            <a:ext cx="1800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C. LETICIA RANGEL CORTÉZ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EM07105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Instructora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48" name="Conector recto 47"/>
          <p:cNvCxnSpPr/>
          <p:nvPr/>
        </p:nvCxnSpPr>
        <p:spPr>
          <a:xfrm flipH="1" flipV="1">
            <a:off x="858700" y="5529264"/>
            <a:ext cx="345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/>
          <p:cNvCxnSpPr/>
          <p:nvPr/>
        </p:nvCxnSpPr>
        <p:spPr>
          <a:xfrm flipH="1" flipV="1">
            <a:off x="1380756" y="5436903"/>
            <a:ext cx="115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303580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Conector recto 30"/>
          <p:cNvCxnSpPr/>
          <p:nvPr/>
        </p:nvCxnSpPr>
        <p:spPr>
          <a:xfrm>
            <a:off x="1996453" y="3060973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2223" y="2273154"/>
            <a:ext cx="0" cy="79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10137355" y="3045027"/>
            <a:ext cx="0" cy="50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864400" cy="4826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Instancia Municipal de la Mujer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200741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SILVIA VILLARREAL RIVERA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EM06906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62" name="Rectángulo redondeado 61"/>
          <p:cNvSpPr/>
          <p:nvPr/>
        </p:nvSpPr>
        <p:spPr>
          <a:xfrm>
            <a:off x="9044003" y="340920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MARICELA FERREL MENDOZA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EM06907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1991759" y="3065479"/>
            <a:ext cx="813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redondeado 21"/>
          <p:cNvSpPr/>
          <p:nvPr/>
        </p:nvSpPr>
        <p:spPr>
          <a:xfrm>
            <a:off x="886162" y="340920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GUADALUPE ÁLVAREZ PERALTA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EM03974</a:t>
            </a:r>
            <a:r>
              <a:rPr lang="es-MX" sz="700" dirty="0"/>
              <a:t> </a:t>
            </a:r>
            <a:r>
              <a:rPr lang="es-MX" sz="1000" dirty="0" smtClean="0">
                <a:solidFill>
                  <a:schemeClr val="tx1"/>
                </a:solidFill>
              </a:rPr>
              <a:t>Asistente</a:t>
            </a:r>
            <a:endParaRPr lang="es-MX" sz="1000" dirty="0">
              <a:solidFill>
                <a:schemeClr val="tx1"/>
              </a:solidFill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6088811" y="3051655"/>
            <a:ext cx="0" cy="50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redondeado 12"/>
          <p:cNvSpPr/>
          <p:nvPr/>
        </p:nvSpPr>
        <p:spPr>
          <a:xfrm>
            <a:off x="4995459" y="3415828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MELISA A. COBAS QUINTERO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EM07488</a:t>
            </a:r>
            <a:r>
              <a:rPr lang="es-MX" sz="1100" dirty="0" smtClean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Psicóloga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44942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Conector recto 15"/>
          <p:cNvCxnSpPr/>
          <p:nvPr/>
        </p:nvCxnSpPr>
        <p:spPr>
          <a:xfrm>
            <a:off x="3488009" y="3514173"/>
            <a:ext cx="0" cy="108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8728633" y="3487951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cto 2"/>
          <p:cNvCxnSpPr/>
          <p:nvPr/>
        </p:nvCxnSpPr>
        <p:spPr>
          <a:xfrm>
            <a:off x="6135924" y="2434507"/>
            <a:ext cx="0" cy="108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9" name="Rectángulo redondeado 8"/>
          <p:cNvSpPr/>
          <p:nvPr/>
        </p:nvSpPr>
        <p:spPr>
          <a:xfrm>
            <a:off x="4560924" y="2072080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GERARDO LÁZARO TAPIA GARCÍA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EM06869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cxnSp>
        <p:nvCxnSpPr>
          <p:cNvPr id="19" name="Conector recto 18"/>
          <p:cNvCxnSpPr/>
          <p:nvPr/>
        </p:nvCxnSpPr>
        <p:spPr>
          <a:xfrm flipH="1">
            <a:off x="3475778" y="3502117"/>
            <a:ext cx="525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redondeado 23"/>
          <p:cNvSpPr/>
          <p:nvPr/>
        </p:nvSpPr>
        <p:spPr>
          <a:xfrm>
            <a:off x="3178800" y="396000"/>
            <a:ext cx="5864400" cy="4826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</a:t>
            </a:r>
          </a:p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Atención Ciudadana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30" name="Rectángulo redondeado 29"/>
          <p:cNvSpPr/>
          <p:nvPr/>
        </p:nvSpPr>
        <p:spPr>
          <a:xfrm>
            <a:off x="2375444" y="3831208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FCO. RAFAEL GONZÁLEZ ORTÍZ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EM06870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 de CIAC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7478975" y="3830666"/>
            <a:ext cx="2502325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ILDEFONSO DELGADO SILVA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EM07050</a:t>
            </a:r>
            <a:r>
              <a:rPr lang="es-MX" sz="105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Coordinador de “Unidos por Monclova</a:t>
            </a:r>
            <a:r>
              <a:rPr lang="es-MX" sz="1050" dirty="0" smtClean="0">
                <a:solidFill>
                  <a:schemeClr val="tx1"/>
                </a:solidFill>
              </a:rPr>
              <a:t>”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35" name="Rectángulo redondeado 34"/>
          <p:cNvSpPr/>
          <p:nvPr/>
        </p:nvSpPr>
        <p:spPr>
          <a:xfrm>
            <a:off x="2375444" y="4571420"/>
            <a:ext cx="2214000" cy="6641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EM07221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FRANCELY DE LA PAZ CUEVAS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EM07313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SEBASTIÁN ZERTUCHE RIVAS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Auxiliares</a:t>
            </a:r>
            <a:endParaRPr lang="es-MX" sz="1000" dirty="0">
              <a:solidFill>
                <a:schemeClr val="tx1"/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H="1">
            <a:off x="6121621" y="3076978"/>
            <a:ext cx="223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redondeado 13"/>
          <p:cNvSpPr/>
          <p:nvPr/>
        </p:nvSpPr>
        <p:spPr>
          <a:xfrm>
            <a:off x="7648838" y="2890507"/>
            <a:ext cx="2294466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EM09179</a:t>
            </a:r>
            <a:r>
              <a:rPr lang="es-MX" sz="10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ESTHER M. DEL VALLE BERMUDEZ</a:t>
            </a:r>
            <a:endParaRPr lang="es-MX" sz="9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>
                <a:solidFill>
                  <a:schemeClr val="tx1"/>
                </a:solidFill>
              </a:rPr>
              <a:t>Asistente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27756497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Conector recto 43"/>
          <p:cNvCxnSpPr/>
          <p:nvPr/>
        </p:nvCxnSpPr>
        <p:spPr>
          <a:xfrm>
            <a:off x="11047884" y="3162914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2500343" y="3165553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>
            <a:off x="4268540" y="3173265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/>
          <p:cNvCxnSpPr/>
          <p:nvPr/>
        </p:nvCxnSpPr>
        <p:spPr>
          <a:xfrm flipH="1">
            <a:off x="4804790" y="2744951"/>
            <a:ext cx="295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123167" y="1696471"/>
            <a:ext cx="0" cy="147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864400" cy="4826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de Educación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50238" y="1186476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CANDELARIO CRESPO MACÍAS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EM06897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36608" y="3468026"/>
            <a:ext cx="1486034" cy="91673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ROMANA RAMOS VILLARREAL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EM07180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 Eventos Cívicos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7433127" y="2558483"/>
            <a:ext cx="2294466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>
                <a:solidFill>
                  <a:schemeClr val="tx1"/>
                </a:solidFill>
              </a:rPr>
              <a:t>YESLY YANNET FUENTES ORDOÑEZ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EM07055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Asistente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5" name="Rectángulo redondeado 14"/>
          <p:cNvSpPr/>
          <p:nvPr/>
        </p:nvSpPr>
        <p:spPr>
          <a:xfrm>
            <a:off x="5018238" y="201011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CARMEN VILLALOBOS GUERRERO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EM07054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Subdirector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8" name="Rectángulo redondeado 17"/>
          <p:cNvSpPr/>
          <p:nvPr/>
        </p:nvSpPr>
        <p:spPr>
          <a:xfrm>
            <a:off x="1764796" y="3485214"/>
            <a:ext cx="1486800" cy="89954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EM05310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ISRAEL HUERTA </a:t>
            </a:r>
            <a:r>
              <a:rPr lang="es-MX" sz="1050" b="1" dirty="0" err="1" smtClean="0">
                <a:solidFill>
                  <a:schemeClr val="tx1"/>
                </a:solidFill>
              </a:rPr>
              <a:t>HUERTA</a:t>
            </a:r>
            <a:endParaRPr lang="es-MX" sz="105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EM04556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RÓMULO GARCÍA RODRÍGUEZ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Peón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20" name="Rectángulo redondeado 19"/>
          <p:cNvSpPr/>
          <p:nvPr/>
        </p:nvSpPr>
        <p:spPr>
          <a:xfrm>
            <a:off x="3506062" y="3481258"/>
            <a:ext cx="1486800" cy="17807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EM07243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JOSÉ ÁNGEL ORTIZ LARA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EM07274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MARIO CÓRDOVA MARTÍNEZ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EM07484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MARCO ANTONIO LUNA SALDÚA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Velador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34" name="Conector recto 33"/>
          <p:cNvCxnSpPr/>
          <p:nvPr/>
        </p:nvCxnSpPr>
        <p:spPr>
          <a:xfrm>
            <a:off x="780179" y="3158929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/>
          <p:cNvCxnSpPr/>
          <p:nvPr/>
        </p:nvCxnSpPr>
        <p:spPr>
          <a:xfrm flipH="1">
            <a:off x="764927" y="3172621"/>
            <a:ext cx="1029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redondeado 20"/>
          <p:cNvSpPr/>
          <p:nvPr/>
        </p:nvSpPr>
        <p:spPr>
          <a:xfrm>
            <a:off x="2510324" y="2362917"/>
            <a:ext cx="2294466" cy="5451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EM04561</a:t>
            </a:r>
            <a:r>
              <a:rPr lang="es-MX" sz="1100" dirty="0" smtClean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ADRIANA ORTIZ HDZ.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EM07339</a:t>
            </a:r>
            <a:r>
              <a:rPr lang="es-MX" sz="10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ANA BERTHA ORTIZ VZQ.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Auxiliar Administrativo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6" name="Conector recto 25"/>
          <p:cNvCxnSpPr/>
          <p:nvPr/>
        </p:nvCxnSpPr>
        <p:spPr>
          <a:xfrm>
            <a:off x="7490251" y="3162725"/>
            <a:ext cx="0" cy="262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ángulo redondeado 26"/>
          <p:cNvSpPr/>
          <p:nvPr/>
        </p:nvSpPr>
        <p:spPr>
          <a:xfrm>
            <a:off x="5285485" y="3225692"/>
            <a:ext cx="4339989" cy="18084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2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EM07172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MA. CIRILA TENORIO ARMENDARIZ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EM04602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ELIZABETH NUÑEZ ARZOLA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EM07271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ELIZABETH MEDINA BARRIENTOS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EM07277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NUVIA V. CAMPOS CARMONA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EM04551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SUSANA E. ARROYO BALLESTEROS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EM04051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GUADALUPE RIVERA QUINTERO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EM07171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RAFAELA MONA SOTO 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EM07270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MARÍA DE J. SALAZAR BALDERAS</a:t>
            </a:r>
          </a:p>
          <a:p>
            <a:pPr algn="ctr"/>
            <a:endParaRPr lang="es-MX" sz="900" b="1" dirty="0">
              <a:solidFill>
                <a:schemeClr val="tx1"/>
              </a:solidFill>
            </a:endParaRPr>
          </a:p>
          <a:p>
            <a:pPr algn="ctr"/>
            <a:endParaRPr lang="es-MX" sz="9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EM07471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MARÍA ESTHER RDZ. MEJÍA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EM01895</a:t>
            </a:r>
            <a:r>
              <a:rPr lang="es-MX" sz="5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CLAUDIA RODRÍGUEZ GONZÁLEZ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EM07168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IRMA PIZARRO LEDEZMA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EM04972</a:t>
            </a:r>
            <a:r>
              <a:rPr lang="es-MX" sz="5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NAIDA LETICIA ANALIZ MELCHOR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EM07173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SANTA IRMA RDZ BARRERA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EM07217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MARINA FERREL MENDOZA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EM06245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MAGDALENA GUEVARA TREVIÑO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EM07278</a:t>
            </a:r>
            <a:r>
              <a:rPr lang="es-MX" sz="5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MAYRA YOMARH GARCÍA PEÑA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EM04582</a:t>
            </a:r>
            <a:r>
              <a:rPr lang="es-MX" sz="5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EVANGELINA CARRIZALEZ GÓMEZ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EM07479</a:t>
            </a:r>
            <a:r>
              <a:rPr lang="es-MX" sz="5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INGRID P. CISNEROS MARTÍNEZ</a:t>
            </a:r>
          </a:p>
        </p:txBody>
      </p:sp>
      <p:sp>
        <p:nvSpPr>
          <p:cNvPr id="28" name="Rectángulo redondeado 27"/>
          <p:cNvSpPr/>
          <p:nvPr/>
        </p:nvSpPr>
        <p:spPr>
          <a:xfrm>
            <a:off x="9919022" y="3439834"/>
            <a:ext cx="2214000" cy="20784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EM05347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ANA GPE. </a:t>
            </a:r>
            <a:r>
              <a:rPr lang="es-MX" sz="1000" b="1" dirty="0">
                <a:solidFill>
                  <a:schemeClr val="tx1"/>
                </a:solidFill>
              </a:rPr>
              <a:t>GONZÁLEZ HDZ</a:t>
            </a:r>
            <a:r>
              <a:rPr lang="es-MX" sz="1000" b="1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EM03873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BENITA GAYTÁN FLORES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EM07247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KARLA M. ARMENDÁRIZ JUÁREZ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EM07246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HILDA VERÓNICA MTZ. ZAVALA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EM07248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DIANA M. PEÑA CABRERA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EM07243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MA. GPE. PÉREZ ESCOBEDO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EM04979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LAURA LORENA CASTRO SALAIS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EM05192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EDNA YANETH DEL RIO VALDÉZ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Intendentes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30" name="Rectángulo redondeado 29"/>
          <p:cNvSpPr/>
          <p:nvPr/>
        </p:nvSpPr>
        <p:spPr>
          <a:xfrm>
            <a:off x="6049927" y="5388479"/>
            <a:ext cx="2875581" cy="14009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EM06484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MARTHA I. ARREGUIN LINARES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EM02697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AMPARO ARREGUIN LINARES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EM02444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JUANITA </a:t>
            </a:r>
            <a:r>
              <a:rPr lang="es-MX" sz="1000" b="1" dirty="0">
                <a:solidFill>
                  <a:schemeClr val="tx1"/>
                </a:solidFill>
              </a:rPr>
              <a:t>GPE. </a:t>
            </a:r>
            <a:r>
              <a:rPr lang="es-MX" sz="1000" b="1" dirty="0" smtClean="0">
                <a:solidFill>
                  <a:schemeClr val="tx1"/>
                </a:solidFill>
              </a:rPr>
              <a:t>ARREGUIN LINARES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EM04682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LUZ MARIA TAPIA VILLARREAL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EM04701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CLAUDIA </a:t>
            </a:r>
            <a:r>
              <a:rPr lang="es-MX" sz="1000" b="1" dirty="0">
                <a:solidFill>
                  <a:schemeClr val="tx1"/>
                </a:solidFill>
              </a:rPr>
              <a:t>PATRICIA LLANAS </a:t>
            </a:r>
            <a:r>
              <a:rPr lang="es-MX" sz="1000" b="1" dirty="0" smtClean="0">
                <a:solidFill>
                  <a:schemeClr val="tx1"/>
                </a:solidFill>
              </a:rPr>
              <a:t>RDZ.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EM04558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ADRIAN RODRÍGUEZ GUERRERO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EM07355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MARIA ELENA ARREAGA SAUCEDO</a:t>
            </a: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Intendentes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7011465" y="4772572"/>
            <a:ext cx="95250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1100" dirty="0" smtClean="0"/>
              <a:t>Bibliotecarias</a:t>
            </a:r>
            <a:endParaRPr lang="es-MX" sz="1100" dirty="0"/>
          </a:p>
        </p:txBody>
      </p:sp>
      <p:sp>
        <p:nvSpPr>
          <p:cNvPr id="31" name="CuadroTexto 30"/>
          <p:cNvSpPr txBox="1"/>
          <p:nvPr/>
        </p:nvSpPr>
        <p:spPr>
          <a:xfrm>
            <a:off x="178902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164044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Conector recto 47"/>
          <p:cNvCxnSpPr/>
          <p:nvPr/>
        </p:nvCxnSpPr>
        <p:spPr>
          <a:xfrm>
            <a:off x="10204826" y="4777990"/>
            <a:ext cx="0" cy="43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/>
          <p:nvPr/>
        </p:nvCxnSpPr>
        <p:spPr>
          <a:xfrm>
            <a:off x="5096692" y="5189978"/>
            <a:ext cx="0" cy="115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>
            <a:off x="2829128" y="5203626"/>
            <a:ext cx="0" cy="43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/>
          <p:cNvCxnSpPr/>
          <p:nvPr/>
        </p:nvCxnSpPr>
        <p:spPr>
          <a:xfrm>
            <a:off x="10204355" y="4235351"/>
            <a:ext cx="0" cy="61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/>
          <p:cNvCxnSpPr/>
          <p:nvPr/>
        </p:nvCxnSpPr>
        <p:spPr>
          <a:xfrm>
            <a:off x="3940584" y="4237990"/>
            <a:ext cx="0" cy="97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/>
          <p:cNvCxnSpPr/>
          <p:nvPr/>
        </p:nvCxnSpPr>
        <p:spPr>
          <a:xfrm>
            <a:off x="1201333" y="4227486"/>
            <a:ext cx="0" cy="172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/>
          <p:cNvCxnSpPr/>
          <p:nvPr/>
        </p:nvCxnSpPr>
        <p:spPr>
          <a:xfrm flipH="1">
            <a:off x="2824009" y="5203626"/>
            <a:ext cx="226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/>
          <p:cNvCxnSpPr/>
          <p:nvPr/>
        </p:nvCxnSpPr>
        <p:spPr>
          <a:xfrm>
            <a:off x="6130713" y="3818267"/>
            <a:ext cx="0" cy="43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/>
          <p:cNvCxnSpPr/>
          <p:nvPr/>
        </p:nvCxnSpPr>
        <p:spPr>
          <a:xfrm flipH="1">
            <a:off x="3755578" y="2265485"/>
            <a:ext cx="468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/>
          <p:cNvCxnSpPr/>
          <p:nvPr/>
        </p:nvCxnSpPr>
        <p:spPr>
          <a:xfrm flipH="1">
            <a:off x="3745086" y="2677256"/>
            <a:ext cx="468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/>
          <p:cNvCxnSpPr/>
          <p:nvPr/>
        </p:nvCxnSpPr>
        <p:spPr>
          <a:xfrm flipH="1">
            <a:off x="3756627" y="3114045"/>
            <a:ext cx="468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 flipH="1">
            <a:off x="3751919" y="3538732"/>
            <a:ext cx="4680000" cy="317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/>
          <p:cNvCxnSpPr/>
          <p:nvPr/>
        </p:nvCxnSpPr>
        <p:spPr>
          <a:xfrm>
            <a:off x="3754802" y="1904840"/>
            <a:ext cx="0" cy="190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8417114" y="1911741"/>
            <a:ext cx="0" cy="190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864400" cy="4826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de Salud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2187098" y="1369744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MELCHOR SILLER DE LA FUENTE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EM06874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Subdirector General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26" name="Rectángulo redondeado 25"/>
          <p:cNvSpPr/>
          <p:nvPr/>
        </p:nvSpPr>
        <p:spPr>
          <a:xfrm>
            <a:off x="4999188" y="2500856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GERARDO FLORES GARZA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EM05614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Asistente Operativo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1" name="Rectángulo redondeado 20"/>
          <p:cNvSpPr/>
          <p:nvPr/>
        </p:nvSpPr>
        <p:spPr>
          <a:xfrm>
            <a:off x="4999188" y="2083001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LUCILA E. LÓPEZ ÁLVAREZ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EM06263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Asistente Administrativo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6843271" y="1372016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JAVIER A. GARCÍA CARRANZA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EM07145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Subdirector Administrativo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42" name="Rectángulo redondeado 41"/>
          <p:cNvSpPr/>
          <p:nvPr/>
        </p:nvSpPr>
        <p:spPr>
          <a:xfrm>
            <a:off x="2824006" y="459000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ROCÍO PIZAÑA GARZA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EM07047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 Dental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58" name="Rectángulo redondeado 57"/>
          <p:cNvSpPr/>
          <p:nvPr/>
        </p:nvSpPr>
        <p:spPr>
          <a:xfrm>
            <a:off x="5000400" y="2924435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ARMANDO RAMOS ADAME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EM07235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 Operativo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65" name="Rectángulo redondeado 64"/>
          <p:cNvSpPr/>
          <p:nvPr/>
        </p:nvSpPr>
        <p:spPr>
          <a:xfrm>
            <a:off x="5001196" y="3350983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ADRIANA DE LEÓN PÉREZ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EM06477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Enfermera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66" name="Conector recto 65"/>
          <p:cNvCxnSpPr/>
          <p:nvPr/>
        </p:nvCxnSpPr>
        <p:spPr>
          <a:xfrm flipH="1">
            <a:off x="3741335" y="3813964"/>
            <a:ext cx="4680000" cy="317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ángulo redondeado 67"/>
          <p:cNvSpPr/>
          <p:nvPr/>
        </p:nvSpPr>
        <p:spPr>
          <a:xfrm>
            <a:off x="86764" y="4588141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RUTH VILLARREAL DELGADO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EM06250</a:t>
            </a:r>
            <a:r>
              <a:rPr lang="es-MX" sz="7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Médico Unidad Móvil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69" name="Rectángulo redondeado 68"/>
          <p:cNvSpPr/>
          <p:nvPr/>
        </p:nvSpPr>
        <p:spPr>
          <a:xfrm>
            <a:off x="9111474" y="459000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J. SALVADOR GARCÍA ALVAREZ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EM06767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Consultorio Municipal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70" name="Rectángulo redondeado 69"/>
          <p:cNvSpPr/>
          <p:nvPr/>
        </p:nvSpPr>
        <p:spPr>
          <a:xfrm>
            <a:off x="102806" y="5955424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ROCÍO DEL CARMEN VEGA R.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EM04935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Enfermera Unidad Móvil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71" name="Rectángulo redondeado 70"/>
          <p:cNvSpPr/>
          <p:nvPr/>
        </p:nvSpPr>
        <p:spPr>
          <a:xfrm>
            <a:off x="3996741" y="542199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smtClean="0">
                <a:solidFill>
                  <a:schemeClr val="tx1"/>
                </a:solidFill>
              </a:rPr>
              <a:t>NUBIA </a:t>
            </a:r>
            <a:r>
              <a:rPr lang="es-MX" sz="1100" b="1" dirty="0" smtClean="0">
                <a:solidFill>
                  <a:schemeClr val="tx1"/>
                </a:solidFill>
              </a:rPr>
              <a:t>L. TORRES FALCÓN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EM05649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Dentista de Unidad Móvil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73" name="Rectángulo redondeado 72"/>
          <p:cNvSpPr/>
          <p:nvPr/>
        </p:nvSpPr>
        <p:spPr>
          <a:xfrm>
            <a:off x="1626830" y="542806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LESLIE CHÁVEZ HERNÁNDEZ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EM05857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Enfermera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74" name="Rectángulo redondeado 73"/>
          <p:cNvSpPr/>
          <p:nvPr/>
        </p:nvSpPr>
        <p:spPr>
          <a:xfrm>
            <a:off x="9062933" y="5203626"/>
            <a:ext cx="2271860" cy="75179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EM04890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LUZ GRISELDA GARCÍA MORENO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EM07294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MARÍA MAGDALENA RDZ. FERREL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Enfermera Consultorio Municipal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77" name="Rectángulo redondeado 76"/>
          <p:cNvSpPr/>
          <p:nvPr/>
        </p:nvSpPr>
        <p:spPr>
          <a:xfrm>
            <a:off x="4004763" y="603929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IDALIA G. HARO GONZÁLEZ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EM06309</a:t>
            </a:r>
            <a:r>
              <a:rPr lang="es-MX" sz="1050" dirty="0"/>
              <a:t> </a:t>
            </a:r>
            <a:r>
              <a:rPr lang="es-MX" sz="1000" dirty="0" smtClean="0">
                <a:solidFill>
                  <a:schemeClr val="tx1"/>
                </a:solidFill>
              </a:rPr>
              <a:t>Asistente Dental Unidad Móvil</a:t>
            </a:r>
            <a:endParaRPr lang="es-MX" sz="1000" dirty="0">
              <a:solidFill>
                <a:schemeClr val="tx1"/>
              </a:solidFill>
            </a:endParaRPr>
          </a:p>
        </p:txBody>
      </p:sp>
      <p:cxnSp>
        <p:nvCxnSpPr>
          <p:cNvPr id="36" name="Conector recto 35"/>
          <p:cNvCxnSpPr/>
          <p:nvPr/>
        </p:nvCxnSpPr>
        <p:spPr>
          <a:xfrm>
            <a:off x="7237120" y="4245702"/>
            <a:ext cx="0" cy="187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 flipH="1">
            <a:off x="1185287" y="4245059"/>
            <a:ext cx="903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ángulo redondeado 39"/>
          <p:cNvSpPr/>
          <p:nvPr/>
        </p:nvSpPr>
        <p:spPr>
          <a:xfrm>
            <a:off x="6102062" y="4580886"/>
            <a:ext cx="2214000" cy="5709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FCO. MARTÍN GÓMEZ GONZÁLEZ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EM06871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 Protección y Control Animal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3" name="Rectángulo redondeado 42"/>
          <p:cNvSpPr/>
          <p:nvPr/>
        </p:nvSpPr>
        <p:spPr>
          <a:xfrm>
            <a:off x="6357840" y="6040800"/>
            <a:ext cx="1858111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JULIO CÉSAR FUENTES MTZ.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EM07073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Asistente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5" name="CuadroTexto 44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320109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Conector recto 20"/>
          <p:cNvCxnSpPr/>
          <p:nvPr/>
        </p:nvCxnSpPr>
        <p:spPr>
          <a:xfrm>
            <a:off x="4603818" y="4359991"/>
            <a:ext cx="0" cy="54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7513000" y="4382124"/>
            <a:ext cx="0" cy="54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>
            <a:off x="10430998" y="4359991"/>
            <a:ext cx="0" cy="54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1652659" y="4359991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2223" y="2186124"/>
            <a:ext cx="0" cy="219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Imagen y Comunicación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200741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50" b="1" dirty="0" smtClean="0">
                <a:solidFill>
                  <a:schemeClr val="tx1"/>
                </a:solidFill>
              </a:rPr>
              <a:t>HÉCTOR ALFONSO GARZA VÁZQUEZ</a:t>
            </a:r>
            <a:endParaRPr lang="es-MX" sz="135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EM06875</a:t>
            </a:r>
            <a:r>
              <a:rPr lang="es-MX" sz="1400" dirty="0"/>
              <a:t> </a:t>
            </a:r>
            <a:r>
              <a:rPr lang="es-MX" sz="1350" dirty="0" smtClean="0">
                <a:solidFill>
                  <a:schemeClr val="tx1"/>
                </a:solidFill>
              </a:rPr>
              <a:t>Director</a:t>
            </a:r>
            <a:endParaRPr lang="es-MX" sz="1350" dirty="0">
              <a:solidFill>
                <a:schemeClr val="tx1"/>
              </a:solidFill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541333" y="4705368"/>
            <a:ext cx="2214000" cy="52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REY LUIS SANTIAGO SILVA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EM06984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Camarógrafo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62" name="Rectángulo redondeado 61"/>
          <p:cNvSpPr/>
          <p:nvPr/>
        </p:nvSpPr>
        <p:spPr>
          <a:xfrm>
            <a:off x="3496818" y="4704608"/>
            <a:ext cx="2214000" cy="52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JULIO CÉSAR CALVILLO HDZ.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EM06986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Fotógrafo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1647967" y="4374023"/>
            <a:ext cx="878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 flipH="1" flipV="1">
            <a:off x="4886837" y="3053604"/>
            <a:ext cx="226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redondeado 25"/>
          <p:cNvSpPr/>
          <p:nvPr/>
        </p:nvSpPr>
        <p:spPr>
          <a:xfrm>
            <a:off x="7066361" y="284906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ALEJANDRA KALINCHUK ORTIZ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EM01800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 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6396363" y="4704607"/>
            <a:ext cx="2214000" cy="5224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EM06983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JUAN S. MEDINA SÁNCHEZ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EM07423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JUAN CARRIZALEZ ARAUZA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Diseñador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9112941" y="4704608"/>
            <a:ext cx="2625192" cy="52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SIMÓN PÉREZ VIZCAÍNO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EM06985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Voz Oficial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53" name="Rectángulo redondeado 52"/>
          <p:cNvSpPr/>
          <p:nvPr/>
        </p:nvSpPr>
        <p:spPr>
          <a:xfrm>
            <a:off x="4975223" y="3547924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DIANA L. ORTIZ MARTÍNEZ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EM06982</a:t>
            </a:r>
            <a:r>
              <a:rPr lang="es-MX" sz="100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Subdirectora Comunicación Social</a:t>
            </a:r>
            <a:endParaRPr lang="es-MX" sz="900" dirty="0">
              <a:solidFill>
                <a:schemeClr val="tx1"/>
              </a:solidFill>
            </a:endParaRPr>
          </a:p>
        </p:txBody>
      </p:sp>
      <p:sp>
        <p:nvSpPr>
          <p:cNvPr id="20" name="Rectángulo redondeado 19"/>
          <p:cNvSpPr/>
          <p:nvPr/>
        </p:nvSpPr>
        <p:spPr>
          <a:xfrm>
            <a:off x="2877793" y="2758684"/>
            <a:ext cx="2214000" cy="5905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EM07422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LOURDES A. FUENTES GONZÁLEZ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EM07480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LAURA E. CUEVAS ALVARADO</a:t>
            </a: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Auxiliar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95781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/>
          <p:cNvCxnSpPr/>
          <p:nvPr/>
        </p:nvCxnSpPr>
        <p:spPr>
          <a:xfrm>
            <a:off x="6135924" y="2481819"/>
            <a:ext cx="0" cy="97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9" name="Rectángulo redondeado 8"/>
          <p:cNvSpPr/>
          <p:nvPr/>
        </p:nvSpPr>
        <p:spPr>
          <a:xfrm>
            <a:off x="4560924" y="2072080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CARLOS VILLARREAL INTERIAL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EM06872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24" name="Rectángulo redondeado 23"/>
          <p:cNvSpPr/>
          <p:nvPr/>
        </p:nvSpPr>
        <p:spPr>
          <a:xfrm>
            <a:off x="3233392" y="534366"/>
            <a:ext cx="5612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</a:t>
            </a:r>
          </a:p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Fomento Económico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30" name="Rectángulo redondeado 29"/>
          <p:cNvSpPr/>
          <p:nvPr/>
        </p:nvSpPr>
        <p:spPr>
          <a:xfrm>
            <a:off x="5026999" y="309239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IVETH ASIS ELIZALDE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EM06994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Programas y Proyectos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36393154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cto 1"/>
          <p:cNvCxnSpPr/>
          <p:nvPr/>
        </p:nvCxnSpPr>
        <p:spPr>
          <a:xfrm>
            <a:off x="6067685" y="2481819"/>
            <a:ext cx="0" cy="122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5" name="Rectángulo redondeado 4"/>
          <p:cNvSpPr/>
          <p:nvPr/>
        </p:nvSpPr>
        <p:spPr>
          <a:xfrm>
            <a:off x="4492685" y="2072080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BETHA ALICIA DE LA ROSA CARRIZALES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EM06909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Coordinadora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3178800" y="534366"/>
            <a:ext cx="5612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Coordinación</a:t>
            </a:r>
          </a:p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Turismo</a:t>
            </a:r>
            <a:endParaRPr lang="es-MX" sz="3600" dirty="0">
              <a:solidFill>
                <a:schemeClr val="tx1"/>
              </a:solidFill>
            </a:endParaRPr>
          </a:p>
        </p:txBody>
      </p:sp>
      <p:cxnSp>
        <p:nvCxnSpPr>
          <p:cNvPr id="9" name="Conector recto 8"/>
          <p:cNvCxnSpPr/>
          <p:nvPr/>
        </p:nvCxnSpPr>
        <p:spPr>
          <a:xfrm flipH="1">
            <a:off x="6056999" y="3153487"/>
            <a:ext cx="178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redondeado 9"/>
          <p:cNvSpPr/>
          <p:nvPr/>
        </p:nvSpPr>
        <p:spPr>
          <a:xfrm>
            <a:off x="7524581" y="2970571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JUANITA L. ALVARADO VIDALES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EM06306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Asistente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4992018" y="3689180"/>
            <a:ext cx="2214000" cy="6781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EM07093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ULISES GABRIEL GARZA RAMÍREZ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EM07061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CEFERINO VALDÉZ GARCÍA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Auxiliar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20072817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ector recto 12"/>
          <p:cNvCxnSpPr/>
          <p:nvPr/>
        </p:nvCxnSpPr>
        <p:spPr>
          <a:xfrm>
            <a:off x="6097943" y="2344056"/>
            <a:ext cx="0" cy="2201741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5" name="Rectángulo redondeado 4"/>
          <p:cNvSpPr/>
          <p:nvPr/>
        </p:nvSpPr>
        <p:spPr>
          <a:xfrm>
            <a:off x="2235200" y="396000"/>
            <a:ext cx="7039429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de Fomento Agropecuario </a:t>
            </a:r>
          </a:p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y Desarrollo Rural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4522943" y="2178614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00" b="1" dirty="0" smtClean="0">
                <a:solidFill>
                  <a:schemeClr val="tx1"/>
                </a:solidFill>
              </a:rPr>
              <a:t>EVERARDO RODRÍGUEZ BALLESTEROS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EM06890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cxnSp>
        <p:nvCxnSpPr>
          <p:cNvPr id="8" name="Conector recto 7"/>
          <p:cNvCxnSpPr/>
          <p:nvPr/>
        </p:nvCxnSpPr>
        <p:spPr>
          <a:xfrm flipH="1">
            <a:off x="6084694" y="3931415"/>
            <a:ext cx="147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redondeado 11"/>
          <p:cNvSpPr/>
          <p:nvPr/>
        </p:nvSpPr>
        <p:spPr>
          <a:xfrm>
            <a:off x="4987398" y="3100146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ABELARDO SÁNCHEZ VQZ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EM06891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Subdirector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8" name="Rectángulo redondeado 17"/>
          <p:cNvSpPr/>
          <p:nvPr/>
        </p:nvSpPr>
        <p:spPr>
          <a:xfrm>
            <a:off x="7113766" y="374849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DIANA LAURA CARLOS PIZAÑA 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EM07442</a:t>
            </a:r>
            <a:r>
              <a:rPr lang="es-MX" sz="7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Asistente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4992018" y="4548996"/>
            <a:ext cx="2214000" cy="70491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EM06892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VICTOR M. SILVA CONTRERAS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EM07041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MANUEL PÉREZ TORRES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Coordinador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4532113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Conector recto 15"/>
          <p:cNvCxnSpPr/>
          <p:nvPr/>
        </p:nvCxnSpPr>
        <p:spPr>
          <a:xfrm>
            <a:off x="1470555" y="3387149"/>
            <a:ext cx="0" cy="129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10887797" y="3389296"/>
            <a:ext cx="0" cy="140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cto 2"/>
          <p:cNvCxnSpPr/>
          <p:nvPr/>
        </p:nvCxnSpPr>
        <p:spPr>
          <a:xfrm>
            <a:off x="6135924" y="1606446"/>
            <a:ext cx="0" cy="316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9" name="Rectángulo redondeado 8"/>
          <p:cNvSpPr/>
          <p:nvPr/>
        </p:nvSpPr>
        <p:spPr>
          <a:xfrm>
            <a:off x="4560924" y="1140437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JOSÉ LUIS VALDÉS DOMÍNGUEZ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EM06882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379741" y="3732973"/>
            <a:ext cx="2214000" cy="54699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TUMII JULIO CÉSAR RÍOS CORTÉS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EM05903</a:t>
            </a:r>
            <a:r>
              <a:rPr lang="es-MX" sz="7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 de Protección Civil y Bomberos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19" name="Conector recto 18"/>
          <p:cNvCxnSpPr/>
          <p:nvPr/>
        </p:nvCxnSpPr>
        <p:spPr>
          <a:xfrm flipH="1">
            <a:off x="1467155" y="3388222"/>
            <a:ext cx="943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redondeado 23"/>
          <p:cNvSpPr/>
          <p:nvPr/>
        </p:nvSpPr>
        <p:spPr>
          <a:xfrm>
            <a:off x="1883391" y="300464"/>
            <a:ext cx="7560859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Protección Civil y Bomberos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30" name="Rectángulo redondeado 29"/>
          <p:cNvSpPr/>
          <p:nvPr/>
        </p:nvSpPr>
        <p:spPr>
          <a:xfrm>
            <a:off x="9771299" y="3732973"/>
            <a:ext cx="2214000" cy="6138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EM07096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IVÁN OROPEZA CASTAÑEDA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EM05833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JUAN ANTONIO VELASCO MTZ.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Jurídico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5020116" y="3732973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J. MARIO OBREGÓN CHÁVEZ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EM03301</a:t>
            </a:r>
            <a:r>
              <a:rPr lang="es-MX" sz="1050" dirty="0"/>
              <a:t> </a:t>
            </a:r>
            <a:r>
              <a:rPr lang="es-MX" sz="1000" dirty="0" smtClean="0">
                <a:solidFill>
                  <a:schemeClr val="tx1"/>
                </a:solidFill>
              </a:rPr>
              <a:t>Subcomandante de Bomberos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35" name="Rectángulo redondeado 34"/>
          <p:cNvSpPr/>
          <p:nvPr/>
        </p:nvSpPr>
        <p:spPr>
          <a:xfrm>
            <a:off x="9780797" y="4649584"/>
            <a:ext cx="2214000" cy="8049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EM01164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ANTONIO VÁZQUEZ CÁZARES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EM07032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J. MANUEL ROQUE SIMANUCO</a:t>
            </a: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Suministros y Mantenimiento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15" name="Rectángulo redondeado 14"/>
          <p:cNvSpPr/>
          <p:nvPr/>
        </p:nvSpPr>
        <p:spPr>
          <a:xfrm>
            <a:off x="4892843" y="2687284"/>
            <a:ext cx="2534652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J. FERNANDO DE LOS SANTOS DELGADO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EM06884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Subdirector de Bomberos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20" name="Conector recto 19"/>
          <p:cNvCxnSpPr/>
          <p:nvPr/>
        </p:nvCxnSpPr>
        <p:spPr>
          <a:xfrm flipH="1" flipV="1">
            <a:off x="6133459" y="2039360"/>
            <a:ext cx="226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redondeado 20"/>
          <p:cNvSpPr/>
          <p:nvPr/>
        </p:nvSpPr>
        <p:spPr>
          <a:xfrm>
            <a:off x="7445875" y="1804316"/>
            <a:ext cx="2476114" cy="46955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ROSALINDA MACÍAS ORTÍZ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EM07034</a:t>
            </a:r>
            <a:r>
              <a:rPr lang="es-MX" sz="100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Asistente de Dirección de Protección Civil</a:t>
            </a:r>
            <a:endParaRPr lang="es-MX" sz="900" dirty="0">
              <a:solidFill>
                <a:schemeClr val="tx1"/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296890" y="4648293"/>
            <a:ext cx="2330894" cy="11259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EM07033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ALI GERARDO GARCÍA ÁLVAREZ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EM07029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TOMÁS ORTIZ DÍAZ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EM06571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CELESTE GPE. GOVEA PÉREZ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EM07206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CARLOS A. PEÑA ZAMARRÓN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Inspectores de Protección Civil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23" name="Conector recto 22"/>
          <p:cNvCxnSpPr/>
          <p:nvPr/>
        </p:nvCxnSpPr>
        <p:spPr>
          <a:xfrm flipH="1" flipV="1">
            <a:off x="3669789" y="4346823"/>
            <a:ext cx="493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3679778" y="4346823"/>
            <a:ext cx="0" cy="140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8597223" y="4346823"/>
            <a:ext cx="0" cy="140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ángulo redondeado 27"/>
          <p:cNvSpPr/>
          <p:nvPr/>
        </p:nvSpPr>
        <p:spPr>
          <a:xfrm>
            <a:off x="2746912" y="4534931"/>
            <a:ext cx="2214000" cy="20282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EM00040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MIGUEL A. DMGZ. GUZMÁN (Teniente)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EM02164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J. FERNANDO RODRÍGUEZ SILLAS (Subteniente)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EM07169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RAFAEL GALLEGOS MEDINA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EM06180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BRENDA B. SEGOBIA </a:t>
            </a:r>
            <a:r>
              <a:rPr lang="es-MX" sz="1000" b="1" dirty="0" smtClean="0">
                <a:solidFill>
                  <a:schemeClr val="tx1"/>
                </a:solidFill>
              </a:rPr>
              <a:t>VQZ.</a:t>
            </a:r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5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EM07546</a:t>
            </a:r>
            <a:r>
              <a:rPr lang="es-MX" sz="1000" dirty="0" smtClean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JUAN MANUEL CARILLO MTZ.</a:t>
            </a:r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EM06597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JUAN GPE. MANCHA ZACARÍAS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EM07459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JOSÉ LUIS MTZ. ACOSTA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EM07460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FCO. MORENO TORRES</a:t>
            </a:r>
          </a:p>
          <a:p>
            <a:pPr algn="ctr"/>
            <a:r>
              <a:rPr lang="es-MX" sz="1000" dirty="0">
                <a:solidFill>
                  <a:schemeClr val="tx1"/>
                </a:solidFill>
              </a:rPr>
              <a:t>Bomberos Compañía </a:t>
            </a:r>
            <a:r>
              <a:rPr lang="es-MX" sz="1000" dirty="0" smtClean="0">
                <a:solidFill>
                  <a:schemeClr val="tx1"/>
                </a:solidFill>
              </a:rPr>
              <a:t>1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29" name="Rectángulo redondeado 28"/>
          <p:cNvSpPr/>
          <p:nvPr/>
        </p:nvSpPr>
        <p:spPr>
          <a:xfrm>
            <a:off x="5076485" y="4545850"/>
            <a:ext cx="2214000" cy="20173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EM04630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FCO. RAÚL </a:t>
            </a:r>
            <a:r>
              <a:rPr lang="es-MX" sz="1000" b="1" dirty="0">
                <a:solidFill>
                  <a:schemeClr val="tx1"/>
                </a:solidFill>
              </a:rPr>
              <a:t>DÍAZ MARUFO (Teniente)</a:t>
            </a:r>
          </a:p>
          <a:p>
            <a:pPr algn="ctr"/>
            <a:r>
              <a:rPr lang="es-MX" sz="5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EM07521</a:t>
            </a:r>
            <a:r>
              <a:rPr lang="es-MX" sz="1000" dirty="0" smtClean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ANTONIO ALEJANDRO BRIONES CEPEDA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EM06559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ROGELIO GARCÍA HERNÁNDEZ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EM06780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ALEJANDRO A. AGUIRRE PUGA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EM06524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YOLANDA GPE. PÉREZ NIÑO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EM07453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JEHU ELISEO FUENTES BERNAL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EM07454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BRENDA A. ZAMORA RDZ.</a:t>
            </a: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Bomberos </a:t>
            </a:r>
            <a:r>
              <a:rPr lang="es-MX" sz="1000" dirty="0">
                <a:solidFill>
                  <a:schemeClr val="tx1"/>
                </a:solidFill>
              </a:rPr>
              <a:t>Compañía </a:t>
            </a:r>
            <a:r>
              <a:rPr lang="es-MX" sz="1000" dirty="0" smtClean="0">
                <a:solidFill>
                  <a:schemeClr val="tx1"/>
                </a:solidFill>
              </a:rPr>
              <a:t>2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31" name="Rectángulo redondeado 30"/>
          <p:cNvSpPr/>
          <p:nvPr/>
        </p:nvSpPr>
        <p:spPr>
          <a:xfrm>
            <a:off x="7404299" y="4553259"/>
            <a:ext cx="2214000" cy="200993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EM05295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PEDRO D</a:t>
            </a:r>
            <a:r>
              <a:rPr lang="es-MX" sz="1000" b="1" dirty="0" smtClean="0">
                <a:solidFill>
                  <a:schemeClr val="tx1"/>
                </a:solidFill>
              </a:rPr>
              <a:t>. ALVARADO(Teniente</a:t>
            </a:r>
            <a:r>
              <a:rPr lang="es-MX" sz="1000" b="1" dirty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EM07007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JUAN LOZANO CARRIZALES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EM06445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HÉCTOR JAVIER VZQ. NAVA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EM07305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ANGÉLICA Y. ESCOBAR ÁVILA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EM07411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IRVING A. LIÑÁN ALBA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EM07432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ALEXIS FLORES OLVERA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EM07452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MANUEL E. CORRAL ESPINOZA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EM07455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EDWIN R. ORTIZ CORONADO</a:t>
            </a:r>
          </a:p>
          <a:p>
            <a:pPr algn="ctr"/>
            <a:r>
              <a:rPr lang="es-MX" sz="1000" dirty="0">
                <a:solidFill>
                  <a:schemeClr val="tx1"/>
                </a:solidFill>
              </a:rPr>
              <a:t>Bomberos Compañía </a:t>
            </a:r>
            <a:r>
              <a:rPr lang="es-MX" sz="1000" dirty="0" smtClean="0">
                <a:solidFill>
                  <a:schemeClr val="tx1"/>
                </a:solidFill>
              </a:rPr>
              <a:t>3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7918184" y="6556596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2405395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Conector recto 33"/>
          <p:cNvCxnSpPr/>
          <p:nvPr/>
        </p:nvCxnSpPr>
        <p:spPr>
          <a:xfrm>
            <a:off x="7411973" y="4533989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2615643" y="4513669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>
            <a:off x="9712226" y="4530983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4953695" y="4526922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135229" y="3279736"/>
            <a:ext cx="0" cy="12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9508" y="397565"/>
            <a:ext cx="5685183" cy="816025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Secretaría del Ayuntamiento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Oficina Municipal de 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Enlace con la S.R.E. 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60229" y="2829052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ROSA BEATRIZ MÁRQUEZ FLORES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EM00663 </a:t>
            </a:r>
            <a:r>
              <a:rPr lang="es-MX" sz="1400" dirty="0" smtClean="0">
                <a:solidFill>
                  <a:schemeClr val="tx1"/>
                </a:solidFill>
              </a:rPr>
              <a:t>Jefe de Departamento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6274739" y="4889743"/>
            <a:ext cx="2214000" cy="156564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EM02069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MARÍA R. CORTÉS MORA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EM00141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NORA A. GÓMEZ ROBLES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EM07174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BLANCA XÓCHITL FLORES RDZ.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EM07154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PATRICIA MARTÍNEZ VARELA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EM07133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YOLANDA </a:t>
            </a:r>
            <a:r>
              <a:rPr lang="es-MX" sz="1050" b="1" dirty="0">
                <a:solidFill>
                  <a:schemeClr val="tx1"/>
                </a:solidFill>
              </a:rPr>
              <a:t>GONZÁLEZ OZUNA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Secretarias Receptoras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6" name="Rectángulo redondeado 15"/>
          <p:cNvSpPr/>
          <p:nvPr/>
        </p:nvSpPr>
        <p:spPr>
          <a:xfrm>
            <a:off x="5015785" y="3787898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DORA ELIA FABELA ZAMORA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EM07001</a:t>
            </a:r>
            <a:r>
              <a:rPr lang="es-MX" sz="7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Supervisor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1504286" y="4889744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MANUEL ALVARADO GARCÍA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EM00492</a:t>
            </a:r>
            <a:r>
              <a:rPr lang="es-MX" sz="7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Vigilante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3839210" y="4889744"/>
            <a:ext cx="2260245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DOLORES GPE. FIERROS MORALES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EM07234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5" name="Rectángulo redondeado 24"/>
          <p:cNvSpPr/>
          <p:nvPr/>
        </p:nvSpPr>
        <p:spPr>
          <a:xfrm>
            <a:off x="8605581" y="4889743"/>
            <a:ext cx="2214000" cy="6000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EM05158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MARGARITA ARMENDARIZ ROJAS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EM07212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GABRIELA CORRAL MURILLO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Auxiliar Administrativo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32" name="Conector recto 31"/>
          <p:cNvCxnSpPr/>
          <p:nvPr/>
        </p:nvCxnSpPr>
        <p:spPr>
          <a:xfrm flipH="1">
            <a:off x="2621816" y="4533989"/>
            <a:ext cx="709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redondeado 19"/>
          <p:cNvSpPr/>
          <p:nvPr/>
        </p:nvSpPr>
        <p:spPr>
          <a:xfrm>
            <a:off x="4524455" y="193329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00" b="1" dirty="0" smtClean="0">
                <a:solidFill>
                  <a:schemeClr val="tx1"/>
                </a:solidFill>
              </a:rPr>
              <a:t>ESTEBAN MARTÍN BLACKALLER ROSAS</a:t>
            </a:r>
            <a:endParaRPr lang="es-MX" sz="130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EM06910 </a:t>
            </a:r>
            <a:r>
              <a:rPr lang="es-MX" sz="1400" dirty="0" smtClean="0">
                <a:solidFill>
                  <a:schemeClr val="tx1"/>
                </a:solidFill>
              </a:rPr>
              <a:t>Secretario</a:t>
            </a:r>
            <a:endParaRPr lang="es-MX" sz="1400" dirty="0">
              <a:solidFill>
                <a:schemeClr val="tx1"/>
              </a:solidFill>
            </a:endParaRPr>
          </a:p>
        </p:txBody>
      </p:sp>
      <p:cxnSp>
        <p:nvCxnSpPr>
          <p:cNvPr id="36" name="Conector recto 35"/>
          <p:cNvCxnSpPr/>
          <p:nvPr/>
        </p:nvCxnSpPr>
        <p:spPr>
          <a:xfrm>
            <a:off x="6134139" y="2477130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20"/>
          <p:cNvSpPr txBox="1"/>
          <p:nvPr/>
        </p:nvSpPr>
        <p:spPr>
          <a:xfrm>
            <a:off x="7918184" y="6450580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102164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Conector recto 27"/>
          <p:cNvCxnSpPr/>
          <p:nvPr/>
        </p:nvCxnSpPr>
        <p:spPr>
          <a:xfrm flipH="1">
            <a:off x="6123167" y="4794008"/>
            <a:ext cx="57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/>
          <p:cNvCxnSpPr/>
          <p:nvPr/>
        </p:nvCxnSpPr>
        <p:spPr>
          <a:xfrm flipH="1">
            <a:off x="10095641" y="4197665"/>
            <a:ext cx="57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 flipH="1">
            <a:off x="2064731" y="4197665"/>
            <a:ext cx="57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123167" y="2140537"/>
            <a:ext cx="0" cy="313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</a:t>
            </a:r>
          </a:p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Transporte y Vialidad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50238" y="2001193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JOSÉ ARIEL VENEGAS CASTILLA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EM06885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2064731" y="3167768"/>
            <a:ext cx="0" cy="172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>
            <a:off x="10092633" y="3162849"/>
            <a:ext cx="0" cy="169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redondeado 15"/>
          <p:cNvSpPr/>
          <p:nvPr/>
        </p:nvSpPr>
        <p:spPr>
          <a:xfrm>
            <a:off x="966194" y="339120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JORGE LUIS VALDÉS HIDALGO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EM06887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 Semáforos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0" name="Conector recto 19"/>
          <p:cNvCxnSpPr/>
          <p:nvPr/>
        </p:nvCxnSpPr>
        <p:spPr>
          <a:xfrm flipH="1">
            <a:off x="2055167" y="3180622"/>
            <a:ext cx="802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redondeado 20"/>
          <p:cNvSpPr/>
          <p:nvPr/>
        </p:nvSpPr>
        <p:spPr>
          <a:xfrm>
            <a:off x="5016824" y="3391196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DAVID VALDÉS TORRES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EM06978</a:t>
            </a:r>
            <a:r>
              <a:rPr lang="es-MX" sz="7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 Transporte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8980215" y="339120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DAVID E. GUERRERO LUJÁN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EM06888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Coordinador Señalamientos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966194" y="4586526"/>
            <a:ext cx="2214000" cy="12932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EM00826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FÉLIX MARIO ZAPATA LÓPEZ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EM02424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MARIO A. RDZ. ARELLANO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EM00784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RODOLFO MUÑOZ HERRERA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Semáforos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8" name="Rectángulo redondeado 17"/>
          <p:cNvSpPr/>
          <p:nvPr/>
        </p:nvSpPr>
        <p:spPr>
          <a:xfrm>
            <a:off x="2152323" y="4000434"/>
            <a:ext cx="1938414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NANCY A. CARRILLO CUÉLLAR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EM07144</a:t>
            </a:r>
            <a:r>
              <a:rPr lang="es-MX" sz="7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6203570" y="4596777"/>
            <a:ext cx="19368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LETICIA MENDOZA NAVARRO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EM05807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4" name="Rectángulo redondeado 23"/>
          <p:cNvSpPr/>
          <p:nvPr/>
        </p:nvSpPr>
        <p:spPr>
          <a:xfrm>
            <a:off x="10200557" y="3999600"/>
            <a:ext cx="19368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ABIGAIL ALFARO SAUCEDO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EM05609</a:t>
            </a:r>
            <a:r>
              <a:rPr lang="es-MX" sz="7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5" name="Rectángulo redondeado 24"/>
          <p:cNvSpPr/>
          <p:nvPr/>
        </p:nvSpPr>
        <p:spPr>
          <a:xfrm>
            <a:off x="4904076" y="5182870"/>
            <a:ext cx="2438419" cy="15492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EM07155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JESÚS ALONSO RIVERA HDZ.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EM07156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ALEJANDRO GARCÍA PÉREZ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EM07157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JOSÉ LUIS ROMO BARRIENTOS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EM05506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OSCAR M. VERDUZCO FUENTES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EM07161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IVÁN IBARRA LEIVA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EM05658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MANUEL CÁZARES JUÁREZ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EM07366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JOSÉ ALBERTO RDZ. ARENAS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Inspectores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26" name="Rectángulo redondeado 25"/>
          <p:cNvSpPr/>
          <p:nvPr/>
        </p:nvSpPr>
        <p:spPr>
          <a:xfrm>
            <a:off x="9053955" y="4586525"/>
            <a:ext cx="2214000" cy="12932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EM00779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JUAN MONJARÁS SUSTAITA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EM07337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GUSTAVO MARTÍNEZ IBARRA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EM07349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ROLANDO LOZOYA GÓMEZ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EM05803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EMANUEL LEIJA RODRÍGUEZ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Señalamientos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30" name="Rectángulo redondeado 29"/>
          <p:cNvSpPr/>
          <p:nvPr/>
        </p:nvSpPr>
        <p:spPr>
          <a:xfrm>
            <a:off x="5016824" y="4004668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PEDRO RODRÍGUEZ GARZA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EM06866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  <p:cxnSp>
        <p:nvCxnSpPr>
          <p:cNvPr id="32" name="Conector recto 31"/>
          <p:cNvCxnSpPr/>
          <p:nvPr/>
        </p:nvCxnSpPr>
        <p:spPr>
          <a:xfrm flipH="1">
            <a:off x="6108323" y="2872512"/>
            <a:ext cx="108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ángulo redondeado 32"/>
          <p:cNvSpPr/>
          <p:nvPr/>
        </p:nvSpPr>
        <p:spPr>
          <a:xfrm>
            <a:off x="7043415" y="267444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EMMANUEL BARBOZA GONZALEZ</a:t>
            </a:r>
            <a:endParaRPr lang="es-MX" sz="11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EM07510</a:t>
            </a:r>
            <a:r>
              <a:rPr lang="es-MX" sz="700" dirty="0" smtClean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 de Departamento</a:t>
            </a:r>
            <a:endParaRPr lang="es-MX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64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Conector recto 37"/>
          <p:cNvCxnSpPr/>
          <p:nvPr/>
        </p:nvCxnSpPr>
        <p:spPr>
          <a:xfrm>
            <a:off x="6091083" y="2204712"/>
            <a:ext cx="0" cy="234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/>
          <p:cNvCxnSpPr/>
          <p:nvPr/>
        </p:nvCxnSpPr>
        <p:spPr>
          <a:xfrm>
            <a:off x="10133402" y="4330012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864400" cy="4826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Ecología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1782830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50" b="1" dirty="0" smtClean="0">
                <a:solidFill>
                  <a:schemeClr val="tx1"/>
                </a:solidFill>
              </a:rPr>
              <a:t>MAURICIO LUMBRERAS LOZANO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EM06863</a:t>
            </a:r>
            <a:r>
              <a:rPr lang="es-MX" sz="1400" dirty="0"/>
              <a:t> </a:t>
            </a:r>
            <a:r>
              <a:rPr lang="es-MX" sz="1350" dirty="0" smtClean="0">
                <a:solidFill>
                  <a:schemeClr val="tx1"/>
                </a:solidFill>
              </a:rPr>
              <a:t>Director</a:t>
            </a:r>
            <a:endParaRPr lang="es-MX" sz="1350" dirty="0">
              <a:solidFill>
                <a:schemeClr val="tx1"/>
              </a:solidFill>
            </a:endParaRPr>
          </a:p>
        </p:txBody>
      </p:sp>
      <p:cxnSp>
        <p:nvCxnSpPr>
          <p:cNvPr id="24" name="Conector recto 23"/>
          <p:cNvCxnSpPr/>
          <p:nvPr/>
        </p:nvCxnSpPr>
        <p:spPr>
          <a:xfrm flipH="1" flipV="1">
            <a:off x="6100705" y="2700680"/>
            <a:ext cx="226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redondeado 25"/>
          <p:cNvSpPr/>
          <p:nvPr/>
        </p:nvSpPr>
        <p:spPr>
          <a:xfrm>
            <a:off x="7066361" y="2496143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ELODIA MONTELONGO MARTÍNEZ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EM00001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53" name="Rectángulo redondeado 52"/>
          <p:cNvSpPr/>
          <p:nvPr/>
        </p:nvSpPr>
        <p:spPr>
          <a:xfrm>
            <a:off x="4975223" y="3041046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JESÚS F. CÁZARES DE HOYOS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EM07045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1" name="Rectángulo redondeado 20"/>
          <p:cNvSpPr/>
          <p:nvPr/>
        </p:nvSpPr>
        <p:spPr>
          <a:xfrm>
            <a:off x="4983243" y="379174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JESÚS MENCHACA GALINDO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EM07042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Supervisor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8" name="Rectángulo redondeado 27"/>
          <p:cNvSpPr/>
          <p:nvPr/>
        </p:nvSpPr>
        <p:spPr>
          <a:xfrm>
            <a:off x="4985612" y="452867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MA. MAGDALENA GARCÍA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EM07043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 Administrativo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33" name="Conector recto 32"/>
          <p:cNvCxnSpPr/>
          <p:nvPr/>
        </p:nvCxnSpPr>
        <p:spPr>
          <a:xfrm>
            <a:off x="2015765" y="4347787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/>
          <p:cNvCxnSpPr/>
          <p:nvPr/>
        </p:nvCxnSpPr>
        <p:spPr>
          <a:xfrm flipH="1">
            <a:off x="2006201" y="4348608"/>
            <a:ext cx="813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ángulo redondeado 35"/>
          <p:cNvSpPr/>
          <p:nvPr/>
        </p:nvSpPr>
        <p:spPr>
          <a:xfrm>
            <a:off x="795022" y="4533707"/>
            <a:ext cx="2422358" cy="159064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EM07283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JORGE LUIS ZAMONSETT VALDÉZ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EM06046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JOSÉ EULOGIO CORONADO DAVIS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EM07209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RICARDO GERARDO CAMPOS RDZ.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EM07044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GUILLERMO GARCÍA MÉNDEZ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Inspectores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7" name="Rectángulo redondeado 36"/>
          <p:cNvSpPr/>
          <p:nvPr/>
        </p:nvSpPr>
        <p:spPr>
          <a:xfrm>
            <a:off x="8863257" y="4533818"/>
            <a:ext cx="2542679" cy="209899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EM07462</a:t>
            </a:r>
            <a:r>
              <a:rPr lang="es-MX" sz="1100" dirty="0" smtClean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RENATA GARCÍA </a:t>
            </a:r>
            <a:r>
              <a:rPr lang="es-MX" sz="1100" b="1" dirty="0" err="1" smtClean="0">
                <a:solidFill>
                  <a:schemeClr val="tx1"/>
                </a:solidFill>
              </a:rPr>
              <a:t>GARCÍA</a:t>
            </a:r>
            <a:endParaRPr lang="es-MX" sz="11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EM07291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CAROLINA RAMOS PADILLA</a:t>
            </a: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EM07135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BRENDA MONTANO SILLAS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EM07288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LUCERO ESTRADA VALDÉS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EM07293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BLANCA LIMÓN GONZÁLEZ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EM07285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GREGORIO URRUTIA SALAZAR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EM07282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TELÉSFORO GARCÍA SUÁREZ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EM07287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NAYELI LÓPEZ LOZANO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Verificadores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178902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277581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Conector recto 56"/>
          <p:cNvCxnSpPr/>
          <p:nvPr/>
        </p:nvCxnSpPr>
        <p:spPr>
          <a:xfrm>
            <a:off x="5881623" y="3129577"/>
            <a:ext cx="0" cy="255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 flipH="1">
            <a:off x="1020473" y="3132153"/>
            <a:ext cx="982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/>
          <p:cNvCxnSpPr/>
          <p:nvPr/>
        </p:nvCxnSpPr>
        <p:spPr>
          <a:xfrm flipH="1" flipV="1">
            <a:off x="5874601" y="4794481"/>
            <a:ext cx="57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/>
          <p:cNvCxnSpPr/>
          <p:nvPr/>
        </p:nvCxnSpPr>
        <p:spPr>
          <a:xfrm flipH="1" flipV="1">
            <a:off x="8370949" y="4637807"/>
            <a:ext cx="64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3579289" y="3143165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>
            <a:off x="1030564" y="3127647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2223" y="1376334"/>
            <a:ext cx="0" cy="176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26348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Arte y Cultura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1131782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50" b="1" dirty="0" smtClean="0">
                <a:solidFill>
                  <a:schemeClr val="tx1"/>
                </a:solidFill>
              </a:rPr>
              <a:t>ROLANDO VALLE FARÍAS</a:t>
            </a:r>
            <a:endParaRPr lang="es-MX" sz="135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EM06876</a:t>
            </a:r>
            <a:r>
              <a:rPr lang="es-MX" sz="1400" dirty="0"/>
              <a:t> </a:t>
            </a:r>
            <a:r>
              <a:rPr lang="es-MX" sz="1350" dirty="0" smtClean="0">
                <a:solidFill>
                  <a:schemeClr val="tx1"/>
                </a:solidFill>
              </a:rPr>
              <a:t>Director</a:t>
            </a:r>
            <a:endParaRPr lang="es-MX" sz="1350" dirty="0">
              <a:solidFill>
                <a:schemeClr val="tx1"/>
              </a:solidFill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2460448" y="3447964"/>
            <a:ext cx="2214000" cy="6498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EM07465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CÉSAR E. BURUATO ESCOBAR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EM07466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JESÚS G. RENDÓN CEPEDA</a:t>
            </a:r>
            <a:endParaRPr lang="es-MX" sz="1050" dirty="0" smtClean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Coordinadores de Colonias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62" name="Rectángulo redondeado 61"/>
          <p:cNvSpPr/>
          <p:nvPr/>
        </p:nvSpPr>
        <p:spPr>
          <a:xfrm>
            <a:off x="24933" y="3449132"/>
            <a:ext cx="2260206" cy="6470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EM07066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OSKAR MARTÍN RDZ. CASTRO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Coordinadores de Eventos Culturales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24" name="Conector recto 23"/>
          <p:cNvCxnSpPr/>
          <p:nvPr/>
        </p:nvCxnSpPr>
        <p:spPr>
          <a:xfrm flipH="1" flipV="1">
            <a:off x="6087849" y="2723396"/>
            <a:ext cx="226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redondeado 25"/>
          <p:cNvSpPr/>
          <p:nvPr/>
        </p:nvSpPr>
        <p:spPr>
          <a:xfrm>
            <a:off x="7066361" y="2438649"/>
            <a:ext cx="2415074" cy="5679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EM04449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MIREYVA SÁNCHEZ ACOSTA (TM)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EM07251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INDRA LIZBETH LÓPEZ GLZ.(TV)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Secretarias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53" name="Rectángulo redondeado 52"/>
          <p:cNvSpPr/>
          <p:nvPr/>
        </p:nvSpPr>
        <p:spPr>
          <a:xfrm>
            <a:off x="4975223" y="1844566"/>
            <a:ext cx="2214000" cy="5372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BÁRBARA IZAGUIRRE YGA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EM06877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Subdirectora de Arte y Cultura (Casa de las Artes)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37" name="Conector recto 36"/>
          <p:cNvCxnSpPr/>
          <p:nvPr/>
        </p:nvCxnSpPr>
        <p:spPr>
          <a:xfrm>
            <a:off x="2359146" y="3133741"/>
            <a:ext cx="0" cy="158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>
            <a:off x="8376852" y="3116596"/>
            <a:ext cx="0" cy="255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ángulo redondeado 38"/>
          <p:cNvSpPr/>
          <p:nvPr/>
        </p:nvSpPr>
        <p:spPr>
          <a:xfrm>
            <a:off x="245657" y="4183016"/>
            <a:ext cx="4380931" cy="254242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dirty="0">
                <a:solidFill>
                  <a:schemeClr val="tx1"/>
                </a:solidFill>
              </a:rPr>
              <a:t>Instructores de Talleres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EM03797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GUILLERMO </a:t>
            </a:r>
            <a:r>
              <a:rPr lang="es-MX" sz="1050" b="1" dirty="0">
                <a:solidFill>
                  <a:schemeClr val="tx1"/>
                </a:solidFill>
              </a:rPr>
              <a:t>CHÁVEZ </a:t>
            </a:r>
            <a:r>
              <a:rPr lang="es-MX" sz="1050" b="1" dirty="0" smtClean="0">
                <a:solidFill>
                  <a:schemeClr val="tx1"/>
                </a:solidFill>
              </a:rPr>
              <a:t>RDZ. (Pintura Adultos)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EM07332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GISELLE TAMAYO LUÉVANO (Pintura Niños)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EM03656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GERARDO T. GÓMEZ VILLARREAL (Violín y Guitarra)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EM07071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GERMÁN PADIERNA PEINADO (Música Latinoamericana)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EM07070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ASTOR A. LEDEZMA RAMÍREZ (Creación Literaria)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EM06690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SILVIA NOHEMÍ AGUIRRE BARRERA (Teatro)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EM07281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SERGIO </a:t>
            </a:r>
            <a:r>
              <a:rPr lang="es-MX" sz="1050" b="1" dirty="0">
                <a:solidFill>
                  <a:schemeClr val="tx1"/>
                </a:solidFill>
              </a:rPr>
              <a:t>MARTÍN ANCIRA VZQ</a:t>
            </a:r>
            <a:r>
              <a:rPr lang="es-MX" sz="1050" b="1" dirty="0" smtClean="0">
                <a:solidFill>
                  <a:schemeClr val="tx1"/>
                </a:solidFill>
              </a:rPr>
              <a:t>. (</a:t>
            </a:r>
            <a:r>
              <a:rPr lang="es-MX" sz="1050" b="1" dirty="0">
                <a:solidFill>
                  <a:schemeClr val="tx1"/>
                </a:solidFill>
              </a:rPr>
              <a:t>Coro Infantil </a:t>
            </a:r>
            <a:r>
              <a:rPr lang="es-MX" sz="1050" b="1" dirty="0" smtClean="0">
                <a:solidFill>
                  <a:schemeClr val="tx1"/>
                </a:solidFill>
              </a:rPr>
              <a:t>Musical)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EM07069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PROFR</a:t>
            </a:r>
            <a:r>
              <a:rPr lang="es-MX" sz="1050" b="1" dirty="0">
                <a:solidFill>
                  <a:schemeClr val="tx1"/>
                </a:solidFill>
              </a:rPr>
              <a:t>. Á</a:t>
            </a:r>
            <a:r>
              <a:rPr lang="es-MX" sz="1050" b="1" dirty="0" smtClean="0">
                <a:solidFill>
                  <a:schemeClr val="tx1"/>
                </a:solidFill>
              </a:rPr>
              <a:t>NGEL </a:t>
            </a:r>
            <a:r>
              <a:rPr lang="es-MX" sz="1050" b="1" dirty="0">
                <a:solidFill>
                  <a:schemeClr val="tx1"/>
                </a:solidFill>
              </a:rPr>
              <a:t>SAMUEL CASTRO C</a:t>
            </a:r>
            <a:r>
              <a:rPr lang="es-MX" sz="1050" b="1" dirty="0" smtClean="0">
                <a:solidFill>
                  <a:schemeClr val="tx1"/>
                </a:solidFill>
              </a:rPr>
              <a:t>. (Mariachi Azul)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EM05473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JESÚS UVALDO BARRERA RIGAS (Danza)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EM06577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ARMANDO FCO. FLORES ZAMBRANO (Banda “Santiago de la </a:t>
            </a:r>
            <a:r>
              <a:rPr lang="es-MX" sz="1000" b="1" dirty="0" err="1" smtClean="0">
                <a:solidFill>
                  <a:schemeClr val="tx1"/>
                </a:solidFill>
              </a:rPr>
              <a:t>Mva</a:t>
            </a:r>
            <a:r>
              <a:rPr lang="es-MX" sz="1000" b="1" dirty="0" smtClean="0">
                <a:solidFill>
                  <a:schemeClr val="tx1"/>
                </a:solidFill>
              </a:rPr>
              <a:t>”)</a:t>
            </a:r>
          </a:p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EM06576</a:t>
            </a:r>
            <a:r>
              <a:rPr lang="es-MX" sz="1050" dirty="0" smtClean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GABRIEL D. GLZ. SANCHEZ(Trompeta </a:t>
            </a:r>
            <a:r>
              <a:rPr lang="es-MX" sz="1000" b="1" dirty="0">
                <a:solidFill>
                  <a:schemeClr val="tx1"/>
                </a:solidFill>
              </a:rPr>
              <a:t>“Santiago de la </a:t>
            </a:r>
            <a:r>
              <a:rPr lang="es-MX" sz="1000" b="1" dirty="0" err="1">
                <a:solidFill>
                  <a:schemeClr val="tx1"/>
                </a:solidFill>
              </a:rPr>
              <a:t>Mva</a:t>
            </a:r>
            <a:r>
              <a:rPr lang="es-MX" sz="1000" b="1" dirty="0">
                <a:solidFill>
                  <a:schemeClr val="tx1"/>
                </a:solidFill>
              </a:rPr>
              <a:t>”)</a:t>
            </a:r>
          </a:p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EM06574</a:t>
            </a:r>
            <a:r>
              <a:rPr lang="es-MX" sz="1050" dirty="0" smtClean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LUIS ELIZANDRO FLORES MUÑOZ (Banda Musical)</a:t>
            </a:r>
          </a:p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EM06575</a:t>
            </a:r>
            <a:r>
              <a:rPr lang="es-MX" sz="1050" dirty="0" smtClean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EMILIO ESQUIVEL FRAGA </a:t>
            </a:r>
            <a:r>
              <a:rPr lang="es-MX" sz="1050" b="1" dirty="0">
                <a:solidFill>
                  <a:schemeClr val="tx1"/>
                </a:solidFill>
              </a:rPr>
              <a:t>(Banda Musical)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EM06573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ROLANDO </a:t>
            </a:r>
            <a:r>
              <a:rPr lang="es-MX" sz="1050" b="1" dirty="0">
                <a:solidFill>
                  <a:schemeClr val="tx1"/>
                </a:solidFill>
              </a:rPr>
              <a:t>ALEJANDRO FLORES MARTÍNEZ </a:t>
            </a:r>
            <a:r>
              <a:rPr lang="es-MX" sz="1050" b="1" dirty="0" smtClean="0">
                <a:solidFill>
                  <a:schemeClr val="tx1"/>
                </a:solidFill>
              </a:rPr>
              <a:t>(Banda </a:t>
            </a:r>
            <a:r>
              <a:rPr lang="es-MX" sz="1050" b="1" dirty="0">
                <a:solidFill>
                  <a:schemeClr val="tx1"/>
                </a:solidFill>
              </a:rPr>
              <a:t>Musical</a:t>
            </a:r>
            <a:r>
              <a:rPr lang="es-MX" sz="1050" b="1" dirty="0" smtClean="0">
                <a:solidFill>
                  <a:schemeClr val="tx1"/>
                </a:solidFill>
              </a:rPr>
              <a:t>)</a:t>
            </a:r>
            <a:endParaRPr lang="es-MX" sz="1050" b="1" dirty="0">
              <a:solidFill>
                <a:schemeClr val="tx1"/>
              </a:solidFill>
            </a:endParaRPr>
          </a:p>
        </p:txBody>
      </p:sp>
      <p:sp>
        <p:nvSpPr>
          <p:cNvPr id="40" name="Rectángulo redondeado 39"/>
          <p:cNvSpPr/>
          <p:nvPr/>
        </p:nvSpPr>
        <p:spPr>
          <a:xfrm>
            <a:off x="7260595" y="3447964"/>
            <a:ext cx="2343616" cy="6481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EM06878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PETRITA ZAPOPAN TORRES ORONA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Coordinadora Museo Polvorín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1" name="Rectángulo redondeado 40"/>
          <p:cNvSpPr/>
          <p:nvPr/>
        </p:nvSpPr>
        <p:spPr>
          <a:xfrm>
            <a:off x="8714361" y="4323803"/>
            <a:ext cx="1458000" cy="89682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EM07451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ROSA ISABEL ZAVALA DE LA ROSA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EM07153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ZAPOPAN ROJAS LINARES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Auxiliar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47" name="Rectángulo redondeado 46"/>
          <p:cNvSpPr/>
          <p:nvPr/>
        </p:nvSpPr>
        <p:spPr>
          <a:xfrm>
            <a:off x="7267435" y="5471170"/>
            <a:ext cx="2214000" cy="94061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EM07181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YOLANDA AGUILAR TORRES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EM07316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JOSÉ </a:t>
            </a:r>
            <a:r>
              <a:rPr lang="es-MX" sz="1050" b="1" dirty="0">
                <a:solidFill>
                  <a:schemeClr val="tx1"/>
                </a:solidFill>
              </a:rPr>
              <a:t>ALBERTO LUNA </a:t>
            </a:r>
            <a:r>
              <a:rPr lang="es-MX" sz="1050" b="1" dirty="0" smtClean="0">
                <a:solidFill>
                  <a:schemeClr val="tx1"/>
                </a:solidFill>
              </a:rPr>
              <a:t>VALADÉZ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EM05963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ANA LUCÍA MARTÍNEZ MORALES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Guías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48" name="Rectángulo redondeado 47"/>
          <p:cNvSpPr/>
          <p:nvPr/>
        </p:nvSpPr>
        <p:spPr>
          <a:xfrm>
            <a:off x="4792555" y="3447963"/>
            <a:ext cx="2343600" cy="6248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EM07067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BEATRIZ E. DE LA FUENTE REYNA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Coordinadora Museo Coahuila y Texas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50" name="Rectángulo redondeado 49"/>
          <p:cNvSpPr/>
          <p:nvPr/>
        </p:nvSpPr>
        <p:spPr>
          <a:xfrm>
            <a:off x="6197698" y="4323304"/>
            <a:ext cx="1459525" cy="89732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EM05851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</a:t>
            </a:r>
            <a:r>
              <a:rPr lang="es-MX" sz="1050" b="1" dirty="0">
                <a:solidFill>
                  <a:schemeClr val="tx1"/>
                </a:solidFill>
              </a:rPr>
              <a:t>. ELENA CAMPOS GARZA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EM05941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ADRIANA RAMOS HERNÁNDEZ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Auxiliares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56" name="Rectángulo redondeado 55"/>
          <p:cNvSpPr/>
          <p:nvPr/>
        </p:nvSpPr>
        <p:spPr>
          <a:xfrm>
            <a:off x="4803348" y="5471169"/>
            <a:ext cx="2214000" cy="6231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EM05759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JOAQUÍN HERNÁNDEZ ESQUIVEL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Auxiliar Operativo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29" name="Conector recto 28"/>
          <p:cNvCxnSpPr/>
          <p:nvPr/>
        </p:nvCxnSpPr>
        <p:spPr>
          <a:xfrm>
            <a:off x="10835727" y="3140334"/>
            <a:ext cx="0" cy="72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ángulo redondeado 30"/>
          <p:cNvSpPr/>
          <p:nvPr/>
        </p:nvSpPr>
        <p:spPr>
          <a:xfrm>
            <a:off x="9769595" y="3447964"/>
            <a:ext cx="2343616" cy="6481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EM06566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DAVID DE LEÓN ROMERO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Director Banda Musical “Santiago de la Monclova”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32" name="Conector recto 31"/>
          <p:cNvCxnSpPr/>
          <p:nvPr/>
        </p:nvCxnSpPr>
        <p:spPr>
          <a:xfrm>
            <a:off x="9701355" y="3118004"/>
            <a:ext cx="0" cy="108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/>
          <p:cNvCxnSpPr/>
          <p:nvPr/>
        </p:nvCxnSpPr>
        <p:spPr>
          <a:xfrm flipH="1" flipV="1">
            <a:off x="9687707" y="4212325"/>
            <a:ext cx="118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/>
          <p:cNvCxnSpPr/>
          <p:nvPr/>
        </p:nvCxnSpPr>
        <p:spPr>
          <a:xfrm>
            <a:off x="10875707" y="4212325"/>
            <a:ext cx="0" cy="140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ángulo redondeado 34"/>
          <p:cNvSpPr/>
          <p:nvPr/>
        </p:nvSpPr>
        <p:spPr>
          <a:xfrm>
            <a:off x="10143081" y="5471170"/>
            <a:ext cx="1458000" cy="7427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EM04032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MARGARITA </a:t>
            </a:r>
            <a:r>
              <a:rPr lang="es-MX" sz="1100" b="1" dirty="0">
                <a:solidFill>
                  <a:schemeClr val="tx1"/>
                </a:solidFill>
              </a:rPr>
              <a:t>CANTÚ SOLAR</a:t>
            </a:r>
          </a:p>
          <a:p>
            <a:pPr algn="ctr"/>
            <a:r>
              <a:rPr lang="es-MX" sz="1100" dirty="0">
                <a:solidFill>
                  <a:schemeClr val="tx1"/>
                </a:solidFill>
              </a:rPr>
              <a:t>Intendente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7918184" y="6463832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410572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ector recto 18"/>
          <p:cNvCxnSpPr/>
          <p:nvPr/>
        </p:nvCxnSpPr>
        <p:spPr>
          <a:xfrm>
            <a:off x="6123167" y="2268873"/>
            <a:ext cx="0" cy="176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864400" cy="4826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Juventud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50238" y="2129529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EM06908</a:t>
            </a:r>
            <a:r>
              <a:rPr lang="es-MX" sz="1400" dirty="0"/>
              <a:t> </a:t>
            </a:r>
            <a:r>
              <a:rPr lang="es-MX" sz="1400" b="1" dirty="0" smtClean="0">
                <a:solidFill>
                  <a:schemeClr val="tx1"/>
                </a:solidFill>
              </a:rPr>
              <a:t>ALBERTO G. ALMARAZ AGUIRRE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16" name="Rectángulo redondeado 15"/>
          <p:cNvSpPr/>
          <p:nvPr/>
        </p:nvSpPr>
        <p:spPr>
          <a:xfrm>
            <a:off x="5008330" y="3640080"/>
            <a:ext cx="2214000" cy="5567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EM05980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ERICK GPE. FABELA ORTIZ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0" name="Conector recto 19"/>
          <p:cNvCxnSpPr/>
          <p:nvPr/>
        </p:nvCxnSpPr>
        <p:spPr>
          <a:xfrm flipH="1">
            <a:off x="6123167" y="3162352"/>
            <a:ext cx="180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redondeado 21"/>
          <p:cNvSpPr/>
          <p:nvPr/>
        </p:nvSpPr>
        <p:spPr>
          <a:xfrm>
            <a:off x="7227117" y="2974788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EM06066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VERÓNICA LIZZETH REYES GLZ.</a:t>
            </a: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Secretaria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129588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Conector recto 57"/>
          <p:cNvCxnSpPr/>
          <p:nvPr/>
        </p:nvCxnSpPr>
        <p:spPr>
          <a:xfrm>
            <a:off x="9965512" y="5580804"/>
            <a:ext cx="0" cy="50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/>
          <p:cNvCxnSpPr/>
          <p:nvPr/>
        </p:nvCxnSpPr>
        <p:spPr>
          <a:xfrm flipH="1">
            <a:off x="1352395" y="6193898"/>
            <a:ext cx="262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/>
          <p:cNvCxnSpPr/>
          <p:nvPr/>
        </p:nvCxnSpPr>
        <p:spPr>
          <a:xfrm>
            <a:off x="7265228" y="3277593"/>
            <a:ext cx="4832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/>
          <p:cNvCxnSpPr/>
          <p:nvPr/>
        </p:nvCxnSpPr>
        <p:spPr>
          <a:xfrm>
            <a:off x="3966946" y="5581898"/>
            <a:ext cx="0" cy="61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/>
          <p:cNvCxnSpPr/>
          <p:nvPr/>
        </p:nvCxnSpPr>
        <p:spPr>
          <a:xfrm>
            <a:off x="8008546" y="5577355"/>
            <a:ext cx="4832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/>
          <p:cNvCxnSpPr/>
          <p:nvPr/>
        </p:nvCxnSpPr>
        <p:spPr>
          <a:xfrm>
            <a:off x="6023943" y="5500116"/>
            <a:ext cx="0" cy="39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/>
          <p:cNvCxnSpPr/>
          <p:nvPr/>
        </p:nvCxnSpPr>
        <p:spPr>
          <a:xfrm flipH="1">
            <a:off x="3062104" y="3901824"/>
            <a:ext cx="108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>
            <a:off x="6090222" y="2597370"/>
            <a:ext cx="0" cy="68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 flipH="1">
            <a:off x="3728987" y="2587856"/>
            <a:ext cx="468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/>
          <p:cNvCxnSpPr/>
          <p:nvPr/>
        </p:nvCxnSpPr>
        <p:spPr>
          <a:xfrm>
            <a:off x="3741154" y="1329476"/>
            <a:ext cx="0" cy="12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4277222" y="3264062"/>
            <a:ext cx="0" cy="165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8418271" y="1339129"/>
            <a:ext cx="0" cy="12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10323339" y="3267570"/>
            <a:ext cx="0" cy="223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864400" cy="4826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del Deporte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2187098" y="1110432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EM07080</a:t>
            </a:r>
            <a:r>
              <a:rPr lang="es-MX" sz="1400" dirty="0" smtClean="0"/>
              <a:t> </a:t>
            </a:r>
            <a:r>
              <a:rPr lang="es-MX" sz="1400" b="1" dirty="0">
                <a:solidFill>
                  <a:schemeClr val="tx1"/>
                </a:solidFill>
              </a:rPr>
              <a:t>ARTURO ABNER REYES </a:t>
            </a:r>
            <a:r>
              <a:rPr lang="es-MX" sz="1400" b="1" dirty="0" smtClean="0">
                <a:solidFill>
                  <a:schemeClr val="tx1"/>
                </a:solidFill>
              </a:rPr>
              <a:t>RUEDA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3180998" y="3624580"/>
            <a:ext cx="2214000" cy="69960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EM06141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GERARDO </a:t>
            </a:r>
            <a:r>
              <a:rPr lang="es-MX" sz="1100" b="1" dirty="0" smtClean="0">
                <a:solidFill>
                  <a:schemeClr val="tx1"/>
                </a:solidFill>
              </a:rPr>
              <a:t>HDZ. </a:t>
            </a:r>
            <a:r>
              <a:rPr lang="es-MX" sz="1100" b="1" dirty="0" smtClean="0">
                <a:solidFill>
                  <a:schemeClr val="tx1"/>
                </a:solidFill>
              </a:rPr>
              <a:t>ESTRADA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Auxiliar Operativo y Encargado de Gimnasio “David ‘El Kenyano’ </a:t>
            </a:r>
            <a:r>
              <a:rPr lang="es-MX" sz="1100" dirty="0" err="1" smtClean="0">
                <a:solidFill>
                  <a:schemeClr val="tx1"/>
                </a:solidFill>
              </a:rPr>
              <a:t>Galva</a:t>
            </a:r>
            <a:r>
              <a:rPr lang="es-MX" sz="1100" dirty="0" smtClean="0">
                <a:solidFill>
                  <a:schemeClr val="tx1"/>
                </a:solidFill>
              </a:rPr>
              <a:t>”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62" name="Rectángulo redondeado 61"/>
          <p:cNvSpPr/>
          <p:nvPr/>
        </p:nvSpPr>
        <p:spPr>
          <a:xfrm>
            <a:off x="5677468" y="3372987"/>
            <a:ext cx="3261815" cy="197751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EM04498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EVA RIOJAS SOSA (Zumba)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EM07213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MARÍA DEL REFUGIO TAVAREZ VZQ. (Zumba)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EM05265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JAVIER E. AMAYA LIÑÁN (</a:t>
            </a:r>
            <a:r>
              <a:rPr lang="es-MX" sz="900" b="1" dirty="0" err="1" smtClean="0">
                <a:solidFill>
                  <a:schemeClr val="tx1"/>
                </a:solidFill>
              </a:rPr>
              <a:t>Tochito</a:t>
            </a:r>
            <a:r>
              <a:rPr lang="es-MX" sz="900" b="1" dirty="0" smtClean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EM06759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ULISES IBARRA SEGURA (Atletismo)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EM07077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ÁLVARO EUGENIO MTZ. CASTAÑEDA (Atletismo)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EM07078</a:t>
            </a:r>
            <a:r>
              <a:rPr lang="es-MX" sz="900" dirty="0" smtClean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DAVID ARNOLDO PUENTE MEDINA (Futbol)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EM07090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MAURICIO A. ONTIVEROS SÁNCHEZ (Futbol)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EM07082</a:t>
            </a:r>
            <a:r>
              <a:rPr lang="es-MX" sz="900" dirty="0" smtClean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ANTONIO IBARRA SÁNCHEZ (Softbol</a:t>
            </a:r>
            <a:r>
              <a:rPr lang="es-MX" sz="900" b="1" dirty="0" smtClean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EM07511</a:t>
            </a:r>
            <a:r>
              <a:rPr lang="es-MX" sz="900" dirty="0" smtClean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ROSANA YOLANDA GARZA DIMARCO (Natación)</a:t>
            </a:r>
            <a:endParaRPr lang="es-MX" sz="9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EM07485</a:t>
            </a:r>
            <a:r>
              <a:rPr lang="es-MX" sz="900" dirty="0" smtClean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MARTIN HERIBERTO SILVAS PINEDA(Béisbol)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EM07094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ÁNGEL RENDÓN RANGEL (Béisbol)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EM07341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SERGIO VILLARREAL LUNA </a:t>
            </a:r>
            <a:r>
              <a:rPr lang="es-MX" sz="900" b="1" dirty="0">
                <a:solidFill>
                  <a:schemeClr val="tx1"/>
                </a:solidFill>
              </a:rPr>
              <a:t> (Béisbol)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EM05724</a:t>
            </a:r>
            <a:r>
              <a:rPr lang="es-MX" sz="900" dirty="0" smtClean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JUAN MANUEL </a:t>
            </a:r>
            <a:r>
              <a:rPr lang="es-MX" sz="900" b="1" dirty="0">
                <a:solidFill>
                  <a:schemeClr val="tx1"/>
                </a:solidFill>
              </a:rPr>
              <a:t>CASTILLA </a:t>
            </a:r>
            <a:r>
              <a:rPr lang="es-MX" sz="900" b="1" dirty="0" smtClean="0">
                <a:solidFill>
                  <a:schemeClr val="tx1"/>
                </a:solidFill>
              </a:rPr>
              <a:t>CARREÓN (Ciclismo)</a:t>
            </a:r>
          </a:p>
          <a:p>
            <a:pPr algn="ctr"/>
            <a:r>
              <a:rPr lang="es-MX" sz="900" dirty="0" smtClean="0">
                <a:solidFill>
                  <a:schemeClr val="tx1"/>
                </a:solidFill>
              </a:rPr>
              <a:t>Instructores</a:t>
            </a:r>
            <a:endParaRPr lang="es-MX" sz="900" dirty="0">
              <a:solidFill>
                <a:schemeClr val="tx1"/>
              </a:solidFill>
            </a:endParaRP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4273757" y="3271000"/>
            <a:ext cx="604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redondeado 25"/>
          <p:cNvSpPr/>
          <p:nvPr/>
        </p:nvSpPr>
        <p:spPr>
          <a:xfrm>
            <a:off x="4971892" y="212996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ATALIA </a:t>
            </a:r>
            <a:r>
              <a:rPr lang="es-MX" sz="1100" b="1" dirty="0">
                <a:solidFill>
                  <a:schemeClr val="tx1"/>
                </a:solidFill>
              </a:rPr>
              <a:t>MENDIOLA </a:t>
            </a:r>
            <a:r>
              <a:rPr lang="es-MX" sz="1100" b="1" dirty="0" smtClean="0">
                <a:solidFill>
                  <a:schemeClr val="tx1"/>
                </a:solidFill>
              </a:rPr>
              <a:t>VALDEZ </a:t>
            </a:r>
            <a:r>
              <a:rPr lang="es-MX" sz="8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EM07418</a:t>
            </a:r>
            <a:r>
              <a:rPr lang="es-MX" sz="1400" dirty="0" smtClean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Coordinadora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21" name="Rectángulo redondeado 20"/>
          <p:cNvSpPr/>
          <p:nvPr/>
        </p:nvSpPr>
        <p:spPr>
          <a:xfrm>
            <a:off x="4971892" y="1711395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LUISA </a:t>
            </a:r>
            <a:r>
              <a:rPr lang="es-MX" sz="1100" b="1" dirty="0" smtClean="0">
                <a:solidFill>
                  <a:schemeClr val="tx1"/>
                </a:solidFill>
              </a:rPr>
              <a:t>CHÁVEZ LEIJA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EM07019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Asesor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9218522" y="3903379"/>
            <a:ext cx="2214000" cy="111919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EM07079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VICENTE CASTILLO SUÁREZ</a:t>
            </a:r>
          </a:p>
          <a:p>
            <a:pPr algn="ctr"/>
            <a:r>
              <a:rPr lang="es-MX" sz="5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EM07220</a:t>
            </a:r>
            <a:r>
              <a:rPr lang="es-MX" sz="1000" dirty="0" smtClean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OMAR OROZCO GALVÁN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EM07331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EFRAÍN FLORES HERNÁNDEZ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EM07506 </a:t>
            </a:r>
            <a:r>
              <a:rPr lang="es-MX" sz="1000" b="1" dirty="0" smtClean="0">
                <a:solidFill>
                  <a:schemeClr val="tx1"/>
                </a:solidFill>
              </a:rPr>
              <a:t>JONATHAN A. GARCÍA AGUILAR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Auxiliares Administrativos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6843271" y="1112704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EM06903</a:t>
            </a:r>
            <a:r>
              <a:rPr lang="es-MX" sz="1400" dirty="0"/>
              <a:t> </a:t>
            </a:r>
            <a:r>
              <a:rPr lang="es-MX" sz="1400" b="1" dirty="0" smtClean="0">
                <a:solidFill>
                  <a:schemeClr val="tx1"/>
                </a:solidFill>
              </a:rPr>
              <a:t>ALFREDO VÁZQUEZ MARTÍNEZ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cxnSp>
        <p:nvCxnSpPr>
          <p:cNvPr id="18" name="Conector angular 17"/>
          <p:cNvCxnSpPr/>
          <p:nvPr/>
        </p:nvCxnSpPr>
        <p:spPr>
          <a:xfrm>
            <a:off x="7200325" y="1887785"/>
            <a:ext cx="1224000" cy="252195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angular 19"/>
          <p:cNvCxnSpPr/>
          <p:nvPr/>
        </p:nvCxnSpPr>
        <p:spPr>
          <a:xfrm flipV="1">
            <a:off x="7199540" y="2138558"/>
            <a:ext cx="1224000" cy="213740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angular 32"/>
          <p:cNvCxnSpPr>
            <a:stCxn id="26" idx="1"/>
          </p:cNvCxnSpPr>
          <p:nvPr/>
        </p:nvCxnSpPr>
        <p:spPr>
          <a:xfrm rot="10800000">
            <a:off x="3731772" y="2143003"/>
            <a:ext cx="1240120" cy="163366"/>
          </a:xfrm>
          <a:prstGeom prst="bentConnector3">
            <a:avLst>
              <a:gd name="adj1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angular 31"/>
          <p:cNvCxnSpPr>
            <a:stCxn id="21" idx="1"/>
          </p:cNvCxnSpPr>
          <p:nvPr/>
        </p:nvCxnSpPr>
        <p:spPr>
          <a:xfrm rot="10800000" flipV="1">
            <a:off x="3732558" y="1887795"/>
            <a:ext cx="1239335" cy="256620"/>
          </a:xfrm>
          <a:prstGeom prst="bentConnector3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ángulo redondeado 37"/>
          <p:cNvSpPr/>
          <p:nvPr/>
        </p:nvSpPr>
        <p:spPr>
          <a:xfrm>
            <a:off x="4945808" y="2660663"/>
            <a:ext cx="2264828" cy="532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EM07089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SERGIO I. CAMPOS DE LA CRUZ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EM07094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CÉSAR J. RENDÓN GARZA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Coordinador</a:t>
            </a:r>
            <a:endParaRPr lang="es-MX" sz="1000" dirty="0">
              <a:solidFill>
                <a:schemeClr val="tx1"/>
              </a:solidFill>
            </a:endParaRPr>
          </a:p>
        </p:txBody>
      </p:sp>
      <p:cxnSp>
        <p:nvCxnSpPr>
          <p:cNvPr id="41" name="Conector recto 40"/>
          <p:cNvCxnSpPr/>
          <p:nvPr/>
        </p:nvCxnSpPr>
        <p:spPr>
          <a:xfrm flipH="1">
            <a:off x="3053832" y="5500994"/>
            <a:ext cx="727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ángulo redondeado 41"/>
          <p:cNvSpPr/>
          <p:nvPr/>
        </p:nvSpPr>
        <p:spPr>
          <a:xfrm>
            <a:off x="3174658" y="460606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EM06786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CHRISTIAN O. SOSA ROCHA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Mantenimiento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44" name="Conector recto 43"/>
          <p:cNvCxnSpPr/>
          <p:nvPr/>
        </p:nvCxnSpPr>
        <p:spPr>
          <a:xfrm>
            <a:off x="3064615" y="3880267"/>
            <a:ext cx="0" cy="162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ángulo redondeado 44"/>
          <p:cNvSpPr/>
          <p:nvPr/>
        </p:nvSpPr>
        <p:spPr>
          <a:xfrm>
            <a:off x="5100938" y="5630878"/>
            <a:ext cx="1800000" cy="4910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EM00530</a:t>
            </a:r>
            <a:r>
              <a:rPr lang="es-MX" sz="700" dirty="0"/>
              <a:t> </a:t>
            </a:r>
            <a:r>
              <a:rPr lang="es-MX" sz="1100" b="1" dirty="0">
                <a:solidFill>
                  <a:schemeClr val="tx1"/>
                </a:solidFill>
              </a:rPr>
              <a:t>ROBERTO GAYTÁN IRACHETA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Electricista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6" name="Rectángulo redondeado 45"/>
          <p:cNvSpPr/>
          <p:nvPr/>
        </p:nvSpPr>
        <p:spPr>
          <a:xfrm>
            <a:off x="3111324" y="5632083"/>
            <a:ext cx="1800000" cy="4910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EM07077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EUGENIO MARTÍNEZ VÁZQUEZ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Jefe de Cuadrilla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7" name="Rectángulo redondeado 46"/>
          <p:cNvSpPr/>
          <p:nvPr/>
        </p:nvSpPr>
        <p:spPr>
          <a:xfrm>
            <a:off x="7095031" y="5630878"/>
            <a:ext cx="1800000" cy="4910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EM05249</a:t>
            </a:r>
            <a:r>
              <a:rPr lang="es-MX" sz="7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ERNESTO BRISEÑO ZAVALA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Velador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60" name="Conector recto 59"/>
          <p:cNvCxnSpPr/>
          <p:nvPr/>
        </p:nvCxnSpPr>
        <p:spPr>
          <a:xfrm>
            <a:off x="1342364" y="5775294"/>
            <a:ext cx="0" cy="43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 flipH="1">
            <a:off x="3954907" y="5587250"/>
            <a:ext cx="601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ángulo redondeado 54"/>
          <p:cNvSpPr/>
          <p:nvPr/>
        </p:nvSpPr>
        <p:spPr>
          <a:xfrm>
            <a:off x="0" y="4826505"/>
            <a:ext cx="2910153" cy="10696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EM07417</a:t>
            </a:r>
            <a:r>
              <a:rPr lang="es-MX" sz="1100" dirty="0" smtClean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FÉLIX JAUREGUI MARTÍNEZ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EM07085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JAVIER GUAJARDO ORTÍZ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EM07087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JORGE RODOLFO MTZ. MORALES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EM07091</a:t>
            </a:r>
            <a:r>
              <a:rPr lang="es-MX" sz="1100" dirty="0" smtClean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RAMIRO ZÚÑIGA RIVERA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EM06319</a:t>
            </a:r>
            <a:r>
              <a:rPr lang="es-MX" sz="1100" dirty="0" smtClean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DIEGO ARMANDO SUÁREZ DÍAZ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Cuadrilla de Mantenimiento Limpieza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54" name="Rectángulo redondeado 53"/>
          <p:cNvSpPr/>
          <p:nvPr/>
        </p:nvSpPr>
        <p:spPr>
          <a:xfrm>
            <a:off x="9043200" y="5635010"/>
            <a:ext cx="1800000" cy="8273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EM04447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MA. LIDIA LOMAS </a:t>
            </a:r>
            <a:r>
              <a:rPr lang="es-MX" sz="1100" b="1" dirty="0" smtClean="0">
                <a:solidFill>
                  <a:schemeClr val="tx1"/>
                </a:solidFill>
              </a:rPr>
              <a:t>REYES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EM07538</a:t>
            </a:r>
            <a:r>
              <a:rPr lang="es-MX" sz="1050" dirty="0" smtClean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SILVIA TAIDE GLZ ALVAREZ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59" name="CuadroTexto 58"/>
          <p:cNvSpPr txBox="1"/>
          <p:nvPr/>
        </p:nvSpPr>
        <p:spPr>
          <a:xfrm>
            <a:off x="7918184" y="6463832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172183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" name="Conector recto 46"/>
          <p:cNvCxnSpPr/>
          <p:nvPr/>
        </p:nvCxnSpPr>
        <p:spPr>
          <a:xfrm>
            <a:off x="8424651" y="5596508"/>
            <a:ext cx="0" cy="50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/>
          <p:cNvCxnSpPr/>
          <p:nvPr/>
        </p:nvCxnSpPr>
        <p:spPr>
          <a:xfrm>
            <a:off x="3659081" y="4435893"/>
            <a:ext cx="0" cy="50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/>
          <p:nvPr/>
        </p:nvCxnSpPr>
        <p:spPr>
          <a:xfrm>
            <a:off x="1278527" y="4429084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/>
          <p:cNvCxnSpPr/>
          <p:nvPr/>
        </p:nvCxnSpPr>
        <p:spPr>
          <a:xfrm>
            <a:off x="8401626" y="4433724"/>
            <a:ext cx="0" cy="54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>
            <a:off x="10877014" y="4436953"/>
            <a:ext cx="0" cy="136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2223" y="2385340"/>
            <a:ext cx="0" cy="360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864400" cy="4826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Dirección de Obras Públicas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1879082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50" b="1" dirty="0" smtClean="0">
                <a:solidFill>
                  <a:schemeClr val="tx1"/>
                </a:solidFill>
              </a:rPr>
              <a:t>ALFREDO PAREDES LÓPEZ</a:t>
            </a:r>
            <a:endParaRPr lang="es-MX" sz="135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EM06879 </a:t>
            </a:r>
            <a:r>
              <a:rPr lang="es-MX" sz="1350" dirty="0">
                <a:solidFill>
                  <a:schemeClr val="tx1"/>
                </a:solidFill>
              </a:rPr>
              <a:t>Director</a:t>
            </a:r>
          </a:p>
        </p:txBody>
      </p:sp>
      <p:sp>
        <p:nvSpPr>
          <p:cNvPr id="51" name="Rectángulo redondeado 50"/>
          <p:cNvSpPr/>
          <p:nvPr/>
        </p:nvSpPr>
        <p:spPr>
          <a:xfrm>
            <a:off x="4920675" y="4774864"/>
            <a:ext cx="2214000" cy="5050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MARIO MARINES CARRIÓN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EM05147 </a:t>
            </a:r>
            <a:r>
              <a:rPr lang="es-MX" sz="1100" dirty="0">
                <a:solidFill>
                  <a:schemeClr val="tx1"/>
                </a:solidFill>
              </a:rPr>
              <a:t>Coordinador </a:t>
            </a:r>
            <a:r>
              <a:rPr lang="es-MX" sz="1100" dirty="0" smtClean="0">
                <a:solidFill>
                  <a:schemeClr val="tx1"/>
                </a:solidFill>
              </a:rPr>
              <a:t>Construcción y Topografía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62" name="Rectángulo redondeado 61"/>
          <p:cNvSpPr/>
          <p:nvPr/>
        </p:nvSpPr>
        <p:spPr>
          <a:xfrm>
            <a:off x="9696468" y="4774864"/>
            <a:ext cx="2214000" cy="504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ALICIA RODRÍGUEZ RAMOS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EM04379 </a:t>
            </a:r>
            <a:r>
              <a:rPr lang="es-MX" sz="1100" dirty="0">
                <a:solidFill>
                  <a:schemeClr val="tx1"/>
                </a:solidFill>
              </a:rPr>
              <a:t>Coordinador </a:t>
            </a:r>
            <a:r>
              <a:rPr lang="es-MX" sz="1100" dirty="0" smtClean="0">
                <a:solidFill>
                  <a:schemeClr val="tx1"/>
                </a:solidFill>
              </a:rPr>
              <a:t>de Diseño y Proyectos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4" name="Conector recto 23"/>
          <p:cNvCxnSpPr/>
          <p:nvPr/>
        </p:nvCxnSpPr>
        <p:spPr>
          <a:xfrm flipH="1" flipV="1">
            <a:off x="4356345" y="2920558"/>
            <a:ext cx="288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redondeado 21"/>
          <p:cNvSpPr/>
          <p:nvPr/>
        </p:nvSpPr>
        <p:spPr>
          <a:xfrm>
            <a:off x="7294717" y="4774864"/>
            <a:ext cx="2214000" cy="5074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ALMA DELIA GONZÁLEZ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EM06386 </a:t>
            </a:r>
            <a:r>
              <a:rPr lang="es-MX" sz="1100" dirty="0">
                <a:solidFill>
                  <a:schemeClr val="tx1"/>
                </a:solidFill>
              </a:rPr>
              <a:t>Coordinador </a:t>
            </a:r>
            <a:r>
              <a:rPr lang="es-MX" sz="1100" dirty="0" smtClean="0">
                <a:solidFill>
                  <a:schemeClr val="tx1"/>
                </a:solidFill>
              </a:rPr>
              <a:t>de Planeación y COPLADEM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2554497" y="4774864"/>
            <a:ext cx="2214000" cy="504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LUIS </a:t>
            </a:r>
            <a:r>
              <a:rPr lang="es-MX" sz="1100" b="1" dirty="0">
                <a:solidFill>
                  <a:schemeClr val="tx1"/>
                </a:solidFill>
              </a:rPr>
              <a:t>ALFONSO CANTÚ HDZ.</a:t>
            </a:r>
          </a:p>
          <a:p>
            <a:pPr algn="ctr"/>
            <a:r>
              <a:rPr lang="es-MX" sz="800" dirty="0">
                <a:solidFill>
                  <a:schemeClr val="tx1"/>
                </a:solidFill>
              </a:rPr>
              <a:t>EM06922</a:t>
            </a:r>
            <a:r>
              <a:rPr lang="es-MX" sz="800" b="1" dirty="0">
                <a:solidFill>
                  <a:schemeClr val="tx1"/>
                </a:solidFill>
              </a:rPr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 de Desarrollo </a:t>
            </a:r>
            <a:r>
              <a:rPr lang="es-MX" sz="1100" dirty="0" smtClean="0">
                <a:solidFill>
                  <a:schemeClr val="tx1"/>
                </a:solidFill>
              </a:rPr>
              <a:t>Urbano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53" name="Rectángulo redondeado 52"/>
          <p:cNvSpPr/>
          <p:nvPr/>
        </p:nvSpPr>
        <p:spPr>
          <a:xfrm>
            <a:off x="4975223" y="3261109"/>
            <a:ext cx="2214000" cy="5170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chemeClr val="tx1"/>
                </a:solidFill>
              </a:rPr>
              <a:t>EM06880</a:t>
            </a:r>
            <a:r>
              <a:rPr lang="es-MX" sz="700" b="1" dirty="0">
                <a:solidFill>
                  <a:schemeClr val="tx1"/>
                </a:solidFill>
              </a:rPr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CARLOS R. RDZ. GALLEGOS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Coordinador General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0" name="Rectángulo redondeado 19"/>
          <p:cNvSpPr/>
          <p:nvPr/>
        </p:nvSpPr>
        <p:spPr>
          <a:xfrm>
            <a:off x="2803797" y="2635811"/>
            <a:ext cx="2214000" cy="5680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chemeClr val="tx1"/>
                </a:solidFill>
              </a:rPr>
              <a:t>EM06372</a:t>
            </a:r>
            <a:r>
              <a:rPr lang="es-MX" sz="700" b="1" dirty="0">
                <a:solidFill>
                  <a:schemeClr val="tx1"/>
                </a:solidFill>
              </a:rPr>
              <a:t> </a:t>
            </a:r>
            <a:r>
              <a:rPr lang="es-MX" sz="1050" b="1" dirty="0">
                <a:solidFill>
                  <a:schemeClr val="tx1"/>
                </a:solidFill>
              </a:rPr>
              <a:t>DULCE </a:t>
            </a:r>
            <a:r>
              <a:rPr lang="es-MX" sz="1050" b="1" dirty="0" smtClean="0">
                <a:solidFill>
                  <a:schemeClr val="tx1"/>
                </a:solidFill>
              </a:rPr>
              <a:t>V. CORONA CABRERA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EM03120</a:t>
            </a:r>
            <a:r>
              <a:rPr lang="es-MX" sz="700" b="1" dirty="0">
                <a:solidFill>
                  <a:schemeClr val="tx1"/>
                </a:solidFill>
              </a:rPr>
              <a:t> </a:t>
            </a:r>
            <a:r>
              <a:rPr lang="es-MX" sz="1100" b="1" dirty="0">
                <a:solidFill>
                  <a:schemeClr val="tx1"/>
                </a:solidFill>
              </a:rPr>
              <a:t>LAURA K. </a:t>
            </a:r>
            <a:r>
              <a:rPr lang="es-MX" sz="1100" b="1" dirty="0" smtClean="0">
                <a:solidFill>
                  <a:schemeClr val="tx1"/>
                </a:solidFill>
              </a:rPr>
              <a:t>OJEDA LIRA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3" name="Conector recto 22"/>
          <p:cNvCxnSpPr/>
          <p:nvPr/>
        </p:nvCxnSpPr>
        <p:spPr>
          <a:xfrm flipH="1" flipV="1">
            <a:off x="4368373" y="4010046"/>
            <a:ext cx="385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redondeado 24"/>
          <p:cNvSpPr/>
          <p:nvPr/>
        </p:nvSpPr>
        <p:spPr>
          <a:xfrm>
            <a:off x="7070799" y="3822927"/>
            <a:ext cx="2214000" cy="4709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chemeClr val="tx1"/>
                </a:solidFill>
              </a:rPr>
              <a:t>EM04222</a:t>
            </a:r>
            <a:r>
              <a:rPr lang="es-MX" sz="600" b="1" dirty="0">
                <a:solidFill>
                  <a:schemeClr val="tx1"/>
                </a:solidFill>
              </a:rPr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CÉSAR ADRIÁN RDZ. FALCÓN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EM07046</a:t>
            </a:r>
            <a:r>
              <a:rPr lang="es-MX" sz="700" b="1" dirty="0">
                <a:solidFill>
                  <a:schemeClr val="tx1"/>
                </a:solidFill>
              </a:rPr>
              <a:t> </a:t>
            </a:r>
            <a:r>
              <a:rPr lang="es-MX" sz="1100" b="1" dirty="0">
                <a:solidFill>
                  <a:schemeClr val="tx1"/>
                </a:solidFill>
              </a:rPr>
              <a:t>JOSÉ </a:t>
            </a:r>
            <a:r>
              <a:rPr lang="es-MX" sz="1100" b="1" dirty="0" smtClean="0">
                <a:solidFill>
                  <a:schemeClr val="tx1"/>
                </a:solidFill>
              </a:rPr>
              <a:t>JAVIER GLZ. ORTÍZ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Auxiliar Administrativo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9" name="Rectángulo redondeado 28"/>
          <p:cNvSpPr/>
          <p:nvPr/>
        </p:nvSpPr>
        <p:spPr>
          <a:xfrm>
            <a:off x="2799783" y="3822926"/>
            <a:ext cx="2214000" cy="47090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b="1" dirty="0">
                <a:solidFill>
                  <a:schemeClr val="tx1"/>
                </a:solidFill>
              </a:rPr>
              <a:t>EM06997 </a:t>
            </a:r>
            <a:r>
              <a:rPr lang="es-MX" sz="1100" b="1" dirty="0">
                <a:solidFill>
                  <a:schemeClr val="tx1"/>
                </a:solidFill>
              </a:rPr>
              <a:t>JAVIER </a:t>
            </a:r>
            <a:r>
              <a:rPr lang="es-MX" sz="1100" b="1" dirty="0" smtClean="0">
                <a:solidFill>
                  <a:schemeClr val="tx1"/>
                </a:solidFill>
              </a:rPr>
              <a:t>ROBLES GONZÁLEZ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Auxiliar Control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0" name="Rectángulo redondeado 29"/>
          <p:cNvSpPr/>
          <p:nvPr/>
        </p:nvSpPr>
        <p:spPr>
          <a:xfrm>
            <a:off x="4975267" y="5919664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OSCAR AGUILAR ALDERETE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EM03124 </a:t>
            </a:r>
            <a:r>
              <a:rPr lang="es-MX" sz="1100" dirty="0">
                <a:solidFill>
                  <a:schemeClr val="tx1"/>
                </a:solidFill>
              </a:rPr>
              <a:t>Pavimentación </a:t>
            </a:r>
            <a:r>
              <a:rPr lang="es-MX" sz="1100" dirty="0" smtClean="0">
                <a:solidFill>
                  <a:schemeClr val="tx1"/>
                </a:solidFill>
              </a:rPr>
              <a:t>y Maquinaria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9720524" y="5704416"/>
            <a:ext cx="2214000" cy="5785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LUIS A. MATALI FRANCO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chemeClr val="tx1"/>
                </a:solidFill>
              </a:rPr>
              <a:t>EM06115 </a:t>
            </a:r>
            <a:r>
              <a:rPr lang="es-MX" sz="1100" dirty="0" smtClean="0">
                <a:solidFill>
                  <a:schemeClr val="tx1"/>
                </a:solidFill>
              </a:rPr>
              <a:t>Asesores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4" name="Rectángulo redondeado 33"/>
          <p:cNvSpPr/>
          <p:nvPr/>
        </p:nvSpPr>
        <p:spPr>
          <a:xfrm>
            <a:off x="179826" y="4772893"/>
            <a:ext cx="2214000" cy="504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CARLOS CASTELLANOS CRUZ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EM07134 </a:t>
            </a:r>
            <a:r>
              <a:rPr lang="es-MX" sz="1100" dirty="0">
                <a:solidFill>
                  <a:schemeClr val="tx1"/>
                </a:solidFill>
              </a:rPr>
              <a:t>Coordinador </a:t>
            </a:r>
            <a:r>
              <a:rPr lang="es-MX" sz="1100" dirty="0" smtClean="0">
                <a:solidFill>
                  <a:schemeClr val="tx1"/>
                </a:solidFill>
              </a:rPr>
              <a:t>de Bacheo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40" name="Conector recto 39"/>
          <p:cNvCxnSpPr/>
          <p:nvPr/>
        </p:nvCxnSpPr>
        <p:spPr>
          <a:xfrm flipH="1">
            <a:off x="1274751" y="4438529"/>
            <a:ext cx="961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/>
          <p:cNvCxnSpPr/>
          <p:nvPr/>
        </p:nvCxnSpPr>
        <p:spPr>
          <a:xfrm flipH="1" flipV="1">
            <a:off x="3668374" y="5606029"/>
            <a:ext cx="475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/>
          <p:cNvCxnSpPr/>
          <p:nvPr/>
        </p:nvCxnSpPr>
        <p:spPr>
          <a:xfrm>
            <a:off x="3663486" y="5594892"/>
            <a:ext cx="0" cy="50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ángulo redondeado 43"/>
          <p:cNvSpPr/>
          <p:nvPr/>
        </p:nvSpPr>
        <p:spPr>
          <a:xfrm>
            <a:off x="2575523" y="5918673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VÍCTOR M. MENDOZA TAMAYO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EM04014 </a:t>
            </a:r>
            <a:r>
              <a:rPr lang="es-MX" sz="1100" dirty="0">
                <a:solidFill>
                  <a:schemeClr val="tx1"/>
                </a:solidFill>
              </a:rPr>
              <a:t>Construcción</a:t>
            </a:r>
          </a:p>
        </p:txBody>
      </p:sp>
      <p:sp>
        <p:nvSpPr>
          <p:cNvPr id="45" name="Rectángulo redondeado 44"/>
          <p:cNvSpPr/>
          <p:nvPr/>
        </p:nvSpPr>
        <p:spPr>
          <a:xfrm>
            <a:off x="7325337" y="5919664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JOSÉ LUIS ROCHA ORTIZ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EM00441 </a:t>
            </a:r>
            <a:r>
              <a:rPr lang="es-MX" sz="1100" dirty="0">
                <a:solidFill>
                  <a:schemeClr val="tx1"/>
                </a:solidFill>
              </a:rPr>
              <a:t>Topografía</a:t>
            </a:r>
          </a:p>
        </p:txBody>
      </p:sp>
      <p:sp>
        <p:nvSpPr>
          <p:cNvPr id="31" name="Rectángulo redondeado 30"/>
          <p:cNvSpPr/>
          <p:nvPr/>
        </p:nvSpPr>
        <p:spPr>
          <a:xfrm>
            <a:off x="7146071" y="2638083"/>
            <a:ext cx="2214000" cy="5680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chemeClr val="tx1"/>
                </a:solidFill>
              </a:rPr>
              <a:t>EM01541</a:t>
            </a:r>
            <a:r>
              <a:rPr lang="es-MX" sz="700" b="1" dirty="0">
                <a:solidFill>
                  <a:schemeClr val="tx1"/>
                </a:solidFill>
              </a:rPr>
              <a:t> </a:t>
            </a:r>
            <a:r>
              <a:rPr lang="es-MX" sz="1100" b="1" dirty="0">
                <a:solidFill>
                  <a:schemeClr val="tx1"/>
                </a:solidFill>
              </a:rPr>
              <a:t>JOSÉ </a:t>
            </a:r>
            <a:r>
              <a:rPr lang="es-MX" sz="1100" b="1" dirty="0" smtClean="0">
                <a:solidFill>
                  <a:schemeClr val="tx1"/>
                </a:solidFill>
              </a:rPr>
              <a:t>LUIS MARTÍNEZ NAVARRETE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Mensajero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78912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Conector recto 24"/>
          <p:cNvCxnSpPr/>
          <p:nvPr/>
        </p:nvCxnSpPr>
        <p:spPr>
          <a:xfrm>
            <a:off x="8721087" y="4947036"/>
            <a:ext cx="0" cy="118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>
            <a:off x="11042700" y="4943640"/>
            <a:ext cx="0" cy="46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123167" y="2354587"/>
            <a:ext cx="0" cy="302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Dirección de Obras Públicas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Bacheo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5015456" y="301183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CARLOS ARTURO CASTELLANOS C.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EM06881 </a:t>
            </a:r>
            <a:r>
              <a:rPr lang="es-MX" sz="1100" dirty="0">
                <a:solidFill>
                  <a:schemeClr val="tx1"/>
                </a:solidFill>
              </a:rPr>
              <a:t>Coordinador</a:t>
            </a:r>
          </a:p>
        </p:txBody>
      </p:sp>
      <p:cxnSp>
        <p:nvCxnSpPr>
          <p:cNvPr id="12" name="Conector recto 11"/>
          <p:cNvCxnSpPr/>
          <p:nvPr/>
        </p:nvCxnSpPr>
        <p:spPr>
          <a:xfrm>
            <a:off x="2401613" y="3778305"/>
            <a:ext cx="0" cy="122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>
            <a:off x="9868045" y="3787430"/>
            <a:ext cx="0" cy="115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redondeado 15"/>
          <p:cNvSpPr/>
          <p:nvPr/>
        </p:nvSpPr>
        <p:spPr>
          <a:xfrm>
            <a:off x="1307855" y="4207893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MANUEL DE J. GARCÍA FLORES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Jefe de Cuadrilla 1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0" name="Conector recto 19"/>
          <p:cNvCxnSpPr/>
          <p:nvPr/>
        </p:nvCxnSpPr>
        <p:spPr>
          <a:xfrm flipH="1">
            <a:off x="2392049" y="3792774"/>
            <a:ext cx="748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redondeado 20"/>
          <p:cNvSpPr/>
          <p:nvPr/>
        </p:nvSpPr>
        <p:spPr>
          <a:xfrm>
            <a:off x="5032866" y="4207893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JESÚS DUQUE RODRÍGUEZ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EM03114 </a:t>
            </a:r>
            <a:r>
              <a:rPr lang="es-MX" sz="1100" dirty="0">
                <a:solidFill>
                  <a:schemeClr val="tx1"/>
                </a:solidFill>
              </a:rPr>
              <a:t>Jefe </a:t>
            </a:r>
            <a:r>
              <a:rPr lang="es-MX" sz="1100" dirty="0" smtClean="0">
                <a:solidFill>
                  <a:schemeClr val="tx1"/>
                </a:solidFill>
              </a:rPr>
              <a:t>de Cuadrilla 2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8739585" y="4209658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JOSÉ LUIS LIMÓN GONZÁLEZ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EM04837 </a:t>
            </a:r>
            <a:r>
              <a:rPr lang="es-MX" sz="1100" dirty="0">
                <a:solidFill>
                  <a:schemeClr val="tx1"/>
                </a:solidFill>
              </a:rPr>
              <a:t>Jefe </a:t>
            </a:r>
            <a:r>
              <a:rPr lang="es-MX" sz="1100" dirty="0" smtClean="0">
                <a:solidFill>
                  <a:schemeClr val="tx1"/>
                </a:solidFill>
              </a:rPr>
              <a:t>de Cuadrilla 3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5" name="Rectángulo redondeado 14"/>
          <p:cNvSpPr/>
          <p:nvPr/>
        </p:nvSpPr>
        <p:spPr>
          <a:xfrm>
            <a:off x="1300560" y="4960675"/>
            <a:ext cx="2293200" cy="14932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chemeClr val="tx1"/>
                </a:solidFill>
              </a:rPr>
              <a:t>EM06122</a:t>
            </a:r>
            <a:r>
              <a:rPr lang="es-MX" sz="700" b="1" dirty="0">
                <a:solidFill>
                  <a:schemeClr val="tx1"/>
                </a:solidFill>
              </a:rPr>
              <a:t> </a:t>
            </a:r>
            <a:r>
              <a:rPr lang="es-MX" sz="1050" b="1" dirty="0">
                <a:solidFill>
                  <a:schemeClr val="tx1"/>
                </a:solidFill>
              </a:rPr>
              <a:t>WILIVALDO </a:t>
            </a:r>
            <a:r>
              <a:rPr lang="es-MX" sz="1050" b="1" dirty="0" smtClean="0">
                <a:solidFill>
                  <a:schemeClr val="tx1"/>
                </a:solidFill>
              </a:rPr>
              <a:t>D. SÁNCHEZ LÓPEZ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EM03220</a:t>
            </a:r>
            <a:r>
              <a:rPr lang="es-MX" sz="1100" b="1" dirty="0">
                <a:solidFill>
                  <a:schemeClr val="tx1"/>
                </a:solidFill>
              </a:rPr>
              <a:t> </a:t>
            </a:r>
            <a:r>
              <a:rPr lang="es-MX" sz="1050" b="1" dirty="0">
                <a:solidFill>
                  <a:schemeClr val="tx1"/>
                </a:solidFill>
              </a:rPr>
              <a:t>MAURO </a:t>
            </a:r>
            <a:r>
              <a:rPr lang="es-MX" sz="1050" b="1" dirty="0" smtClean="0">
                <a:solidFill>
                  <a:schemeClr val="tx1"/>
                </a:solidFill>
              </a:rPr>
              <a:t>A. CABRERA ESPARZA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EM00275</a:t>
            </a:r>
            <a:r>
              <a:rPr lang="es-MX" sz="1100" b="1" dirty="0">
                <a:solidFill>
                  <a:schemeClr val="tx1"/>
                </a:solidFill>
              </a:rPr>
              <a:t> ROBERTO </a:t>
            </a:r>
            <a:r>
              <a:rPr lang="es-MX" sz="1100" b="1" dirty="0" smtClean="0">
                <a:solidFill>
                  <a:schemeClr val="tx1"/>
                </a:solidFill>
              </a:rPr>
              <a:t>CEDILLO ROMO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EM03298</a:t>
            </a:r>
            <a:r>
              <a:rPr lang="es-MX" sz="1100" b="1" dirty="0">
                <a:solidFill>
                  <a:schemeClr val="tx1"/>
                </a:solidFill>
              </a:rPr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MANUEL DE J. GARCÍA RIVAS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EM07201</a:t>
            </a:r>
            <a:r>
              <a:rPr lang="es-MX" sz="700" b="1" dirty="0">
                <a:solidFill>
                  <a:schemeClr val="tx1"/>
                </a:solidFill>
              </a:rPr>
              <a:t> </a:t>
            </a:r>
            <a:r>
              <a:rPr lang="es-MX" sz="1050" b="1" dirty="0">
                <a:solidFill>
                  <a:schemeClr val="tx1"/>
                </a:solidFill>
              </a:rPr>
              <a:t>LORENZO </a:t>
            </a:r>
            <a:r>
              <a:rPr lang="es-MX" sz="1050" b="1" dirty="0" smtClean="0">
                <a:solidFill>
                  <a:schemeClr val="tx1"/>
                </a:solidFill>
              </a:rPr>
              <a:t>I. CRUZ ORTIZ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Peones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4953315" y="4962057"/>
            <a:ext cx="2293551" cy="141029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chemeClr val="tx1"/>
                </a:solidFill>
              </a:rPr>
              <a:t>EM03841</a:t>
            </a:r>
            <a:r>
              <a:rPr lang="es-MX" sz="700" b="1" dirty="0">
                <a:solidFill>
                  <a:schemeClr val="tx1"/>
                </a:solidFill>
              </a:rPr>
              <a:t> </a:t>
            </a:r>
            <a:r>
              <a:rPr lang="es-MX" sz="1100" b="1" dirty="0">
                <a:solidFill>
                  <a:schemeClr val="tx1"/>
                </a:solidFill>
              </a:rPr>
              <a:t>JULIO </a:t>
            </a:r>
            <a:r>
              <a:rPr lang="es-MX" sz="1100" b="1" dirty="0" smtClean="0">
                <a:solidFill>
                  <a:schemeClr val="tx1"/>
                </a:solidFill>
              </a:rPr>
              <a:t>ESPINOZA LÓPEZ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EM00353</a:t>
            </a:r>
            <a:r>
              <a:rPr lang="es-MX" sz="1100" b="1" dirty="0">
                <a:solidFill>
                  <a:schemeClr val="tx1"/>
                </a:solidFill>
              </a:rPr>
              <a:t> ERNESTO </a:t>
            </a:r>
            <a:r>
              <a:rPr lang="es-MX" sz="1100" b="1" dirty="0" smtClean="0">
                <a:solidFill>
                  <a:schemeClr val="tx1"/>
                </a:solidFill>
              </a:rPr>
              <a:t>OROZCO GARCÍA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EM05438</a:t>
            </a:r>
            <a:r>
              <a:rPr lang="es-MX" sz="1100" b="1" dirty="0">
                <a:solidFill>
                  <a:schemeClr val="tx1"/>
                </a:solidFill>
              </a:rPr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IVÁN ENRIQUE MERAZ CORTÉZ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EM07344</a:t>
            </a:r>
            <a:r>
              <a:rPr lang="es-MX" sz="1100" b="1" dirty="0">
                <a:solidFill>
                  <a:schemeClr val="tx1"/>
                </a:solidFill>
              </a:rPr>
              <a:t> OLIVERIO TORRES </a:t>
            </a:r>
            <a:r>
              <a:rPr lang="es-MX" sz="1100" b="1" dirty="0" smtClean="0">
                <a:solidFill>
                  <a:schemeClr val="tx1"/>
                </a:solidFill>
              </a:rPr>
              <a:t>HDZ.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EM07370</a:t>
            </a:r>
            <a:r>
              <a:rPr lang="es-MX" sz="1100" b="1" dirty="0">
                <a:solidFill>
                  <a:schemeClr val="tx1"/>
                </a:solidFill>
              </a:rPr>
              <a:t> OLEGARIO </a:t>
            </a:r>
            <a:r>
              <a:rPr lang="es-MX" sz="1100" b="1" dirty="0" smtClean="0">
                <a:solidFill>
                  <a:schemeClr val="tx1"/>
                </a:solidFill>
              </a:rPr>
              <a:t>CENICEROS NAVARRO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Peones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8" name="Rectángulo redondeado 17"/>
          <p:cNvSpPr/>
          <p:nvPr/>
        </p:nvSpPr>
        <p:spPr>
          <a:xfrm>
            <a:off x="9909666" y="5308666"/>
            <a:ext cx="2214000" cy="151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chemeClr val="tx1"/>
                </a:solidFill>
              </a:rPr>
              <a:t>EM03474</a:t>
            </a:r>
            <a:r>
              <a:rPr lang="es-MX" sz="700" b="1" dirty="0">
                <a:solidFill>
                  <a:schemeClr val="tx1"/>
                </a:solidFill>
              </a:rPr>
              <a:t> </a:t>
            </a:r>
            <a:r>
              <a:rPr lang="es-MX" sz="1100" b="1" dirty="0">
                <a:solidFill>
                  <a:schemeClr val="tx1"/>
                </a:solidFill>
              </a:rPr>
              <a:t>HUGO </a:t>
            </a:r>
            <a:r>
              <a:rPr lang="es-MX" sz="1100" b="1" dirty="0" smtClean="0">
                <a:solidFill>
                  <a:schemeClr val="tx1"/>
                </a:solidFill>
              </a:rPr>
              <a:t>A. GAYTÁN GALINDO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EM07350</a:t>
            </a:r>
            <a:r>
              <a:rPr lang="es-MX" sz="1100" b="1" dirty="0">
                <a:solidFill>
                  <a:schemeClr val="tx1"/>
                </a:solidFill>
              </a:rPr>
              <a:t> ROGELIO DE LA </a:t>
            </a:r>
            <a:r>
              <a:rPr lang="es-MX" sz="1100" b="1" dirty="0" smtClean="0">
                <a:solidFill>
                  <a:schemeClr val="tx1"/>
                </a:solidFill>
              </a:rPr>
              <a:t>GARZA G.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EM07299</a:t>
            </a:r>
            <a:r>
              <a:rPr lang="es-MX" sz="700" b="1" dirty="0">
                <a:solidFill>
                  <a:schemeClr val="tx1"/>
                </a:solidFill>
              </a:rPr>
              <a:t> </a:t>
            </a:r>
            <a:r>
              <a:rPr lang="es-MX" sz="1100" b="1" dirty="0">
                <a:solidFill>
                  <a:schemeClr val="tx1"/>
                </a:solidFill>
              </a:rPr>
              <a:t>CLAUDIO </a:t>
            </a:r>
            <a:r>
              <a:rPr lang="es-MX" sz="1100" b="1" dirty="0" smtClean="0">
                <a:solidFill>
                  <a:schemeClr val="tx1"/>
                </a:solidFill>
              </a:rPr>
              <a:t>A. FDZ. SALAS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EM07297</a:t>
            </a:r>
            <a:r>
              <a:rPr lang="es-MX" sz="1100" b="1" dirty="0">
                <a:solidFill>
                  <a:schemeClr val="tx1"/>
                </a:solidFill>
              </a:rPr>
              <a:t> OSVALDO </a:t>
            </a:r>
            <a:r>
              <a:rPr lang="es-MX" sz="1100" b="1" dirty="0" smtClean="0">
                <a:solidFill>
                  <a:schemeClr val="tx1"/>
                </a:solidFill>
              </a:rPr>
              <a:t>GARCÍA BRIONES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EM07302</a:t>
            </a:r>
            <a:r>
              <a:rPr lang="es-MX" sz="700" b="1" dirty="0">
                <a:solidFill>
                  <a:schemeClr val="tx1"/>
                </a:solidFill>
              </a:rPr>
              <a:t> </a:t>
            </a:r>
            <a:r>
              <a:rPr lang="es-MX" sz="1100" b="1" dirty="0">
                <a:solidFill>
                  <a:schemeClr val="tx1"/>
                </a:solidFill>
              </a:rPr>
              <a:t>HÉCTOR </a:t>
            </a:r>
            <a:r>
              <a:rPr lang="es-MX" sz="1100" b="1" dirty="0" smtClean="0">
                <a:solidFill>
                  <a:schemeClr val="tx1"/>
                </a:solidFill>
              </a:rPr>
              <a:t>R. AGUILAR GARCÍA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Peones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7561923" y="5308666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SALVADOR </a:t>
            </a:r>
            <a:r>
              <a:rPr lang="es-MX" sz="1100" b="1" dirty="0">
                <a:solidFill>
                  <a:schemeClr val="tx1"/>
                </a:solidFill>
              </a:rPr>
              <a:t>GUERRA </a:t>
            </a:r>
            <a:r>
              <a:rPr lang="es-MX" sz="1100" b="1" dirty="0" smtClean="0">
                <a:solidFill>
                  <a:schemeClr val="tx1"/>
                </a:solidFill>
              </a:rPr>
              <a:t>MTZ.</a:t>
            </a:r>
          </a:p>
          <a:p>
            <a:pPr algn="ctr"/>
            <a:r>
              <a:rPr lang="es-MX" sz="800" dirty="0">
                <a:solidFill>
                  <a:schemeClr val="tx1"/>
                </a:solidFill>
              </a:rPr>
              <a:t>EM05303</a:t>
            </a:r>
            <a:r>
              <a:rPr lang="es-MX" sz="800" b="1" dirty="0">
                <a:solidFill>
                  <a:schemeClr val="tx1"/>
                </a:solidFill>
              </a:rPr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Operador de Maquinaria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4" name="Conector recto 23"/>
          <p:cNvCxnSpPr/>
          <p:nvPr/>
        </p:nvCxnSpPr>
        <p:spPr>
          <a:xfrm flipH="1">
            <a:off x="8709832" y="4956630"/>
            <a:ext cx="234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ángulo redondeado 26"/>
          <p:cNvSpPr/>
          <p:nvPr/>
        </p:nvSpPr>
        <p:spPr>
          <a:xfrm>
            <a:off x="4523265" y="208762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50" b="1" dirty="0" smtClean="0">
                <a:solidFill>
                  <a:schemeClr val="tx1"/>
                </a:solidFill>
              </a:rPr>
              <a:t>ALFREDO PAREDES LÓPEZ</a:t>
            </a:r>
            <a:endParaRPr lang="es-MX" sz="135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chemeClr val="tx1"/>
                </a:solidFill>
              </a:rPr>
              <a:t>EM06879 </a:t>
            </a:r>
            <a:r>
              <a:rPr lang="es-MX" sz="1350" dirty="0" smtClean="0">
                <a:solidFill>
                  <a:schemeClr val="tx1"/>
                </a:solidFill>
              </a:rPr>
              <a:t>Director</a:t>
            </a:r>
            <a:endParaRPr lang="es-MX" sz="1350" dirty="0">
              <a:solidFill>
                <a:schemeClr val="tx1"/>
              </a:solidFill>
            </a:endParaRPr>
          </a:p>
        </p:txBody>
      </p:sp>
      <p:sp>
        <p:nvSpPr>
          <p:cNvPr id="28" name="Rectángulo redondeado 27"/>
          <p:cNvSpPr/>
          <p:nvPr/>
        </p:nvSpPr>
        <p:spPr>
          <a:xfrm>
            <a:off x="7564195" y="600698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TOMÁS CÓRDOVA CALVILLO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EM07409 </a:t>
            </a:r>
            <a:r>
              <a:rPr lang="es-MX" sz="1100" dirty="0">
                <a:solidFill>
                  <a:schemeClr val="tx1"/>
                </a:solidFill>
              </a:rPr>
              <a:t>Mecánico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178902" y="6450580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261266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ector recto 18"/>
          <p:cNvCxnSpPr/>
          <p:nvPr/>
        </p:nvCxnSpPr>
        <p:spPr>
          <a:xfrm>
            <a:off x="6123167" y="2288927"/>
            <a:ext cx="0" cy="154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Dirección de Obras Públicas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Desarrollo Urbano</a:t>
            </a:r>
            <a:endParaRPr lang="es-MX" sz="2800" dirty="0">
              <a:solidFill>
                <a:schemeClr val="tx1"/>
              </a:solidFill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2211399" y="3812018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>
            <a:off x="10036484" y="3821143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redondeado 15"/>
          <p:cNvSpPr/>
          <p:nvPr/>
        </p:nvSpPr>
        <p:spPr>
          <a:xfrm>
            <a:off x="846084" y="4167737"/>
            <a:ext cx="2789747" cy="15335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EM07198</a:t>
            </a:r>
            <a:r>
              <a:rPr lang="es-MX" sz="1100" b="1" dirty="0" smtClean="0">
                <a:solidFill>
                  <a:schemeClr val="tx1"/>
                </a:solidFill>
              </a:rPr>
              <a:t> </a:t>
            </a:r>
            <a:r>
              <a:rPr lang="es-MX" sz="1100" b="1" dirty="0">
                <a:solidFill>
                  <a:schemeClr val="tx1"/>
                </a:solidFill>
              </a:rPr>
              <a:t>TANNYA A. </a:t>
            </a:r>
            <a:r>
              <a:rPr lang="es-MX" sz="1100" b="1" dirty="0" smtClean="0">
                <a:solidFill>
                  <a:schemeClr val="tx1"/>
                </a:solidFill>
              </a:rPr>
              <a:t>MEJÍA GUERRERO</a:t>
            </a:r>
          </a:p>
          <a:p>
            <a:pPr algn="ctr"/>
            <a:r>
              <a:rPr lang="es-MX" sz="800" dirty="0">
                <a:solidFill>
                  <a:schemeClr val="tx1"/>
                </a:solidFill>
              </a:rPr>
              <a:t>EM07146</a:t>
            </a:r>
            <a:r>
              <a:rPr lang="es-MX" sz="800" b="1" dirty="0">
                <a:solidFill>
                  <a:schemeClr val="tx1"/>
                </a:solidFill>
              </a:rPr>
              <a:t> </a:t>
            </a:r>
            <a:r>
              <a:rPr lang="es-MX" sz="1100" b="1" dirty="0">
                <a:solidFill>
                  <a:schemeClr val="tx1"/>
                </a:solidFill>
              </a:rPr>
              <a:t>SERGIO </a:t>
            </a:r>
            <a:r>
              <a:rPr lang="es-MX" sz="1100" b="1" dirty="0" smtClean="0">
                <a:solidFill>
                  <a:schemeClr val="tx1"/>
                </a:solidFill>
              </a:rPr>
              <a:t>D. LÓPEZ CENICEROS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EM07317</a:t>
            </a:r>
            <a:r>
              <a:rPr lang="es-MX" sz="1100" b="1" dirty="0">
                <a:solidFill>
                  <a:schemeClr val="tx1"/>
                </a:solidFill>
              </a:rPr>
              <a:t> ENRIQUE </a:t>
            </a:r>
            <a:r>
              <a:rPr lang="es-MX" sz="1100" b="1" dirty="0" smtClean="0">
                <a:solidFill>
                  <a:schemeClr val="tx1"/>
                </a:solidFill>
              </a:rPr>
              <a:t>KALONDI HDZ BUGARÍN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EM02988</a:t>
            </a:r>
            <a:r>
              <a:rPr lang="es-MX" sz="1100" b="1" dirty="0">
                <a:solidFill>
                  <a:schemeClr val="tx1"/>
                </a:solidFill>
              </a:rPr>
              <a:t> ALFONSO </a:t>
            </a:r>
            <a:r>
              <a:rPr lang="es-MX" sz="1100" b="1" dirty="0" smtClean="0">
                <a:solidFill>
                  <a:schemeClr val="tx1"/>
                </a:solidFill>
              </a:rPr>
              <a:t>RAMOS MOLINA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EM07500</a:t>
            </a:r>
            <a:r>
              <a:rPr lang="es-MX" sz="1100" b="1" dirty="0" smtClean="0">
                <a:solidFill>
                  <a:schemeClr val="tx1"/>
                </a:solidFill>
              </a:rPr>
              <a:t> JONATHAN PEÑA MORENO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Auxiliares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0" name="Conector recto 19"/>
          <p:cNvCxnSpPr/>
          <p:nvPr/>
        </p:nvCxnSpPr>
        <p:spPr>
          <a:xfrm flipH="1">
            <a:off x="2201835" y="3826487"/>
            <a:ext cx="784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redondeado 14"/>
          <p:cNvSpPr/>
          <p:nvPr/>
        </p:nvSpPr>
        <p:spPr>
          <a:xfrm>
            <a:off x="8643257" y="4169269"/>
            <a:ext cx="2790000" cy="15319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chemeClr val="tx1"/>
                </a:solidFill>
              </a:rPr>
              <a:t>EM07200</a:t>
            </a:r>
            <a:r>
              <a:rPr lang="es-MX" sz="700" b="1" dirty="0">
                <a:solidFill>
                  <a:schemeClr val="tx1"/>
                </a:solidFill>
              </a:rPr>
              <a:t> </a:t>
            </a:r>
            <a:r>
              <a:rPr lang="es-MX" sz="1100" b="1" dirty="0">
                <a:solidFill>
                  <a:schemeClr val="tx1"/>
                </a:solidFill>
              </a:rPr>
              <a:t>LUIS </a:t>
            </a:r>
            <a:r>
              <a:rPr lang="es-MX" sz="1100" b="1" dirty="0" smtClean="0">
                <a:solidFill>
                  <a:schemeClr val="tx1"/>
                </a:solidFill>
              </a:rPr>
              <a:t>ARTURO GARCÍA HDZ.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EM07100</a:t>
            </a:r>
            <a:r>
              <a:rPr lang="es-MX" sz="1100" b="1" dirty="0">
                <a:solidFill>
                  <a:schemeClr val="tx1"/>
                </a:solidFill>
              </a:rPr>
              <a:t> ELIZABETH </a:t>
            </a:r>
            <a:r>
              <a:rPr lang="es-MX" sz="1100" b="1" dirty="0" smtClean="0">
                <a:solidFill>
                  <a:schemeClr val="tx1"/>
                </a:solidFill>
              </a:rPr>
              <a:t>GUERRA FLORES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EM03712</a:t>
            </a:r>
            <a:r>
              <a:rPr lang="es-MX" sz="700" b="1" dirty="0">
                <a:solidFill>
                  <a:schemeClr val="tx1"/>
                </a:solidFill>
              </a:rPr>
              <a:t> </a:t>
            </a:r>
            <a:r>
              <a:rPr lang="es-MX" sz="1100" b="1" dirty="0">
                <a:solidFill>
                  <a:schemeClr val="tx1"/>
                </a:solidFill>
              </a:rPr>
              <a:t>RAFAEL </a:t>
            </a:r>
            <a:r>
              <a:rPr lang="es-MX" sz="1100" b="1" dirty="0" smtClean="0">
                <a:solidFill>
                  <a:schemeClr val="tx1"/>
                </a:solidFill>
              </a:rPr>
              <a:t>RIVERA SILVA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EM01477</a:t>
            </a:r>
            <a:r>
              <a:rPr lang="es-MX" sz="1100" b="1" dirty="0" smtClean="0">
                <a:solidFill>
                  <a:schemeClr val="tx1"/>
                </a:solidFill>
              </a:rPr>
              <a:t> </a:t>
            </a:r>
            <a:r>
              <a:rPr lang="es-MX" sz="1100" b="1" dirty="0">
                <a:solidFill>
                  <a:schemeClr val="tx1"/>
                </a:solidFill>
              </a:rPr>
              <a:t>MARIO </a:t>
            </a:r>
            <a:r>
              <a:rPr lang="es-MX" sz="1100" b="1" dirty="0" smtClean="0">
                <a:solidFill>
                  <a:schemeClr val="tx1"/>
                </a:solidFill>
              </a:rPr>
              <a:t>A. HERRERA SOTO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EM02617</a:t>
            </a:r>
            <a:r>
              <a:rPr lang="es-MX" sz="700" b="1" dirty="0">
                <a:solidFill>
                  <a:schemeClr val="tx1"/>
                </a:solidFill>
              </a:rPr>
              <a:t> </a:t>
            </a:r>
            <a:r>
              <a:rPr lang="es-MX" sz="1100" b="1" dirty="0">
                <a:solidFill>
                  <a:schemeClr val="tx1"/>
                </a:solidFill>
              </a:rPr>
              <a:t>MARIO </a:t>
            </a:r>
            <a:r>
              <a:rPr lang="es-MX" sz="1100" b="1" dirty="0" smtClean="0">
                <a:solidFill>
                  <a:schemeClr val="tx1"/>
                </a:solidFill>
              </a:rPr>
              <a:t>ALBERTO RDZ. MEZA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EM07499</a:t>
            </a:r>
            <a:r>
              <a:rPr lang="es-MX" sz="1100" b="1" dirty="0" smtClean="0">
                <a:solidFill>
                  <a:schemeClr val="tx1"/>
                </a:solidFill>
              </a:rPr>
              <a:t> EMIGDIO ALAIN HDZ GLZ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EM07490 </a:t>
            </a:r>
            <a:r>
              <a:rPr lang="es-MX" sz="1100" b="1" dirty="0" smtClean="0">
                <a:solidFill>
                  <a:schemeClr val="tx1"/>
                </a:solidFill>
              </a:rPr>
              <a:t>CARLOS ELIU GLZ. PEÑA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Inspectores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4507223" y="208762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50" b="1" dirty="0" smtClean="0">
                <a:solidFill>
                  <a:schemeClr val="tx1"/>
                </a:solidFill>
              </a:rPr>
              <a:t>ALFREDO PAREDES LÓPEZ</a:t>
            </a:r>
            <a:endParaRPr lang="es-MX" sz="135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chemeClr val="tx1"/>
                </a:solidFill>
              </a:rPr>
              <a:t>EM06879</a:t>
            </a:r>
            <a:r>
              <a:rPr lang="es-MX" sz="1400" dirty="0">
                <a:solidFill>
                  <a:schemeClr val="tx1"/>
                </a:solidFill>
              </a:rPr>
              <a:t> </a:t>
            </a:r>
            <a:r>
              <a:rPr lang="es-MX" sz="1350" dirty="0" smtClean="0">
                <a:solidFill>
                  <a:schemeClr val="tx1"/>
                </a:solidFill>
              </a:rPr>
              <a:t>Director</a:t>
            </a:r>
            <a:endParaRPr lang="es-MX" sz="1350" dirty="0">
              <a:solidFill>
                <a:schemeClr val="tx1"/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4550238" y="2967719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200" b="1" dirty="0">
                <a:solidFill>
                  <a:schemeClr val="tx1"/>
                </a:solidFill>
              </a:rPr>
              <a:t>LUIS ALFONSO CANTÚ HDZ.</a:t>
            </a:r>
          </a:p>
          <a:p>
            <a:pPr algn="ctr"/>
            <a:r>
              <a:rPr lang="es-MX" sz="900" dirty="0">
                <a:solidFill>
                  <a:schemeClr val="tx1"/>
                </a:solidFill>
              </a:rPr>
              <a:t>EM06922</a:t>
            </a:r>
            <a:r>
              <a:rPr lang="es-MX" sz="900" b="1" dirty="0">
                <a:solidFill>
                  <a:schemeClr val="tx1"/>
                </a:solidFill>
              </a:rPr>
              <a:t> </a:t>
            </a:r>
            <a:r>
              <a:rPr lang="es-MX" sz="1200" dirty="0">
                <a:solidFill>
                  <a:schemeClr val="tx1"/>
                </a:solidFill>
              </a:rPr>
              <a:t>Coordinador de Desarrollo Urbano</a:t>
            </a:r>
            <a:endParaRPr lang="es-MX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03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ector recto 18"/>
          <p:cNvCxnSpPr/>
          <p:nvPr/>
        </p:nvCxnSpPr>
        <p:spPr>
          <a:xfrm>
            <a:off x="6123167" y="2557627"/>
            <a:ext cx="0" cy="144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Dirección de Obras Públicas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Construcción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50238" y="3076007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200" b="1" dirty="0" smtClean="0">
                <a:solidFill>
                  <a:schemeClr val="tx1"/>
                </a:solidFill>
              </a:rPr>
              <a:t>VÍCTOR MANUEL MENDOZA TAMAYO</a:t>
            </a:r>
            <a:endParaRPr lang="es-MX" sz="120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chemeClr val="tx1"/>
                </a:solidFill>
              </a:rPr>
              <a:t>EM04014 </a:t>
            </a:r>
            <a:r>
              <a:rPr lang="es-MX" sz="1200" dirty="0" smtClean="0">
                <a:solidFill>
                  <a:schemeClr val="tx1"/>
                </a:solidFill>
              </a:rPr>
              <a:t>Encargado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3285458" y="4007072"/>
            <a:ext cx="5684768" cy="14717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2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chemeClr val="tx1"/>
                </a:solidFill>
              </a:rPr>
              <a:t>EM00793</a:t>
            </a:r>
            <a:r>
              <a:rPr lang="es-MX" sz="1100" b="1" dirty="0">
                <a:solidFill>
                  <a:schemeClr val="tx1"/>
                </a:solidFill>
              </a:rPr>
              <a:t> MARTÍN </a:t>
            </a:r>
            <a:r>
              <a:rPr lang="es-MX" sz="1100" b="1" dirty="0" smtClean="0">
                <a:solidFill>
                  <a:schemeClr val="tx1"/>
                </a:solidFill>
              </a:rPr>
              <a:t>ISMAEL REQUENA CAMPOS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EM06973</a:t>
            </a:r>
            <a:r>
              <a:rPr lang="es-MX" sz="1100" b="1" dirty="0">
                <a:solidFill>
                  <a:schemeClr val="tx1"/>
                </a:solidFill>
              </a:rPr>
              <a:t> C</a:t>
            </a:r>
            <a:r>
              <a:rPr lang="es-MX" sz="1100" b="1" dirty="0" smtClean="0">
                <a:solidFill>
                  <a:schemeClr val="tx1"/>
                </a:solidFill>
              </a:rPr>
              <a:t>. JUAN FCO. SIFUENTES ZÚÑIGA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EM03967</a:t>
            </a:r>
            <a:r>
              <a:rPr lang="es-MX" sz="1100" b="1" dirty="0">
                <a:solidFill>
                  <a:schemeClr val="tx1"/>
                </a:solidFill>
              </a:rPr>
              <a:t> C</a:t>
            </a:r>
            <a:r>
              <a:rPr lang="es-MX" sz="1100" b="1" dirty="0" smtClean="0">
                <a:solidFill>
                  <a:schemeClr val="tx1"/>
                </a:solidFill>
              </a:rPr>
              <a:t>. JOSÉ ALFREDO TORRES LÓPEZ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EM04840</a:t>
            </a:r>
            <a:r>
              <a:rPr lang="es-MX" sz="1100" b="1" dirty="0">
                <a:solidFill>
                  <a:schemeClr val="tx1"/>
                </a:solidFill>
              </a:rPr>
              <a:t> MARCELINO </a:t>
            </a:r>
            <a:r>
              <a:rPr lang="es-MX" sz="1100" b="1" dirty="0" smtClean="0">
                <a:solidFill>
                  <a:schemeClr val="tx1"/>
                </a:solidFill>
              </a:rPr>
              <a:t>GUEVARA MTZ.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EM04012</a:t>
            </a:r>
            <a:r>
              <a:rPr lang="es-MX" sz="1100" b="1" dirty="0">
                <a:solidFill>
                  <a:schemeClr val="tx1"/>
                </a:solidFill>
              </a:rPr>
              <a:t> C</a:t>
            </a:r>
            <a:r>
              <a:rPr lang="es-MX" sz="1100" b="1" dirty="0" smtClean="0">
                <a:solidFill>
                  <a:schemeClr val="tx1"/>
                </a:solidFill>
              </a:rPr>
              <a:t>. EDGAR OMAR GARCÍA </a:t>
            </a:r>
            <a:r>
              <a:rPr lang="es-MX" sz="1100" b="1" dirty="0" err="1" smtClean="0">
                <a:solidFill>
                  <a:schemeClr val="tx1"/>
                </a:solidFill>
              </a:rPr>
              <a:t>GARCÍA</a:t>
            </a:r>
            <a:endParaRPr lang="es-MX" sz="11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EM00434</a:t>
            </a:r>
            <a:r>
              <a:rPr lang="es-MX" sz="1100" b="1" dirty="0">
                <a:solidFill>
                  <a:schemeClr val="tx1"/>
                </a:solidFill>
              </a:rPr>
              <a:t> C</a:t>
            </a:r>
            <a:r>
              <a:rPr lang="es-MX" sz="1100" b="1" dirty="0" smtClean="0">
                <a:solidFill>
                  <a:schemeClr val="tx1"/>
                </a:solidFill>
              </a:rPr>
              <a:t>. JOSÉ ÁNGEL MARINES ARCE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EM03155</a:t>
            </a:r>
            <a:r>
              <a:rPr lang="es-MX" sz="1100" b="1" dirty="0">
                <a:solidFill>
                  <a:schemeClr val="tx1"/>
                </a:solidFill>
              </a:rPr>
              <a:t> VÍCTOR </a:t>
            </a:r>
            <a:r>
              <a:rPr lang="es-MX" sz="1100" b="1" dirty="0" smtClean="0">
                <a:solidFill>
                  <a:schemeClr val="tx1"/>
                </a:solidFill>
              </a:rPr>
              <a:t>MALDONADO JUÁREZ</a:t>
            </a:r>
          </a:p>
          <a:p>
            <a:pPr algn="ctr"/>
            <a:endParaRPr lang="es-MX" sz="11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EM02008</a:t>
            </a:r>
            <a:r>
              <a:rPr lang="es-MX" sz="1100" b="1" dirty="0">
                <a:solidFill>
                  <a:schemeClr val="tx1"/>
                </a:solidFill>
              </a:rPr>
              <a:t> AGUSTÍN </a:t>
            </a:r>
            <a:r>
              <a:rPr lang="es-MX" sz="1100" b="1" dirty="0" smtClean="0">
                <a:solidFill>
                  <a:schemeClr val="tx1"/>
                </a:solidFill>
              </a:rPr>
              <a:t>SORIA ROSAS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EM05098</a:t>
            </a:r>
            <a:r>
              <a:rPr lang="es-MX" sz="1100" b="1" dirty="0">
                <a:solidFill>
                  <a:schemeClr val="tx1"/>
                </a:solidFill>
              </a:rPr>
              <a:t> ELEAZAR </a:t>
            </a:r>
            <a:r>
              <a:rPr lang="es-MX" sz="1100" b="1" dirty="0" smtClean="0">
                <a:solidFill>
                  <a:schemeClr val="tx1"/>
                </a:solidFill>
              </a:rPr>
              <a:t>GUEVERA VARELA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EM06702</a:t>
            </a:r>
            <a:r>
              <a:rPr lang="es-MX" sz="1100" b="1" dirty="0" smtClean="0">
                <a:solidFill>
                  <a:schemeClr val="tx1"/>
                </a:solidFill>
              </a:rPr>
              <a:t> OLEGARIO MARTÍNEZ ALVARADO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EM04878</a:t>
            </a:r>
            <a:r>
              <a:rPr lang="es-MX" sz="1100" b="1" dirty="0">
                <a:solidFill>
                  <a:schemeClr val="tx1"/>
                </a:solidFill>
              </a:rPr>
              <a:t> JESÚS HERNÁNDEZ ONTIVEROS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EM03730</a:t>
            </a:r>
            <a:r>
              <a:rPr lang="es-MX" sz="1100" b="1" dirty="0">
                <a:solidFill>
                  <a:schemeClr val="tx1"/>
                </a:solidFill>
              </a:rPr>
              <a:t> CARLOS NÁJERA CASTAÑEDA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EM00836</a:t>
            </a:r>
            <a:r>
              <a:rPr lang="es-MX" sz="1100" b="1" dirty="0">
                <a:solidFill>
                  <a:schemeClr val="tx1"/>
                </a:solidFill>
              </a:rPr>
              <a:t> HELIODORO GÁMEZ CHÁVEZ</a:t>
            </a:r>
          </a:p>
          <a:p>
            <a:pPr algn="ctr"/>
            <a:endParaRPr lang="es-MX" sz="1100" b="1" dirty="0" smtClean="0">
              <a:solidFill>
                <a:schemeClr val="tx1"/>
              </a:solidFill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4507223" y="2151796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ALFREDO PAREDES LÓPEZ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chemeClr val="tx1"/>
                </a:solidFill>
              </a:rPr>
              <a:t>EM06879</a:t>
            </a:r>
            <a:r>
              <a:rPr lang="es-MX" sz="1100" dirty="0">
                <a:solidFill>
                  <a:schemeClr val="tx1"/>
                </a:solidFill>
              </a:rPr>
              <a:t> </a:t>
            </a:r>
            <a:r>
              <a:rPr lang="es-MX" sz="1350" dirty="0" smtClean="0">
                <a:solidFill>
                  <a:schemeClr val="tx1"/>
                </a:solidFill>
              </a:rPr>
              <a:t>Director</a:t>
            </a:r>
            <a:endParaRPr lang="es-MX" sz="135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5607203" y="5231665"/>
            <a:ext cx="122501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100" dirty="0" smtClean="0"/>
              <a:t>Albañiles - Peones</a:t>
            </a:r>
            <a:endParaRPr lang="es-MX" sz="11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175705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cto 14"/>
          <p:cNvCxnSpPr/>
          <p:nvPr/>
        </p:nvCxnSpPr>
        <p:spPr>
          <a:xfrm>
            <a:off x="6123167" y="1919370"/>
            <a:ext cx="0" cy="288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Dirección de Obras Públicas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Pavimentación y Maquinaria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5015456" y="252011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OSCAR AGUILAR ALDERETE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EM03124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3495435" y="4316549"/>
            <a:ext cx="5095672" cy="19909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2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EM00460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REFUGIO BARRIENTOS GAYTÁN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EM03037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MAURICIO FABELA MEDELLÍN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EM01107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RAMÓN DÁVILA HARNÁNDEZ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EM00191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JUAN JOSÉ DE LA ROSA RDZ.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EM01306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SANTIAGO GALVÁN MARTÍNEZ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EM04846</a:t>
            </a:r>
            <a:r>
              <a:rPr lang="es-MX" sz="1100" dirty="0" smtClean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ALEJO ESPINOZA PÉREZ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EM03041</a:t>
            </a:r>
            <a:r>
              <a:rPr lang="es-MX" sz="7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MANUEL PRADO MARTÍNEZ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EM04643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ZACARÍAS VALDÉZ GALINDO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EM04854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FCO. J TORRES RAMÍREZ</a:t>
            </a:r>
          </a:p>
          <a:p>
            <a:pPr algn="ctr"/>
            <a:endParaRPr lang="es-MX" sz="700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EM00477</a:t>
            </a:r>
            <a:r>
              <a:rPr lang="es-MX" sz="1100" dirty="0" smtClean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JOSÉ DOLORES RDZ. RUIZ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EM02728</a:t>
            </a:r>
            <a:r>
              <a:rPr lang="es-MX" sz="1100" b="1" dirty="0" smtClean="0">
                <a:solidFill>
                  <a:schemeClr val="tx1"/>
                </a:solidFill>
              </a:rPr>
              <a:t> SILVANO MATA SERRANO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EM04993</a:t>
            </a:r>
            <a:r>
              <a:rPr lang="es-MX" sz="1100" b="1" dirty="0" smtClean="0">
                <a:solidFill>
                  <a:schemeClr val="tx1"/>
                </a:solidFill>
              </a:rPr>
              <a:t> FCO. J. </a:t>
            </a:r>
            <a:r>
              <a:rPr lang="es-MX" sz="1100" b="1" dirty="0">
                <a:solidFill>
                  <a:schemeClr val="tx1"/>
                </a:solidFill>
              </a:rPr>
              <a:t>CHÁVEZ MÉNDEZ</a:t>
            </a:r>
            <a:endParaRPr lang="es-MX" sz="11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EM04850</a:t>
            </a:r>
            <a:r>
              <a:rPr lang="es-MX" sz="1100" b="1" dirty="0" smtClean="0">
                <a:solidFill>
                  <a:schemeClr val="tx1"/>
                </a:solidFill>
              </a:rPr>
              <a:t> RAFAEL CARDIEL DE LA ROSA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EM01665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C. ROGELIO PÉREZ </a:t>
            </a:r>
            <a:r>
              <a:rPr lang="es-MX" sz="1100" b="1" dirty="0">
                <a:solidFill>
                  <a:schemeClr val="tx1"/>
                </a:solidFill>
              </a:rPr>
              <a:t>REYES </a:t>
            </a:r>
            <a:endParaRPr lang="es-MX" sz="11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EM04592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 MIGUEL ÁNGEL CAMERO DÍAZ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EM04593</a:t>
            </a:r>
            <a:r>
              <a:rPr lang="es-MX" sz="1100" b="1" dirty="0" smtClean="0">
                <a:solidFill>
                  <a:schemeClr val="tx1"/>
                </a:solidFill>
              </a:rPr>
              <a:t> HERIBERTO JUÁREZ GARCÍA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EM04295</a:t>
            </a:r>
            <a:r>
              <a:rPr lang="es-MX" sz="1100" b="1" dirty="0" smtClean="0">
                <a:solidFill>
                  <a:schemeClr val="tx1"/>
                </a:solidFill>
              </a:rPr>
              <a:t> JESÚS ROBERTO REZA JUÁREZ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EM05203</a:t>
            </a:r>
            <a:r>
              <a:rPr lang="es-MX" sz="1100" b="1" dirty="0" smtClean="0">
                <a:solidFill>
                  <a:schemeClr val="tx1"/>
                </a:solidFill>
              </a:rPr>
              <a:t> ROGELIO BERNAL JIMÉNEZ</a:t>
            </a:r>
          </a:p>
        </p:txBody>
      </p:sp>
      <p:sp>
        <p:nvSpPr>
          <p:cNvPr id="9" name="Rectángulo redondeado 8"/>
          <p:cNvSpPr/>
          <p:nvPr/>
        </p:nvSpPr>
        <p:spPr>
          <a:xfrm>
            <a:off x="4994632" y="3627658"/>
            <a:ext cx="2214000" cy="5409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ALFREDO PADILLA REYNA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EM03038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Jefe de Maquinaria, Equipo y Operación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714066" y="6030479"/>
            <a:ext cx="28364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dirty="0" smtClean="0"/>
              <a:t>Operadores, Ayudantes de Pipa y Choferes</a:t>
            </a:r>
            <a:endParaRPr lang="es-MX" sz="1200" dirty="0"/>
          </a:p>
        </p:txBody>
      </p:sp>
      <p:cxnSp>
        <p:nvCxnSpPr>
          <p:cNvPr id="16" name="Conector recto 15"/>
          <p:cNvCxnSpPr/>
          <p:nvPr/>
        </p:nvCxnSpPr>
        <p:spPr>
          <a:xfrm>
            <a:off x="2385571" y="3257609"/>
            <a:ext cx="0" cy="68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9852003" y="3266338"/>
            <a:ext cx="0" cy="118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 flipH="1">
            <a:off x="2376007" y="3272076"/>
            <a:ext cx="748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redondeado 20"/>
          <p:cNvSpPr/>
          <p:nvPr/>
        </p:nvSpPr>
        <p:spPr>
          <a:xfrm>
            <a:off x="1281435" y="3628948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OTONIEL FARIAS GALINDO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EM06886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Encargado Parque Vehicular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8733512" y="3627658"/>
            <a:ext cx="2214000" cy="5409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CARLOS CASTELLANOS OROZCO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EM07134</a:t>
            </a:r>
            <a:r>
              <a:rPr lang="es-MX" sz="70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Encargado de Requisiciones Parque Vehicular</a:t>
            </a:r>
            <a:endParaRPr lang="es-MX" sz="900" dirty="0">
              <a:solidFill>
                <a:schemeClr val="tx1"/>
              </a:solidFill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8731686" y="4315012"/>
            <a:ext cx="2214000" cy="48435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SERGIO A. CARRIZALES VIDALES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EM07249</a:t>
            </a:r>
            <a:r>
              <a:rPr lang="es-MX" sz="140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Ayudante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24" name="Rectángulo redondeado 23"/>
          <p:cNvSpPr/>
          <p:nvPr/>
        </p:nvSpPr>
        <p:spPr>
          <a:xfrm>
            <a:off x="4507223" y="1611950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50" b="1" dirty="0" smtClean="0">
                <a:solidFill>
                  <a:schemeClr val="tx1"/>
                </a:solidFill>
              </a:rPr>
              <a:t>ALFREDO PAREDES LÓPEZ</a:t>
            </a:r>
            <a:endParaRPr lang="es-MX" sz="135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EM06879 </a:t>
            </a:r>
            <a:r>
              <a:rPr lang="es-MX" sz="1350" dirty="0" smtClean="0">
                <a:solidFill>
                  <a:schemeClr val="tx1"/>
                </a:solidFill>
              </a:rPr>
              <a:t>Director</a:t>
            </a:r>
            <a:endParaRPr lang="es-MX" sz="1350" dirty="0">
              <a:solidFill>
                <a:schemeClr val="tx1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7918184" y="647708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163472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Conector recto 41"/>
          <p:cNvCxnSpPr/>
          <p:nvPr/>
        </p:nvCxnSpPr>
        <p:spPr>
          <a:xfrm>
            <a:off x="3627118" y="4996872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6009711" y="4996872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/>
          <p:cNvCxnSpPr/>
          <p:nvPr/>
        </p:nvCxnSpPr>
        <p:spPr>
          <a:xfrm>
            <a:off x="10762947" y="3719664"/>
            <a:ext cx="0" cy="255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Conector recto 1"/>
          <p:cNvCxnSpPr/>
          <p:nvPr/>
        </p:nvCxnSpPr>
        <p:spPr>
          <a:xfrm>
            <a:off x="3900652" y="3726067"/>
            <a:ext cx="0" cy="12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cto 2"/>
          <p:cNvCxnSpPr/>
          <p:nvPr/>
        </p:nvCxnSpPr>
        <p:spPr>
          <a:xfrm>
            <a:off x="6135924" y="3346365"/>
            <a:ext cx="0" cy="390905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8" name="Rectángulo redondeado 7"/>
          <p:cNvSpPr/>
          <p:nvPr/>
        </p:nvSpPr>
        <p:spPr>
          <a:xfrm>
            <a:off x="3178800" y="396000"/>
            <a:ext cx="5685182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Secretaría del Ayuntamiento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Dirección Jurídica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4560924" y="2827441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HORACIO DE HOYOS MARTÍNEZ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EM06912</a:t>
            </a:r>
            <a:r>
              <a:rPr lang="es-MX" sz="14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2634882" y="4102491"/>
            <a:ext cx="2556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JORGE GUERRERO GALINDO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EM06929</a:t>
            </a:r>
            <a:r>
              <a:rPr lang="es-MX" sz="110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Coordinador De Asesores De Direcciones</a:t>
            </a:r>
            <a:endParaRPr lang="es-MX" sz="900" dirty="0">
              <a:solidFill>
                <a:schemeClr val="tx1"/>
              </a:solidFill>
            </a:endParaRPr>
          </a:p>
        </p:txBody>
      </p:sp>
      <p:cxnSp>
        <p:nvCxnSpPr>
          <p:cNvPr id="12" name="Conector recto 11"/>
          <p:cNvCxnSpPr/>
          <p:nvPr/>
        </p:nvCxnSpPr>
        <p:spPr>
          <a:xfrm flipH="1">
            <a:off x="3898298" y="3734179"/>
            <a:ext cx="687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redondeado 15"/>
          <p:cNvSpPr/>
          <p:nvPr/>
        </p:nvSpPr>
        <p:spPr>
          <a:xfrm>
            <a:off x="9654192" y="409532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LEONEL J. RENDON ISUNZA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EM06926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 Jurídico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0" name="Rectángulo redondeado 19"/>
          <p:cNvSpPr/>
          <p:nvPr/>
        </p:nvSpPr>
        <p:spPr>
          <a:xfrm>
            <a:off x="9654192" y="4780913"/>
            <a:ext cx="2214000" cy="87160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EM06930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YESSICA S. BARCO MORALES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EM06494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OMAR FCO. VALDEZ SALINAS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EM07012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JOSÉ TORRES VAZQUEZ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Asesores Jurídicos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25" name="Rectángulo redondeado 24"/>
          <p:cNvSpPr/>
          <p:nvPr/>
        </p:nvSpPr>
        <p:spPr>
          <a:xfrm>
            <a:off x="9654192" y="5942240"/>
            <a:ext cx="2214000" cy="34793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EM05696</a:t>
            </a:r>
            <a:r>
              <a:rPr lang="es-MX" sz="11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NANCY B. MOLINA VILLEGAS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Asistentes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3" name="Rectángulo redondeado 32"/>
          <p:cNvSpPr/>
          <p:nvPr/>
        </p:nvSpPr>
        <p:spPr>
          <a:xfrm>
            <a:off x="7210327" y="534093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JUAN IRRIBARREN CAMACHO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EM06928</a:t>
            </a:r>
            <a:r>
              <a:rPr lang="es-MX" sz="110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Asesor de Transporte y Vialidad</a:t>
            </a:r>
            <a:endParaRPr lang="es-MX" sz="900" dirty="0">
              <a:solidFill>
                <a:schemeClr val="tx1"/>
              </a:solidFill>
            </a:endParaRPr>
          </a:p>
        </p:txBody>
      </p:sp>
      <p:sp>
        <p:nvSpPr>
          <p:cNvPr id="34" name="Rectángulo redondeado 33"/>
          <p:cNvSpPr/>
          <p:nvPr/>
        </p:nvSpPr>
        <p:spPr>
          <a:xfrm>
            <a:off x="2455447" y="5340937"/>
            <a:ext cx="2340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J. FERNANDO HERNÁNDEZ HDZ.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EM06857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Asesor de Ingresos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5" name="Rectángulo redondeado 34"/>
          <p:cNvSpPr/>
          <p:nvPr/>
        </p:nvSpPr>
        <p:spPr>
          <a:xfrm>
            <a:off x="128274" y="5340663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JOSÉ A. CANALES ALVARADO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EM06927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Asesor de Proyectos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6" name="Rectángulo redondeado 35"/>
          <p:cNvSpPr/>
          <p:nvPr/>
        </p:nvSpPr>
        <p:spPr>
          <a:xfrm>
            <a:off x="4889063" y="534093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JOSÉ IVAN OROPEZA C.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EM07096</a:t>
            </a:r>
            <a:r>
              <a:rPr lang="es-MX" sz="7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Asesor de Protección Civil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37" name="Conector recto 36"/>
          <p:cNvCxnSpPr/>
          <p:nvPr/>
        </p:nvCxnSpPr>
        <p:spPr>
          <a:xfrm flipH="1">
            <a:off x="1257611" y="4996874"/>
            <a:ext cx="705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/>
          <p:cNvCxnSpPr/>
          <p:nvPr/>
        </p:nvCxnSpPr>
        <p:spPr>
          <a:xfrm>
            <a:off x="8322282" y="4978464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1257611" y="4987989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redondeado 23"/>
          <p:cNvSpPr/>
          <p:nvPr/>
        </p:nvSpPr>
        <p:spPr>
          <a:xfrm>
            <a:off x="4559047" y="1921073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00" b="1" dirty="0" smtClean="0">
                <a:solidFill>
                  <a:schemeClr val="tx1"/>
                </a:solidFill>
              </a:rPr>
              <a:t>ESTEBAN MARTÍN BLACKALLER ROSAS</a:t>
            </a:r>
            <a:endParaRPr lang="es-MX" sz="130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EM06910 </a:t>
            </a:r>
            <a:r>
              <a:rPr lang="es-MX" sz="1400" dirty="0" smtClean="0">
                <a:solidFill>
                  <a:schemeClr val="tx1"/>
                </a:solidFill>
              </a:rPr>
              <a:t>Secretario</a:t>
            </a:r>
            <a:endParaRPr lang="es-MX" sz="1400" dirty="0">
              <a:solidFill>
                <a:schemeClr val="tx1"/>
              </a:solidFill>
            </a:endParaRPr>
          </a:p>
        </p:txBody>
      </p:sp>
      <p:cxnSp>
        <p:nvCxnSpPr>
          <p:cNvPr id="26" name="Conector recto 25"/>
          <p:cNvCxnSpPr/>
          <p:nvPr/>
        </p:nvCxnSpPr>
        <p:spPr>
          <a:xfrm>
            <a:off x="6134047" y="2461073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uadroTexto 27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58209127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Conector recto 13"/>
          <p:cNvCxnSpPr/>
          <p:nvPr/>
        </p:nvCxnSpPr>
        <p:spPr>
          <a:xfrm>
            <a:off x="3130369" y="3742486"/>
            <a:ext cx="0" cy="151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8995514" y="3744880"/>
            <a:ext cx="0" cy="151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>
            <a:off x="6097943" y="2458746"/>
            <a:ext cx="0" cy="129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5" name="Rectángulo redondeado 4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Dirección de Obras Públicas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Topografía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4988161" y="304488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JOSÉ LUIS ROCHA ORTÍZ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EM00441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Jefe de Topografía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7" name="Conector recto 6"/>
          <p:cNvCxnSpPr/>
          <p:nvPr/>
        </p:nvCxnSpPr>
        <p:spPr>
          <a:xfrm flipH="1">
            <a:off x="3130369" y="3758528"/>
            <a:ext cx="586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redondeado 19"/>
          <p:cNvSpPr/>
          <p:nvPr/>
        </p:nvSpPr>
        <p:spPr>
          <a:xfrm>
            <a:off x="7893075" y="4199723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EM04536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C. ALFONSO HDZ SADE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Topógrafo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6" name="Rectángulo redondeado 15"/>
          <p:cNvSpPr/>
          <p:nvPr/>
        </p:nvSpPr>
        <p:spPr>
          <a:xfrm>
            <a:off x="2005683" y="4199723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JOSÉ INÉS CASTILLEJA DÍAZ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EM00463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Topógrafo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2005683" y="4973605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JAIME TIJERINA FUENTES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EM04685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Ayudante </a:t>
            </a:r>
            <a:r>
              <a:rPr lang="es-MX" sz="1100" dirty="0" smtClean="0">
                <a:solidFill>
                  <a:schemeClr val="tx1"/>
                </a:solidFill>
              </a:rPr>
              <a:t>de</a:t>
            </a:r>
            <a:r>
              <a:rPr lang="es-MX" sz="1100" dirty="0" smtClean="0">
                <a:solidFill>
                  <a:schemeClr val="tx1"/>
                </a:solidFill>
              </a:rPr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Topógrafo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9" name="Rectángulo redondeado 18"/>
          <p:cNvSpPr/>
          <p:nvPr/>
        </p:nvSpPr>
        <p:spPr>
          <a:xfrm>
            <a:off x="7888514" y="4973605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MARCO A. SÁNCHEZ ESPARZA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EM03479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Ayudante Almacenista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4507223" y="2135754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50" b="1" dirty="0" smtClean="0">
                <a:solidFill>
                  <a:schemeClr val="tx1"/>
                </a:solidFill>
              </a:rPr>
              <a:t>ALFREDO PAREDES LÓPEZ</a:t>
            </a:r>
            <a:endParaRPr lang="es-MX" sz="135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EM06879 </a:t>
            </a:r>
            <a:r>
              <a:rPr lang="es-MX" sz="1350" dirty="0" smtClean="0">
                <a:solidFill>
                  <a:schemeClr val="tx1"/>
                </a:solidFill>
              </a:rPr>
              <a:t>Director</a:t>
            </a:r>
            <a:endParaRPr lang="es-MX" sz="1350" dirty="0">
              <a:solidFill>
                <a:schemeClr val="tx1"/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419111791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Conector recto 13"/>
          <p:cNvCxnSpPr/>
          <p:nvPr/>
        </p:nvCxnSpPr>
        <p:spPr>
          <a:xfrm>
            <a:off x="3707879" y="4389685"/>
            <a:ext cx="0" cy="79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8176532" y="4392079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>
            <a:off x="6097943" y="2209106"/>
            <a:ext cx="0" cy="219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5" name="Rectángulo redondeado 4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Dirección de Obras Públicas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Planeación y COPLADEM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4988161" y="2996763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ALMA DELIA GONZÁLEZ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EM06386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7" name="Conector recto 6"/>
          <p:cNvCxnSpPr/>
          <p:nvPr/>
        </p:nvCxnSpPr>
        <p:spPr>
          <a:xfrm flipH="1">
            <a:off x="3719928" y="4405727"/>
            <a:ext cx="446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redondeado 19"/>
          <p:cNvSpPr/>
          <p:nvPr/>
        </p:nvSpPr>
        <p:spPr>
          <a:xfrm>
            <a:off x="6899688" y="4750664"/>
            <a:ext cx="2546367" cy="149585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EM07204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MARIO ALBERTO TANAKA BOONE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EM07203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FRANCISCO GUTIÉRREZ RAMÍREZ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EM06998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MARCO ANTONIO ZAMORA CAMPOS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EM07319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YOLANDA SEGURA SOSA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EM05147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MARIO MARINES </a:t>
            </a:r>
            <a:r>
              <a:rPr lang="es-MX" sz="1050" b="1" dirty="0" smtClean="0">
                <a:solidFill>
                  <a:schemeClr val="tx1"/>
                </a:solidFill>
              </a:rPr>
              <a:t>CARREÓN</a:t>
            </a:r>
          </a:p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</a:t>
            </a:r>
            <a:r>
              <a:rPr lang="es-MX" sz="600" dirty="0" smtClean="0">
                <a:solidFill>
                  <a:schemeClr val="tx1"/>
                </a:solidFill>
                <a:latin typeface="Verdana" panose="020B0604030504040204" pitchFamily="34" charset="0"/>
              </a:rPr>
              <a:t>7540</a:t>
            </a:r>
            <a:r>
              <a:rPr lang="es-MX" sz="1050" dirty="0" smtClean="0">
                <a:solidFill>
                  <a:schemeClr val="tx1"/>
                </a:solidFill>
              </a:rPr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CARLOS MARTINEZ JASSO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Supervisores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16" name="Rectángulo redondeado 15"/>
          <p:cNvSpPr/>
          <p:nvPr/>
        </p:nvSpPr>
        <p:spPr>
          <a:xfrm>
            <a:off x="1547580" y="4750665"/>
            <a:ext cx="4309725" cy="8083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EM04444</a:t>
            </a:r>
            <a:r>
              <a:rPr lang="es-MX" sz="7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MARÍA DE LOS A.RIVAS CORTÉZ (Fortalecimiento Municipal)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EM06203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ING. JAVIER DÍAZ LOZANO (Expedientes y </a:t>
            </a:r>
            <a:r>
              <a:rPr lang="es-MX" sz="1100" b="1" dirty="0" err="1" smtClean="0">
                <a:solidFill>
                  <a:schemeClr val="tx1"/>
                </a:solidFill>
              </a:rPr>
              <a:t>Ctrl</a:t>
            </a:r>
            <a:r>
              <a:rPr lang="es-MX" sz="1100" b="1" dirty="0" smtClean="0">
                <a:solidFill>
                  <a:schemeClr val="tx1"/>
                </a:solidFill>
              </a:rPr>
              <a:t> de Pagos </a:t>
            </a:r>
            <a:r>
              <a:rPr lang="es-MX" sz="1100" b="1" dirty="0" err="1" smtClean="0">
                <a:solidFill>
                  <a:schemeClr val="tx1"/>
                </a:solidFill>
              </a:rPr>
              <a:t>Fed</a:t>
            </a:r>
            <a:r>
              <a:rPr lang="es-MX" sz="1100" b="1" dirty="0" smtClean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EM03562</a:t>
            </a:r>
            <a:r>
              <a:rPr lang="es-MX" sz="1100" dirty="0" smtClean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LIC. HILIANA GLZ. MONTALVO (Expedientes Hábitat)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Auxiliares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18" name="Conector recto 17"/>
          <p:cNvCxnSpPr/>
          <p:nvPr/>
        </p:nvCxnSpPr>
        <p:spPr>
          <a:xfrm flipH="1" flipV="1">
            <a:off x="4986448" y="3849064"/>
            <a:ext cx="226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redondeado 20"/>
          <p:cNvSpPr/>
          <p:nvPr/>
        </p:nvSpPr>
        <p:spPr>
          <a:xfrm>
            <a:off x="7052716" y="366056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LILIANA DEL R. VALDÉZ SOLÍS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EM07318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Asistente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2855801" y="365951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ALMA ANGÉLICA GLZ. GARCÍA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EM6042</a:t>
            </a:r>
            <a:r>
              <a:rPr lang="es-MX" sz="1050" dirty="0" smtClean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4507223" y="208762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50" b="1" dirty="0" smtClean="0">
                <a:solidFill>
                  <a:schemeClr val="tx1"/>
                </a:solidFill>
              </a:rPr>
              <a:t>ALFREDO PAREDES LÓPEZ</a:t>
            </a:r>
            <a:endParaRPr lang="es-MX" sz="135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EM06879 </a:t>
            </a:r>
            <a:r>
              <a:rPr lang="es-MX" sz="1350" dirty="0" smtClean="0">
                <a:solidFill>
                  <a:schemeClr val="tx1"/>
                </a:solidFill>
              </a:rPr>
              <a:t>Director</a:t>
            </a:r>
            <a:endParaRPr lang="es-MX" sz="1350" dirty="0">
              <a:solidFill>
                <a:schemeClr val="tx1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322614042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Conector recto 49"/>
          <p:cNvCxnSpPr/>
          <p:nvPr/>
        </p:nvCxnSpPr>
        <p:spPr>
          <a:xfrm>
            <a:off x="10643430" y="2755057"/>
            <a:ext cx="0" cy="136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/>
          <p:cNvCxnSpPr/>
          <p:nvPr/>
        </p:nvCxnSpPr>
        <p:spPr>
          <a:xfrm>
            <a:off x="6247106" y="1643861"/>
            <a:ext cx="0" cy="21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/>
          <p:nvPr/>
        </p:nvCxnSpPr>
        <p:spPr>
          <a:xfrm>
            <a:off x="1787409" y="2763775"/>
            <a:ext cx="0" cy="115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>
            <a:off x="4793562" y="3801733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 flipH="1">
            <a:off x="1787409" y="2777113"/>
            <a:ext cx="885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8" name="Rectángulo redondeado 7"/>
          <p:cNvSpPr/>
          <p:nvPr/>
        </p:nvSpPr>
        <p:spPr>
          <a:xfrm>
            <a:off x="3178800" y="25086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Subdirección de</a:t>
            </a:r>
            <a:endParaRPr lang="es-MX" sz="3600" dirty="0">
              <a:solidFill>
                <a:schemeClr val="tx1"/>
              </a:solidFill>
            </a:endParaRP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Limpieza (1)</a:t>
            </a:r>
          </a:p>
        </p:txBody>
      </p:sp>
      <p:sp>
        <p:nvSpPr>
          <p:cNvPr id="9" name="Rectángulo redondeado 8"/>
          <p:cNvSpPr/>
          <p:nvPr/>
        </p:nvSpPr>
        <p:spPr>
          <a:xfrm>
            <a:off x="4662424" y="1408286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GUADALUPE FABELA ZAMORA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EM06893</a:t>
            </a:r>
            <a:r>
              <a:rPr lang="es-MX" sz="7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Subdirector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cxnSp>
        <p:nvCxnSpPr>
          <p:cNvPr id="39" name="Conector recto 38"/>
          <p:cNvCxnSpPr/>
          <p:nvPr/>
        </p:nvCxnSpPr>
        <p:spPr>
          <a:xfrm>
            <a:off x="7609609" y="3790687"/>
            <a:ext cx="0" cy="122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ángulo redondeado 34"/>
          <p:cNvSpPr/>
          <p:nvPr/>
        </p:nvSpPr>
        <p:spPr>
          <a:xfrm>
            <a:off x="681676" y="3097935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VÍCTOR M. ROSALES VAQUERA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EM06378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Supervisor Contenedores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5" name="Rectángulo redondeado 44"/>
          <p:cNvSpPr/>
          <p:nvPr/>
        </p:nvSpPr>
        <p:spPr>
          <a:xfrm>
            <a:off x="9536832" y="3097935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HIRADIER HUERTA MEDRANO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EM06990</a:t>
            </a:r>
            <a:r>
              <a:rPr lang="es-MX" sz="1050" dirty="0"/>
              <a:t> </a:t>
            </a:r>
            <a:r>
              <a:rPr lang="es-MX" sz="1050" dirty="0" smtClean="0">
                <a:solidFill>
                  <a:schemeClr val="tx1"/>
                </a:solidFill>
              </a:rPr>
              <a:t>Supervisor Cuadrilla Alterna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47" name="Rectángulo redondeado 46"/>
          <p:cNvSpPr/>
          <p:nvPr/>
        </p:nvSpPr>
        <p:spPr>
          <a:xfrm>
            <a:off x="5148403" y="3096706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JUAN MARTÍNEZ CABRERA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EM05756</a:t>
            </a:r>
            <a:r>
              <a:rPr lang="es-MX" sz="1000" dirty="0"/>
              <a:t> </a:t>
            </a:r>
            <a:r>
              <a:rPr lang="es-MX" sz="1000" dirty="0" smtClean="0">
                <a:solidFill>
                  <a:schemeClr val="tx1"/>
                </a:solidFill>
              </a:rPr>
              <a:t>Supervisor Barrido a Mano Z.C.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562449" y="3803321"/>
            <a:ext cx="2446228" cy="227942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EM03030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LORENZO AGUILAR RDZ.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EM03187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JUAN DE DIOS LARA VZQ.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EM06035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JESUS MARTINEZ DE LA PAZ</a:t>
            </a:r>
          </a:p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EM06383</a:t>
            </a:r>
            <a:r>
              <a:rPr lang="es-MX" sz="1050" dirty="0" smtClean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JESUS M. VÁZQUEZ RDZ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EM06459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CANDELARIO MALDONADO B.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EM04703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VICENTE I. DUQUE RDZ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EM06581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JORGE LÓPEZ DE LA CRUZ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EM07273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JORGE O. LÓPEZ DMGZ.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EM06822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EZEQUIEL LÓPEZ DE LA CRUZ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EM05525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MIGUEL DARÍO CASTRO RAMOS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EM07374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PABLO A. MALDONADO </a:t>
            </a:r>
            <a:r>
              <a:rPr lang="es-MX" sz="1050" b="1" dirty="0" smtClean="0">
                <a:solidFill>
                  <a:schemeClr val="tx1"/>
                </a:solidFill>
              </a:rPr>
              <a:t>GARZA</a:t>
            </a:r>
          </a:p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EM07539</a:t>
            </a:r>
            <a:r>
              <a:rPr lang="es-MX" sz="1050" dirty="0" smtClean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JOAQUIN PEÑA GARZA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Operadores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52" name="Rectángulo redondeado 51"/>
          <p:cNvSpPr/>
          <p:nvPr/>
        </p:nvSpPr>
        <p:spPr>
          <a:xfrm>
            <a:off x="9578300" y="3803020"/>
            <a:ext cx="2113081" cy="241274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EM07006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FRAUSTRO IBARRA G.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EM07011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J. ALFONSO LÓPEZ </a:t>
            </a:r>
            <a:r>
              <a:rPr lang="es-MX" sz="1000" b="1" dirty="0" err="1">
                <a:solidFill>
                  <a:schemeClr val="tx1"/>
                </a:solidFill>
              </a:rPr>
              <a:t>LÓPEZ</a:t>
            </a:r>
            <a:r>
              <a:rPr lang="es-MX" sz="1000" b="1" dirty="0">
                <a:solidFill>
                  <a:schemeClr val="tx1"/>
                </a:solidFill>
              </a:rPr>
              <a:t> </a:t>
            </a:r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EM07040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JOSE SALAZAR SILLAS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EM07008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LUIS REINA LINCON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EM07126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JOSÉ MANUEL OLIVERA R.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EM06991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JUAN A. VIDALES LUNA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EM06745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FELIPE DE JESÚS VQZ. P.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EM01890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JOSÉ A. GTZ. JIMÉNEZ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EM03870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BENITO DMGZ. SARABIA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EM07118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RAFAEL SÁNCHEZ SUÁREZ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EM07239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RAÚL FLORES MEDINA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EM07424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CRISTIAN J. PLATA GTZ.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EM07425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JOSÉ A. MÁRQUEZ </a:t>
            </a:r>
            <a:r>
              <a:rPr lang="es-MX" sz="1000" b="1" dirty="0" smtClean="0">
                <a:solidFill>
                  <a:schemeClr val="tx1"/>
                </a:solidFill>
              </a:rPr>
              <a:t>ZACARÍAS</a:t>
            </a:r>
          </a:p>
          <a:p>
            <a:pPr algn="ctr"/>
            <a:r>
              <a:rPr lang="es-MX" sz="5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EM07505</a:t>
            </a:r>
            <a:r>
              <a:rPr lang="es-MX" sz="500" dirty="0" smtClean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RAUL RETIZ LOPEZ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Ayudantes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53" name="Rectángulo redondeado 52"/>
          <p:cNvSpPr/>
          <p:nvPr/>
        </p:nvSpPr>
        <p:spPr>
          <a:xfrm>
            <a:off x="6411433" y="3950928"/>
            <a:ext cx="2258067" cy="252272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EM00319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SATURNINO HDZ. DIAZ DE LEÓN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EM03377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ELIDA YOLANDA LÓPEZ DÁVILA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EM04305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ARTURO PORRAS GUZMÁN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EM04661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MATILDE BRISEÑO ELIZONDO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EM04982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ANGELICA MA. ÁLVAREZ B.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EM04985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S. JUANA HERRERA CAPETILLO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EM05031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URBANO GPE. LUMBRERAS M.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EM06269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JUANA GPE. ZAMORA CABELLO</a:t>
            </a:r>
          </a:p>
          <a:p>
            <a:pPr algn="ctr"/>
            <a:r>
              <a:rPr lang="es-MX" sz="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EM04506</a:t>
            </a:r>
            <a:r>
              <a:rPr lang="es-MX" sz="1000" b="1" dirty="0" smtClean="0">
                <a:solidFill>
                  <a:schemeClr val="tx1"/>
                </a:solidFill>
              </a:rPr>
              <a:t>DEMETRIO SALINAS TORRES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EM04565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JESUS MANUEL RIVERA SILVA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EM04308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PETRA LÓPEZ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EM05217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CONCEPCIÓN TOVAR GARCÍA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EM04986</a:t>
            </a:r>
            <a:r>
              <a:rPr lang="es-MX" sz="1000" b="1" dirty="0">
                <a:solidFill>
                  <a:schemeClr val="tx1"/>
                </a:solidFill>
              </a:rPr>
              <a:t> ANDREA </a:t>
            </a:r>
            <a:r>
              <a:rPr lang="es-MX" sz="1000" b="1" dirty="0" smtClean="0">
                <a:solidFill>
                  <a:schemeClr val="tx1"/>
                </a:solidFill>
              </a:rPr>
              <a:t>DE LA GARZA BRISEÑO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EM07375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JULIO GUERRERO DE LEÓN</a:t>
            </a:r>
          </a:p>
          <a:p>
            <a:pPr algn="ctr"/>
            <a:r>
              <a:rPr lang="es-MX" sz="1000" dirty="0">
                <a:solidFill>
                  <a:schemeClr val="tx1"/>
                </a:solidFill>
              </a:rPr>
              <a:t>Ayudantes Turno 1</a:t>
            </a:r>
            <a:r>
              <a:rPr lang="es-MX" sz="1000" dirty="0" smtClean="0">
                <a:solidFill>
                  <a:schemeClr val="tx1"/>
                </a:solidFill>
              </a:rPr>
              <a:t>a</a:t>
            </a:r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endParaRPr lang="es-MX" sz="1000" b="1" dirty="0">
              <a:solidFill>
                <a:schemeClr val="tx1"/>
              </a:solidFill>
            </a:endParaRPr>
          </a:p>
        </p:txBody>
      </p:sp>
      <p:cxnSp>
        <p:nvCxnSpPr>
          <p:cNvPr id="56" name="Conector recto 55"/>
          <p:cNvCxnSpPr/>
          <p:nvPr/>
        </p:nvCxnSpPr>
        <p:spPr>
          <a:xfrm flipH="1">
            <a:off x="4261895" y="2375331"/>
            <a:ext cx="399143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ángulo redondeado 58"/>
          <p:cNvSpPr/>
          <p:nvPr/>
        </p:nvSpPr>
        <p:spPr>
          <a:xfrm>
            <a:off x="8079530" y="214087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HORTENCIA ESCOBEDO OBREGÓN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EM07470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6" name="Rectángulo redondeado 35"/>
          <p:cNvSpPr/>
          <p:nvPr/>
        </p:nvSpPr>
        <p:spPr>
          <a:xfrm>
            <a:off x="3754791" y="3952534"/>
            <a:ext cx="2273999" cy="24582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EM03378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ROSA ISELA MERAZ CORTÉZ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EM02878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PABLO DE HOYOS MUÑOZ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EM04609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ENCARNACION BAJARAS C.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EM03119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JESUS A. SANCHEZ SEGURA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EM03137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FRANCISCO GTZ. MEDRANO</a:t>
            </a:r>
          </a:p>
          <a:p>
            <a:pPr algn="ctr"/>
            <a:r>
              <a:rPr lang="es-MX" sz="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EM03794</a:t>
            </a:r>
            <a:r>
              <a:rPr lang="es-MX" sz="1050" b="1" dirty="0" smtClean="0">
                <a:solidFill>
                  <a:schemeClr val="tx1"/>
                </a:solidFill>
              </a:rPr>
              <a:t>EDUARDO HDZ. DIAZ DE LEON</a:t>
            </a:r>
          </a:p>
          <a:p>
            <a:pPr algn="ctr"/>
            <a:r>
              <a:rPr lang="es-MX" sz="700" b="1" dirty="0" smtClean="0">
                <a:solidFill>
                  <a:schemeClr val="tx1"/>
                </a:solidFill>
              </a:rPr>
              <a:t>EM05317</a:t>
            </a:r>
            <a:r>
              <a:rPr lang="es-MX" sz="1050" b="1" dirty="0" smtClean="0">
                <a:solidFill>
                  <a:schemeClr val="tx1"/>
                </a:solidFill>
              </a:rPr>
              <a:t> </a:t>
            </a:r>
            <a:r>
              <a:rPr lang="es-MX" sz="1050" b="1" dirty="0">
                <a:solidFill>
                  <a:schemeClr val="tx1"/>
                </a:solidFill>
              </a:rPr>
              <a:t>SONIA </a:t>
            </a:r>
            <a:r>
              <a:rPr lang="es-MX" sz="1050" b="1" dirty="0" smtClean="0">
                <a:solidFill>
                  <a:schemeClr val="tx1"/>
                </a:solidFill>
              </a:rPr>
              <a:t>NAJERA CASTAÑEDA</a:t>
            </a:r>
          </a:p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EM03859</a:t>
            </a:r>
            <a:r>
              <a:rPr lang="es-MX" sz="1050" dirty="0" smtClean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ADOLFO GARZA </a:t>
            </a:r>
            <a:r>
              <a:rPr lang="es-MX" sz="1050" b="1" dirty="0" err="1" smtClean="0">
                <a:solidFill>
                  <a:schemeClr val="tx1"/>
                </a:solidFill>
              </a:rPr>
              <a:t>GARZA</a:t>
            </a:r>
            <a:endParaRPr lang="es-MX" sz="105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EM03979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JOSE LUIS RDZ. GUZMAN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EM07272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JESÚS VILLA REYES</a:t>
            </a:r>
          </a:p>
          <a:p>
            <a:pPr algn="ctr"/>
            <a:r>
              <a:rPr lang="es-MX" sz="5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EM07309</a:t>
            </a:r>
            <a:r>
              <a:rPr lang="es-MX" sz="1050" b="1" dirty="0" smtClean="0">
                <a:solidFill>
                  <a:schemeClr val="tx1"/>
                </a:solidFill>
              </a:rPr>
              <a:t>ERICK D. GARCÍA ALVARADO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EM06814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JESÚS O. MERAZ CORTÉZ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Ayudantes Turno 3a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37" name="Conector recto 36"/>
          <p:cNvCxnSpPr/>
          <p:nvPr/>
        </p:nvCxnSpPr>
        <p:spPr>
          <a:xfrm flipH="1">
            <a:off x="4779316" y="3803020"/>
            <a:ext cx="28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7918184" y="6463832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  <p:sp>
        <p:nvSpPr>
          <p:cNvPr id="23" name="Rectángulo redondeado 22"/>
          <p:cNvSpPr/>
          <p:nvPr/>
        </p:nvSpPr>
        <p:spPr>
          <a:xfrm>
            <a:off x="2199335" y="2137425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JUAN JAVIER HDZ. SANCHEZ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EM07545</a:t>
            </a:r>
            <a:r>
              <a:rPr lang="es-MX" sz="1100" dirty="0" smtClean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51049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Conector recto 57"/>
          <p:cNvCxnSpPr/>
          <p:nvPr/>
        </p:nvCxnSpPr>
        <p:spPr>
          <a:xfrm>
            <a:off x="7185809" y="2814549"/>
            <a:ext cx="0" cy="190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>
            <a:off x="6132652" y="2716741"/>
            <a:ext cx="0" cy="10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/>
          <p:cNvCxnSpPr/>
          <p:nvPr/>
        </p:nvCxnSpPr>
        <p:spPr>
          <a:xfrm>
            <a:off x="10474098" y="1944810"/>
            <a:ext cx="0" cy="43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/>
          <p:cNvCxnSpPr/>
          <p:nvPr/>
        </p:nvCxnSpPr>
        <p:spPr>
          <a:xfrm>
            <a:off x="6077774" y="1170911"/>
            <a:ext cx="0" cy="79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/>
          <p:nvPr/>
        </p:nvCxnSpPr>
        <p:spPr>
          <a:xfrm>
            <a:off x="1618077" y="1941496"/>
            <a:ext cx="0" cy="79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 flipH="1">
            <a:off x="1618077" y="1952118"/>
            <a:ext cx="885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9" name="Rectángulo redondeado 8"/>
          <p:cNvSpPr/>
          <p:nvPr/>
        </p:nvSpPr>
        <p:spPr>
          <a:xfrm>
            <a:off x="4493092" y="1169594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GUADALUPE FABELA ZAMORA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EM06893 </a:t>
            </a:r>
            <a:r>
              <a:rPr lang="es-MX" sz="1400" dirty="0" smtClean="0">
                <a:solidFill>
                  <a:schemeClr val="tx1"/>
                </a:solidFill>
              </a:rPr>
              <a:t>Subdirector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cxnSp>
        <p:nvCxnSpPr>
          <p:cNvPr id="22" name="Conector recto 21"/>
          <p:cNvCxnSpPr/>
          <p:nvPr/>
        </p:nvCxnSpPr>
        <p:spPr>
          <a:xfrm>
            <a:off x="11089676" y="2812277"/>
            <a:ext cx="0" cy="35515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1099101" y="2810095"/>
            <a:ext cx="0" cy="46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>
            <a:off x="3261998" y="2819280"/>
            <a:ext cx="0" cy="46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ángulo redondeado 28"/>
          <p:cNvSpPr/>
          <p:nvPr/>
        </p:nvSpPr>
        <p:spPr>
          <a:xfrm>
            <a:off x="9377144" y="206458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JULIO CÉSAR FABELA ESQUIVEL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EM07163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Relleno Sanitario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0" name="Rectángulo redondeado 29"/>
          <p:cNvSpPr/>
          <p:nvPr/>
        </p:nvSpPr>
        <p:spPr>
          <a:xfrm>
            <a:off x="508378" y="2066029"/>
            <a:ext cx="2214000" cy="5051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EM04638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JULIO C. FRANCO HERNÁNDEZ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EM07099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JAVIER AMAYA QUIROZ</a:t>
            </a: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Supervisor Corralón y Boteo</a:t>
            </a:r>
            <a:endParaRPr lang="es-MX" sz="1000" dirty="0">
              <a:solidFill>
                <a:schemeClr val="tx1"/>
              </a:solidFill>
            </a:endParaRPr>
          </a:p>
        </p:txBody>
      </p:sp>
      <p:cxnSp>
        <p:nvCxnSpPr>
          <p:cNvPr id="31" name="Conector recto 30"/>
          <p:cNvCxnSpPr/>
          <p:nvPr/>
        </p:nvCxnSpPr>
        <p:spPr>
          <a:xfrm flipH="1">
            <a:off x="1118110" y="2827530"/>
            <a:ext cx="997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ángulo redondeado 32"/>
          <p:cNvSpPr/>
          <p:nvPr/>
        </p:nvSpPr>
        <p:spPr>
          <a:xfrm>
            <a:off x="2198266" y="2907615"/>
            <a:ext cx="2102400" cy="15129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EM00505</a:t>
            </a:r>
            <a:r>
              <a:rPr lang="es-MX" sz="6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SAMUEL CARDOZA VILLANUEVA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EM00754</a:t>
            </a:r>
            <a:r>
              <a:rPr lang="es-MX" sz="105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JOSE GPE. GARCIA CORREA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EM00844</a:t>
            </a:r>
            <a:r>
              <a:rPr lang="es-MX" sz="105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ARMANDO NAVARRO RDZ.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EM01989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JOSÉ REYNALDO CORDOVA S. </a:t>
            </a:r>
            <a:endParaRPr lang="es-MX" sz="105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EM02606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ÁNGEL DE LOS A. LÓPEZ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EM04153</a:t>
            </a:r>
            <a:r>
              <a:rPr lang="es-MX" sz="105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SALVADOR FIERRO RIVERA</a:t>
            </a:r>
            <a:endParaRPr lang="es-MX" sz="105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EM04341</a:t>
            </a:r>
            <a:r>
              <a:rPr lang="es-MX" sz="6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FELIX SILLAS FLORES</a:t>
            </a:r>
            <a:endParaRPr lang="es-MX" sz="105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EM04751</a:t>
            </a:r>
            <a:r>
              <a:rPr lang="es-MX" sz="6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JESÚS MARTINEZ ESQUIVEL</a:t>
            </a:r>
            <a:endParaRPr lang="es-MX" sz="105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EM05082</a:t>
            </a:r>
            <a:r>
              <a:rPr lang="es-MX" sz="6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GUADALUPE FLORES LEIJA</a:t>
            </a: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Vigilancia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38" name="Rectángulo redondeado 37"/>
          <p:cNvSpPr/>
          <p:nvPr/>
        </p:nvSpPr>
        <p:spPr>
          <a:xfrm>
            <a:off x="4380295" y="2900053"/>
            <a:ext cx="5600828" cy="1404000"/>
          </a:xfrm>
          <a:prstGeom prst="roundRect">
            <a:avLst>
              <a:gd name="adj" fmla="val 9602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3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EM02278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ARMANDO CARRILLO S.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EM00285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JUAN M. DE LA CRUZ RDZ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EM01928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ARSENIO MUÑOZ M.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EM04861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JUAN RAFAEL BERNAL S. 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EM00310</a:t>
            </a:r>
            <a:r>
              <a:rPr lang="es-MX" sz="7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CARLOS GLZ. IBARRA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EM00263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LAZARO ARANDA C.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EM00387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LUIS ERNESTO TELLEZ C.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EM00382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FILIBERTO SILVA C.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EM00336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JUAN MTZ. DE LA PAZ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endParaRPr lang="es-MX" sz="900" b="1" dirty="0" smtClean="0">
              <a:solidFill>
                <a:schemeClr val="tx1"/>
              </a:solidFill>
            </a:endParaRP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EM00360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MARCELINO REYES SOLIS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EM00302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GUMARO S. GARCÍA R.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EM04656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OSCAR GÓMEZ MONA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EM05238</a:t>
            </a:r>
            <a:r>
              <a:rPr lang="es-MX" sz="7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HÉCTOR A. MORENO C.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EM03473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RAYMUNDO CRUZ LÓPEZ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EM05970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JORGE A. REYES TOVAR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EM06119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REGINO VILLA MARTINEZ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EM04049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JOSÉ LUIS RDZ GTZ.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EM04503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SIMÓN A. HDZ G.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endParaRPr lang="es-MX" sz="900" dirty="0" smtClean="0">
              <a:solidFill>
                <a:schemeClr val="tx1"/>
              </a:solidFill>
            </a:endParaRP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EM01360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RUBÉN SANCHEZ SEGURA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EM05455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JOSÉ MARÍA GALARZA M.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EM00380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SILVERIO SIFUENTES M.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EM00335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J. PABLO MTZ DE LA PAZ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EM06746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MELCHOR MONA O.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EM05525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MIGUEL D. CASTRO R.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EM05444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ELOY RDZ TORRES.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EM05356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ERNESTO GUERRERO</a:t>
            </a:r>
          </a:p>
          <a:p>
            <a:pPr marL="171450" indent="-87313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EM00391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ERNESTO VALDÉS GLZ</a:t>
            </a:r>
            <a:endParaRPr lang="es-MX" sz="900" b="1" dirty="0">
              <a:solidFill>
                <a:schemeClr val="tx1"/>
              </a:solidFill>
            </a:endParaRPr>
          </a:p>
        </p:txBody>
      </p:sp>
      <p:sp>
        <p:nvSpPr>
          <p:cNvPr id="41" name="Rectángulo redondeado 40"/>
          <p:cNvSpPr/>
          <p:nvPr/>
        </p:nvSpPr>
        <p:spPr>
          <a:xfrm>
            <a:off x="10054886" y="2975855"/>
            <a:ext cx="21024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EM06781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HECTOR HUGO I. ESTRADA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Almacenista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2" name="Rectángulo redondeado 41"/>
          <p:cNvSpPr/>
          <p:nvPr/>
        </p:nvSpPr>
        <p:spPr>
          <a:xfrm>
            <a:off x="11992" y="2975854"/>
            <a:ext cx="2102400" cy="87282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EM02282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VALDOMERO CARRIZALEZ S.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EM03360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ROMAN CARRILLO M.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EM00270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MAURO CABRERA LÓPEZ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EM01370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JOSE CASTILLO CRUZ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Mecánicos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46" name="Rectángulo redondeado 45"/>
          <p:cNvSpPr/>
          <p:nvPr/>
        </p:nvSpPr>
        <p:spPr>
          <a:xfrm>
            <a:off x="2823449" y="4472907"/>
            <a:ext cx="8749871" cy="212832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4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EM04653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AARON </a:t>
            </a:r>
            <a:r>
              <a:rPr lang="es-MX" sz="900" b="1" dirty="0">
                <a:solidFill>
                  <a:schemeClr val="tx1"/>
                </a:solidFill>
              </a:rPr>
              <a:t>R. </a:t>
            </a:r>
            <a:r>
              <a:rPr lang="es-MX" sz="900" b="1" dirty="0" smtClean="0">
                <a:solidFill>
                  <a:schemeClr val="tx1"/>
                </a:solidFill>
              </a:rPr>
              <a:t>MELENDEZ MTZ.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EM06728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JOSE </a:t>
            </a:r>
            <a:r>
              <a:rPr lang="es-MX" sz="900" b="1" dirty="0">
                <a:solidFill>
                  <a:schemeClr val="tx1"/>
                </a:solidFill>
              </a:rPr>
              <a:t>EDUARDO </a:t>
            </a:r>
            <a:r>
              <a:rPr lang="es-MX" sz="900" b="1" dirty="0" smtClean="0">
                <a:solidFill>
                  <a:schemeClr val="tx1"/>
                </a:solidFill>
              </a:rPr>
              <a:t>MATINEZ B.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EM04834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ABNER </a:t>
            </a:r>
            <a:r>
              <a:rPr lang="es-MX" sz="900" b="1" dirty="0">
                <a:solidFill>
                  <a:schemeClr val="tx1"/>
                </a:solidFill>
              </a:rPr>
              <a:t>AYALA BONILLA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EM00747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JOSE </a:t>
            </a:r>
            <a:r>
              <a:rPr lang="es-MX" sz="900" b="1" dirty="0">
                <a:solidFill>
                  <a:schemeClr val="tx1"/>
                </a:solidFill>
              </a:rPr>
              <a:t>ELOY ESTUPIÑAN TORRES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EM00559</a:t>
            </a:r>
            <a:r>
              <a:rPr lang="es-MX" sz="7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ÁLVARO B. NARVÁEZ ARANDA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EM04654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JOSÉ LUIS AGUILAR </a:t>
            </a:r>
            <a:r>
              <a:rPr lang="es-MX" sz="900" b="1" dirty="0" err="1" smtClean="0">
                <a:solidFill>
                  <a:schemeClr val="tx1"/>
                </a:solidFill>
              </a:rPr>
              <a:t>AGUILAR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EM00837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AMADOR </a:t>
            </a:r>
            <a:r>
              <a:rPr lang="es-MX" sz="900" b="1" dirty="0">
                <a:solidFill>
                  <a:schemeClr val="tx1"/>
                </a:solidFill>
              </a:rPr>
              <a:t>GAMEZ MORENO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EM02553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JOSE </a:t>
            </a:r>
            <a:r>
              <a:rPr lang="es-MX" sz="900" b="1" dirty="0">
                <a:solidFill>
                  <a:schemeClr val="tx1"/>
                </a:solidFill>
              </a:rPr>
              <a:t>LUIS PICASSO PADILLA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EM04657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AMÉRICO </a:t>
            </a:r>
            <a:r>
              <a:rPr lang="es-MX" sz="900" b="1" dirty="0">
                <a:solidFill>
                  <a:schemeClr val="tx1"/>
                </a:solidFill>
              </a:rPr>
              <a:t>MARTINEZ </a:t>
            </a:r>
            <a:r>
              <a:rPr lang="es-MX" sz="900" b="1" dirty="0" smtClean="0">
                <a:solidFill>
                  <a:schemeClr val="tx1"/>
                </a:solidFill>
              </a:rPr>
              <a:t>ESQUIVEL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EM02953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JOSÉ </a:t>
            </a:r>
            <a:r>
              <a:rPr lang="es-MX" sz="900" b="1" dirty="0">
                <a:solidFill>
                  <a:schemeClr val="tx1"/>
                </a:solidFill>
              </a:rPr>
              <a:t>LUIS ZERTUCHE RAMIREZ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EM04336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ANTONIO MTZ. </a:t>
            </a:r>
            <a:r>
              <a:rPr lang="es-MX" sz="900" b="1" dirty="0">
                <a:solidFill>
                  <a:schemeClr val="tx1"/>
                </a:solidFill>
              </a:rPr>
              <a:t>DE LA PAZ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EM00303</a:t>
            </a:r>
            <a:r>
              <a:rPr lang="es-MX" sz="900" dirty="0" smtClean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ATILANO GARCÍA </a:t>
            </a:r>
            <a:r>
              <a:rPr lang="es-MX" sz="900" b="1" dirty="0">
                <a:solidFill>
                  <a:schemeClr val="tx1"/>
                </a:solidFill>
              </a:rPr>
              <a:t>RAMOS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EM05937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JOSÉ M. GÓMEZ CASTRO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EM04657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AMÉRICO MARTÍNEZ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EM05153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BENITO VALDÉZ VÁSQUEZ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EM04784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JUAN PÉREZ </a:t>
            </a:r>
            <a:r>
              <a:rPr lang="es-MX" sz="900" b="1" dirty="0" err="1" smtClean="0">
                <a:solidFill>
                  <a:schemeClr val="tx1"/>
                </a:solidFill>
              </a:rPr>
              <a:t>PÉREZ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EM04061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CARLOS </a:t>
            </a:r>
            <a:r>
              <a:rPr lang="es-MX" sz="900" b="1" dirty="0">
                <a:solidFill>
                  <a:schemeClr val="tx1"/>
                </a:solidFill>
              </a:rPr>
              <a:t>GARZA REZA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EM05152</a:t>
            </a:r>
            <a:r>
              <a:rPr lang="es-MX" sz="700" dirty="0" smtClean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JUAN </a:t>
            </a:r>
            <a:r>
              <a:rPr lang="es-MX" sz="900" b="1" dirty="0">
                <a:solidFill>
                  <a:schemeClr val="tx1"/>
                </a:solidFill>
              </a:rPr>
              <a:t>A. </a:t>
            </a:r>
            <a:r>
              <a:rPr lang="es-MX" sz="900" b="1" dirty="0" smtClean="0">
                <a:solidFill>
                  <a:schemeClr val="tx1"/>
                </a:solidFill>
              </a:rPr>
              <a:t>RODRÍGUEZ VÁZQUEZ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EM05231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DANIEL SÁNCHEZ </a:t>
            </a:r>
            <a:r>
              <a:rPr lang="es-MX" sz="900" b="1" dirty="0">
                <a:solidFill>
                  <a:schemeClr val="tx1"/>
                </a:solidFill>
              </a:rPr>
              <a:t>RANGEL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EM07010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JUAN </a:t>
            </a:r>
            <a:r>
              <a:rPr lang="es-MX" sz="900" b="1" dirty="0">
                <a:solidFill>
                  <a:schemeClr val="tx1"/>
                </a:solidFill>
              </a:rPr>
              <a:t>ARTURO </a:t>
            </a:r>
            <a:r>
              <a:rPr lang="es-MX" sz="900" b="1" dirty="0" smtClean="0">
                <a:solidFill>
                  <a:schemeClr val="tx1"/>
                </a:solidFill>
              </a:rPr>
              <a:t>AGUILAR SOLÍS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EM00286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EZEQUIEL </a:t>
            </a:r>
            <a:r>
              <a:rPr lang="es-MX" sz="900" b="1" dirty="0">
                <a:solidFill>
                  <a:schemeClr val="tx1"/>
                </a:solidFill>
              </a:rPr>
              <a:t>DE LA CRUZ RANGEL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EM00351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JUAN </a:t>
            </a:r>
            <a:r>
              <a:rPr lang="es-MX" sz="900" b="1" dirty="0">
                <a:solidFill>
                  <a:schemeClr val="tx1"/>
                </a:solidFill>
              </a:rPr>
              <a:t>ELIAS OROZCO </a:t>
            </a:r>
            <a:r>
              <a:rPr lang="es-MX" sz="900" b="1" dirty="0" smtClean="0">
                <a:solidFill>
                  <a:schemeClr val="tx1"/>
                </a:solidFill>
              </a:rPr>
              <a:t>GARCÍA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EM06710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EDGAR GARCÍA </a:t>
            </a:r>
            <a:r>
              <a:rPr lang="es-MX" sz="900" b="1" dirty="0">
                <a:solidFill>
                  <a:schemeClr val="tx1"/>
                </a:solidFill>
              </a:rPr>
              <a:t>VALDEZ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EM00291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JUAN ESTRADA GUEL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EM00391</a:t>
            </a:r>
            <a:r>
              <a:rPr lang="es-MX" sz="900" dirty="0" smtClean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ERNESTO VALDÉZ GONZÁLEZ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EM06719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JUAN </a:t>
            </a:r>
            <a:r>
              <a:rPr lang="es-MX" sz="900" b="1" dirty="0">
                <a:solidFill>
                  <a:schemeClr val="tx1"/>
                </a:solidFill>
              </a:rPr>
              <a:t>MANUEL </a:t>
            </a:r>
            <a:r>
              <a:rPr lang="es-MX" sz="900" b="1" dirty="0" smtClean="0">
                <a:solidFill>
                  <a:schemeClr val="tx1"/>
                </a:solidFill>
              </a:rPr>
              <a:t>MELENDEZ V.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EM02346</a:t>
            </a:r>
            <a:r>
              <a:rPr lang="es-MX" sz="900" dirty="0" smtClean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EZEQUIEL RODRÍGUEZ </a:t>
            </a:r>
            <a:r>
              <a:rPr lang="es-MX" sz="900" b="1" dirty="0">
                <a:solidFill>
                  <a:schemeClr val="tx1"/>
                </a:solidFill>
              </a:rPr>
              <a:t>REYES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EM06728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JOSÉ E. MARTÍNEZ V.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s-MX" sz="9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900" dirty="0" smtClean="0">
                <a:solidFill>
                  <a:schemeClr val="tx1"/>
                </a:solidFill>
              </a:rPr>
              <a:t>EM04858</a:t>
            </a:r>
            <a:r>
              <a:rPr lang="es-MX" sz="900" b="1" dirty="0" smtClean="0">
                <a:solidFill>
                  <a:schemeClr val="tx1"/>
                </a:solidFill>
              </a:rPr>
              <a:t> JUAN </a:t>
            </a:r>
            <a:r>
              <a:rPr lang="es-MX" sz="900" b="1" dirty="0">
                <a:solidFill>
                  <a:schemeClr val="tx1"/>
                </a:solidFill>
              </a:rPr>
              <a:t>TOBIAS </a:t>
            </a:r>
            <a:r>
              <a:rPr lang="es-MX" sz="900" b="1" dirty="0" smtClean="0">
                <a:solidFill>
                  <a:schemeClr val="tx1"/>
                </a:solidFill>
              </a:rPr>
              <a:t>SALDAÑA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EM05222</a:t>
            </a:r>
            <a:r>
              <a:rPr lang="es-MX" sz="700" dirty="0" smtClean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FERNANDO SÁNCHEZ </a:t>
            </a:r>
            <a:r>
              <a:rPr lang="es-MX" sz="900" b="1" dirty="0">
                <a:solidFill>
                  <a:schemeClr val="tx1"/>
                </a:solidFill>
              </a:rPr>
              <a:t>LEIJA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EM04785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LUIS MIGUEL SAUCEDO </a:t>
            </a:r>
            <a:r>
              <a:rPr lang="es-MX" sz="900" b="1" dirty="0">
                <a:solidFill>
                  <a:schemeClr val="tx1"/>
                </a:solidFill>
              </a:rPr>
              <a:t>LOYA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EM04753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FCO. </a:t>
            </a:r>
            <a:r>
              <a:rPr lang="es-MX" sz="900" b="1" dirty="0">
                <a:solidFill>
                  <a:schemeClr val="tx1"/>
                </a:solidFill>
              </a:rPr>
              <a:t>ALBERTO </a:t>
            </a:r>
            <a:r>
              <a:rPr lang="es-MX" sz="900" b="1" dirty="0" smtClean="0">
                <a:solidFill>
                  <a:schemeClr val="tx1"/>
                </a:solidFill>
              </a:rPr>
              <a:t>AGUILAR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EM04303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MARCO </a:t>
            </a:r>
            <a:r>
              <a:rPr lang="es-MX" sz="900" b="1" dirty="0">
                <a:solidFill>
                  <a:schemeClr val="tx1"/>
                </a:solidFill>
              </a:rPr>
              <a:t>A. SILVA SEISPARDO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EM01442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FRANCISCO </a:t>
            </a:r>
            <a:r>
              <a:rPr lang="es-MX" sz="900" b="1" dirty="0">
                <a:solidFill>
                  <a:schemeClr val="tx1"/>
                </a:solidFill>
              </a:rPr>
              <a:t>VAZQUEZ </a:t>
            </a:r>
            <a:r>
              <a:rPr lang="es-MX" sz="900" b="1" dirty="0" smtClean="0">
                <a:solidFill>
                  <a:schemeClr val="tx1"/>
                </a:solidFill>
              </a:rPr>
              <a:t>SOLÍS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EM00281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MARIO DÁVILA </a:t>
            </a:r>
            <a:r>
              <a:rPr lang="es-MX" sz="900" b="1" dirty="0">
                <a:solidFill>
                  <a:schemeClr val="tx1"/>
                </a:solidFill>
              </a:rPr>
              <a:t>MIRELES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EM01570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GREGORIO </a:t>
            </a:r>
            <a:r>
              <a:rPr lang="es-MX" sz="900" b="1" dirty="0">
                <a:solidFill>
                  <a:schemeClr val="tx1"/>
                </a:solidFill>
              </a:rPr>
              <a:t>MORALES </a:t>
            </a:r>
            <a:r>
              <a:rPr lang="es-MX" sz="900" b="1" dirty="0" smtClean="0">
                <a:solidFill>
                  <a:schemeClr val="tx1"/>
                </a:solidFill>
              </a:rPr>
              <a:t>SAUCEDO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EM00331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MARIO LÓPEZ </a:t>
            </a:r>
            <a:r>
              <a:rPr lang="es-MX" sz="900" b="1" dirty="0">
                <a:solidFill>
                  <a:schemeClr val="tx1"/>
                </a:solidFill>
              </a:rPr>
              <a:t>CARRILLO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EM07009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JESÚS </a:t>
            </a:r>
            <a:r>
              <a:rPr lang="es-MX" sz="900" b="1" dirty="0">
                <a:solidFill>
                  <a:schemeClr val="tx1"/>
                </a:solidFill>
              </a:rPr>
              <a:t>PADILLA </a:t>
            </a:r>
            <a:r>
              <a:rPr lang="es-MX" sz="900" b="1" dirty="0" smtClean="0">
                <a:solidFill>
                  <a:schemeClr val="tx1"/>
                </a:solidFill>
              </a:rPr>
              <a:t>MENCHACA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EM04833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MARTÍN </a:t>
            </a:r>
            <a:r>
              <a:rPr lang="es-MX" sz="900" b="1" dirty="0">
                <a:solidFill>
                  <a:schemeClr val="tx1"/>
                </a:solidFill>
              </a:rPr>
              <a:t>ARVIZU LEIJA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EM05005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OTONIEL </a:t>
            </a:r>
            <a:r>
              <a:rPr lang="es-MX" sz="900" b="1" dirty="0">
                <a:solidFill>
                  <a:schemeClr val="tx1"/>
                </a:solidFill>
              </a:rPr>
              <a:t>FRANCO DE LA CRUZ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EM07359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CARLOS ENRIQUE LARA RAMOS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s-MX" sz="900" b="1" dirty="0" smtClean="0">
              <a:solidFill>
                <a:schemeClr val="tx1"/>
              </a:solidFill>
              <a:latin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s-MX" sz="900" b="1" dirty="0">
              <a:solidFill>
                <a:schemeClr val="tx1"/>
              </a:solidFill>
              <a:latin typeface="Verdan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EM00342</a:t>
            </a:r>
            <a:r>
              <a:rPr lang="es-MX" sz="900" dirty="0" smtClean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ROBERTO MATA MTZ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EM06485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JOSÉ ALBERTO </a:t>
            </a:r>
            <a:r>
              <a:rPr lang="es-MX" sz="900" b="1" dirty="0">
                <a:solidFill>
                  <a:schemeClr val="tx1"/>
                </a:solidFill>
              </a:rPr>
              <a:t>REYES </a:t>
            </a:r>
            <a:r>
              <a:rPr lang="es-MX" sz="900" b="1" dirty="0" smtClean="0">
                <a:solidFill>
                  <a:schemeClr val="tx1"/>
                </a:solidFill>
              </a:rPr>
              <a:t>RAMÍREZ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EM05401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RUBÉN </a:t>
            </a:r>
            <a:r>
              <a:rPr lang="es-MX" sz="900" b="1" dirty="0">
                <a:solidFill>
                  <a:schemeClr val="tx1"/>
                </a:solidFill>
              </a:rPr>
              <a:t>VEGA LICON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EM03340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JOSE </a:t>
            </a:r>
            <a:r>
              <a:rPr lang="es-MX" sz="900" b="1" dirty="0">
                <a:solidFill>
                  <a:schemeClr val="tx1"/>
                </a:solidFill>
              </a:rPr>
              <a:t>A. </a:t>
            </a:r>
            <a:r>
              <a:rPr lang="es-MX" sz="900" b="1" dirty="0" smtClean="0">
                <a:solidFill>
                  <a:schemeClr val="tx1"/>
                </a:solidFill>
              </a:rPr>
              <a:t>MTZ </a:t>
            </a:r>
            <a:r>
              <a:rPr lang="es-MX" sz="900" b="1" dirty="0">
                <a:solidFill>
                  <a:schemeClr val="tx1"/>
                </a:solidFill>
              </a:rPr>
              <a:t>NAVARRETE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EM04223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SERGIO </a:t>
            </a:r>
            <a:r>
              <a:rPr lang="es-MX" sz="900" b="1" dirty="0">
                <a:solidFill>
                  <a:schemeClr val="tx1"/>
                </a:solidFill>
              </a:rPr>
              <a:t>ARTURO </a:t>
            </a:r>
            <a:r>
              <a:rPr lang="es-MX" sz="900" b="1" dirty="0" smtClean="0">
                <a:solidFill>
                  <a:schemeClr val="tx1"/>
                </a:solidFill>
              </a:rPr>
              <a:t>HDZ. E.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EM04650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JOSÉ </a:t>
            </a:r>
            <a:r>
              <a:rPr lang="es-MX" sz="900" b="1" dirty="0">
                <a:solidFill>
                  <a:schemeClr val="tx1"/>
                </a:solidFill>
              </a:rPr>
              <a:t>ALEJANDRO BRIONES </a:t>
            </a:r>
            <a:r>
              <a:rPr lang="es-MX" sz="900" b="1" dirty="0" smtClean="0">
                <a:solidFill>
                  <a:schemeClr val="tx1"/>
                </a:solidFill>
              </a:rPr>
              <a:t>C.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EM05304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VÍCTOR H. </a:t>
            </a:r>
            <a:r>
              <a:rPr lang="es-MX" sz="900" b="1" dirty="0">
                <a:solidFill>
                  <a:schemeClr val="tx1"/>
                </a:solidFill>
              </a:rPr>
              <a:t>SAUCEDO OLVERA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EM01890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JOSÉ A. GUTIÉRREZ </a:t>
            </a:r>
            <a:r>
              <a:rPr lang="es-MX" sz="900" b="1" dirty="0">
                <a:solidFill>
                  <a:schemeClr val="tx1"/>
                </a:solidFill>
              </a:rPr>
              <a:t>JMZ.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EM06454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JOSÉ </a:t>
            </a:r>
            <a:r>
              <a:rPr lang="es-MX" sz="900" b="1" dirty="0">
                <a:solidFill>
                  <a:schemeClr val="tx1"/>
                </a:solidFill>
              </a:rPr>
              <a:t>CARLOS RUIZ MARTINEZ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EM03417</a:t>
            </a:r>
            <a:r>
              <a:rPr lang="es-MX" sz="7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SILVERIO </a:t>
            </a:r>
            <a:r>
              <a:rPr lang="es-MX" sz="900" b="1" dirty="0">
                <a:solidFill>
                  <a:schemeClr val="tx1"/>
                </a:solidFill>
              </a:rPr>
              <a:t>CABALLERO </a:t>
            </a:r>
            <a:r>
              <a:rPr lang="es-MX" sz="900" b="1" dirty="0" smtClean="0">
                <a:solidFill>
                  <a:schemeClr val="tx1"/>
                </a:solidFill>
              </a:rPr>
              <a:t>M.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EM05400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PEDRO ROMERO DE LA CRUZ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EM03049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VICTOR </a:t>
            </a:r>
            <a:r>
              <a:rPr lang="es-MX" sz="900" b="1" dirty="0">
                <a:solidFill>
                  <a:schemeClr val="tx1"/>
                </a:solidFill>
              </a:rPr>
              <a:t>M. DE LA CRUZ </a:t>
            </a:r>
            <a:r>
              <a:rPr lang="es-MX" sz="900" b="1" dirty="0" smtClean="0">
                <a:solidFill>
                  <a:schemeClr val="tx1"/>
                </a:solidFill>
              </a:rPr>
              <a:t>E.</a:t>
            </a:r>
            <a:endParaRPr lang="es-MX" sz="9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EM04050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JUAN JOSÉ </a:t>
            </a:r>
            <a:r>
              <a:rPr lang="es-MX" sz="900" b="1" dirty="0">
                <a:solidFill>
                  <a:schemeClr val="tx1"/>
                </a:solidFill>
              </a:rPr>
              <a:t>DE </a:t>
            </a:r>
            <a:r>
              <a:rPr lang="es-MX" sz="900" b="1" dirty="0" smtClean="0">
                <a:solidFill>
                  <a:schemeClr val="tx1"/>
                </a:solidFill>
              </a:rPr>
              <a:t>LEÓN GUEL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EM07328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JESÚS A. LÓPEZ VÁZQUEZ</a:t>
            </a:r>
            <a:endParaRPr lang="es-MX" sz="900" b="1" dirty="0">
              <a:solidFill>
                <a:schemeClr val="tx1"/>
              </a:solidFill>
            </a:endParaRPr>
          </a:p>
        </p:txBody>
      </p:sp>
      <p:sp>
        <p:nvSpPr>
          <p:cNvPr id="48" name="Rectángulo 47"/>
          <p:cNvSpPr/>
          <p:nvPr/>
        </p:nvSpPr>
        <p:spPr>
          <a:xfrm>
            <a:off x="6819047" y="6361368"/>
            <a:ext cx="84055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1200" dirty="0" smtClean="0"/>
              <a:t>Ayudantes</a:t>
            </a:r>
            <a:endParaRPr lang="es-MX" sz="1200" dirty="0"/>
          </a:p>
        </p:txBody>
      </p:sp>
      <p:cxnSp>
        <p:nvCxnSpPr>
          <p:cNvPr id="57" name="Conector recto 56"/>
          <p:cNvCxnSpPr/>
          <p:nvPr/>
        </p:nvCxnSpPr>
        <p:spPr>
          <a:xfrm flipH="1">
            <a:off x="1611311" y="2734267"/>
            <a:ext cx="453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ángulo 59"/>
          <p:cNvSpPr/>
          <p:nvPr/>
        </p:nvSpPr>
        <p:spPr>
          <a:xfrm>
            <a:off x="6915134" y="4096783"/>
            <a:ext cx="86113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1050" dirty="0" smtClean="0"/>
              <a:t>Operadores</a:t>
            </a:r>
            <a:endParaRPr lang="es-MX" sz="1050" dirty="0"/>
          </a:p>
        </p:txBody>
      </p:sp>
      <p:sp>
        <p:nvSpPr>
          <p:cNvPr id="27" name="Rectángulo redondeado 26"/>
          <p:cNvSpPr/>
          <p:nvPr/>
        </p:nvSpPr>
        <p:spPr>
          <a:xfrm>
            <a:off x="3178800" y="25086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Subdirección de</a:t>
            </a:r>
            <a:endParaRPr lang="es-MX" sz="3600" dirty="0">
              <a:solidFill>
                <a:schemeClr val="tx1"/>
              </a:solidFill>
            </a:endParaRP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Limpieza (2)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178902" y="6556596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30455726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Conector recto 30"/>
          <p:cNvCxnSpPr/>
          <p:nvPr/>
        </p:nvCxnSpPr>
        <p:spPr>
          <a:xfrm>
            <a:off x="1996453" y="3207949"/>
            <a:ext cx="0" cy="79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2223" y="2001774"/>
            <a:ext cx="0" cy="122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10137355" y="3211054"/>
            <a:ext cx="0" cy="79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Subdirección de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Alumbrado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1674540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CARLOS JAVIER VENEGAS CASTILLA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EM06894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Subdirector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881865" y="3413920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>
                <a:solidFill>
                  <a:schemeClr val="tx1"/>
                </a:solidFill>
              </a:rPr>
              <a:t>ALFONSO BORJÓN HUERTA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EM04507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Supervisor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1991759" y="3221981"/>
            <a:ext cx="813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redondeado 21"/>
          <p:cNvSpPr/>
          <p:nvPr/>
        </p:nvSpPr>
        <p:spPr>
          <a:xfrm>
            <a:off x="9025242" y="341273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CARLOS S. VENEGAS RÍOS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EM07231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Supervisor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17" name="Conector recto 16"/>
          <p:cNvCxnSpPr/>
          <p:nvPr/>
        </p:nvCxnSpPr>
        <p:spPr>
          <a:xfrm flipH="1" flipV="1">
            <a:off x="5020771" y="2835943"/>
            <a:ext cx="306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 flipH="1">
            <a:off x="1983305" y="3994654"/>
            <a:ext cx="817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 flipH="1">
            <a:off x="1986537" y="4197553"/>
            <a:ext cx="813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>
            <a:off x="1992437" y="4190521"/>
            <a:ext cx="0" cy="57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/>
          <p:cNvCxnSpPr/>
          <p:nvPr/>
        </p:nvCxnSpPr>
        <p:spPr>
          <a:xfrm>
            <a:off x="10133339" y="4185321"/>
            <a:ext cx="0" cy="57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ángulo redondeado 29"/>
          <p:cNvSpPr/>
          <p:nvPr/>
        </p:nvSpPr>
        <p:spPr>
          <a:xfrm>
            <a:off x="887553" y="4490997"/>
            <a:ext cx="2214000" cy="2052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EM00026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SERGIO SILVA BERNAL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EM00013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ALFREDO GAYTÁN GARZA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EM00017</a:t>
            </a:r>
            <a:r>
              <a:rPr lang="es-MX" sz="1050" b="1" dirty="0">
                <a:solidFill>
                  <a:schemeClr val="tx1"/>
                </a:solidFill>
              </a:rPr>
              <a:t> ROBERTO </a:t>
            </a:r>
            <a:r>
              <a:rPr lang="es-MX" sz="1050" b="1" dirty="0" smtClean="0">
                <a:solidFill>
                  <a:schemeClr val="tx1"/>
                </a:solidFill>
              </a:rPr>
              <a:t>JÍNEZ OLGUÍN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EM04663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RODOLFO VALDÉZ RDZ.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EM02530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JORGE CARRILLO BERNAL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EM04260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ALFREDO ROELL RDZ RICO</a:t>
            </a:r>
          </a:p>
          <a:p>
            <a:pPr algn="ctr"/>
            <a:r>
              <a:rPr lang="es-MX" sz="600" dirty="0">
                <a:solidFill>
                  <a:schemeClr val="tx1"/>
                </a:solidFill>
              </a:rPr>
              <a:t>EM00121</a:t>
            </a:r>
            <a:r>
              <a:rPr lang="es-MX" sz="1050" b="1" dirty="0">
                <a:solidFill>
                  <a:schemeClr val="tx1"/>
                </a:solidFill>
              </a:rPr>
              <a:t> JUAN </a:t>
            </a:r>
            <a:r>
              <a:rPr lang="es-MX" sz="1050" b="1" dirty="0" smtClean="0">
                <a:solidFill>
                  <a:schemeClr val="tx1"/>
                </a:solidFill>
              </a:rPr>
              <a:t>JAVIER MORALES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EM02741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JUAN A. SALAZAR MTZ.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EM04669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JONATHAN VILLARREAL MTZ.</a:t>
            </a:r>
          </a:p>
          <a:p>
            <a:pPr algn="ctr"/>
            <a:r>
              <a:rPr lang="es-MX" sz="600" b="1" dirty="0" smtClean="0">
                <a:solidFill>
                  <a:schemeClr val="tx1"/>
                </a:solidFill>
              </a:rPr>
              <a:t>EM00019</a:t>
            </a:r>
            <a:r>
              <a:rPr lang="es-MX" sz="1050" b="1" dirty="0" smtClean="0">
                <a:solidFill>
                  <a:schemeClr val="tx1"/>
                </a:solidFill>
              </a:rPr>
              <a:t> APOLINAR LOZANO CONTRERAS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Eléctrico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9033258" y="4491825"/>
            <a:ext cx="2214000" cy="19767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EM03054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MIGUEL A. MTZ. RIVERA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EM00119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GERARDO FLORES GARCÍA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EM03059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JESÚS ÁVILA CEDILLO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EM04669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JAVIER VILLARREAL DÍAZ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EM04135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JOSÉ LUIS RDZ. GONZÁLEZ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EM05111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JUAN A. RODRÍGUEZ SALINAS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EM03081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HILARIO TOVAR GUERRERO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EM04575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JOSÉ GPE. MTZ. RAMÍREZ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Chofer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36" name="Conector recto 35"/>
          <p:cNvCxnSpPr/>
          <p:nvPr/>
        </p:nvCxnSpPr>
        <p:spPr>
          <a:xfrm>
            <a:off x="6082223" y="4197553"/>
            <a:ext cx="0" cy="79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ángulo redondeado 32"/>
          <p:cNvSpPr/>
          <p:nvPr/>
        </p:nvSpPr>
        <p:spPr>
          <a:xfrm>
            <a:off x="4998235" y="4491825"/>
            <a:ext cx="2214000" cy="19767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b="1" dirty="0">
                <a:solidFill>
                  <a:schemeClr val="tx1"/>
                </a:solidFill>
              </a:rPr>
              <a:t>EM00010</a:t>
            </a:r>
            <a:r>
              <a:rPr lang="es-MX" sz="1000" b="1" dirty="0">
                <a:solidFill>
                  <a:schemeClr val="tx1"/>
                </a:solidFill>
              </a:rPr>
              <a:t> GERARDO </a:t>
            </a:r>
            <a:r>
              <a:rPr lang="es-MX" sz="1000" b="1" dirty="0" smtClean="0">
                <a:solidFill>
                  <a:schemeClr val="tx1"/>
                </a:solidFill>
              </a:rPr>
              <a:t>GARCÍA </a:t>
            </a:r>
            <a:r>
              <a:rPr lang="es-MX" sz="1000" b="1" dirty="0" err="1" smtClean="0">
                <a:solidFill>
                  <a:schemeClr val="tx1"/>
                </a:solidFill>
              </a:rPr>
              <a:t>GARCÍA</a:t>
            </a:r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EM05357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ERICK RIVERA ARREGUÍN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EM04665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ABELARDO MENA </a:t>
            </a:r>
            <a:r>
              <a:rPr lang="es-MX" sz="1000" b="1" dirty="0" err="1" smtClean="0">
                <a:solidFill>
                  <a:schemeClr val="tx1"/>
                </a:solidFill>
              </a:rPr>
              <a:t>MENA</a:t>
            </a:r>
            <a:endParaRPr lang="es-MX" sz="10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EM03893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ÁLVARO ALBA CARRIZALES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EM00179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ROMUALDO ALARCÓN NEIRA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EM04035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ELEAZAR AGUILAR TORRES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EM04670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EMILIO GARCÍA RIVERA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EM05662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VÍCTOR ROMERO AGUILERA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EM05856</a:t>
            </a:r>
            <a:r>
              <a:rPr lang="es-MX" sz="5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CELSO GPE. ZAPATA TRUJILLO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Ayudante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35" name="Rectángulo redondeado 34"/>
          <p:cNvSpPr/>
          <p:nvPr/>
        </p:nvSpPr>
        <p:spPr>
          <a:xfrm>
            <a:off x="2971606" y="2649986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ISAAC SANDOVAL GALLEGOS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EM07003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Coordinador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5" name="Rectángulo redondeado 24"/>
          <p:cNvSpPr/>
          <p:nvPr/>
        </p:nvSpPr>
        <p:spPr>
          <a:xfrm>
            <a:off x="7066365" y="2640821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ANA LUISA Y. </a:t>
            </a:r>
            <a:r>
              <a:rPr lang="es-MX" sz="1100" b="1" dirty="0">
                <a:solidFill>
                  <a:schemeClr val="tx1"/>
                </a:solidFill>
              </a:rPr>
              <a:t>GARCÍA </a:t>
            </a:r>
            <a:r>
              <a:rPr lang="es-MX" sz="1100" b="1" dirty="0" smtClean="0">
                <a:solidFill>
                  <a:schemeClr val="tx1"/>
                </a:solidFill>
              </a:rPr>
              <a:t>RENDÓN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EM07474</a:t>
            </a:r>
            <a:r>
              <a:rPr lang="es-MX" sz="7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7918184" y="6463832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26357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>
            <a:off x="4550145" y="3120021"/>
            <a:ext cx="0" cy="144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1094165" y="3847733"/>
            <a:ext cx="0" cy="57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/>
          <p:cNvCxnSpPr/>
          <p:nvPr/>
        </p:nvCxnSpPr>
        <p:spPr>
          <a:xfrm>
            <a:off x="10833008" y="3126024"/>
            <a:ext cx="0" cy="104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/>
          <p:cNvCxnSpPr/>
          <p:nvPr/>
        </p:nvCxnSpPr>
        <p:spPr>
          <a:xfrm>
            <a:off x="7582157" y="3127733"/>
            <a:ext cx="0" cy="100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2223" y="1832226"/>
            <a:ext cx="0" cy="129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Subdirección de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Forestación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1572152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GERARDO LEDEZMA PÁEZ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EM06895</a:t>
            </a:r>
            <a:r>
              <a:rPr lang="es-MX" sz="1400" dirty="0">
                <a:solidFill>
                  <a:schemeClr val="tx1"/>
                </a:solidFill>
              </a:rPr>
              <a:t> Subdirector</a:t>
            </a:r>
          </a:p>
        </p:txBody>
      </p:sp>
      <p:cxnSp>
        <p:nvCxnSpPr>
          <p:cNvPr id="24" name="Conector recto 23"/>
          <p:cNvCxnSpPr/>
          <p:nvPr/>
        </p:nvCxnSpPr>
        <p:spPr>
          <a:xfrm flipH="1" flipV="1">
            <a:off x="5095629" y="2602296"/>
            <a:ext cx="226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redondeado 25"/>
          <p:cNvSpPr/>
          <p:nvPr/>
        </p:nvSpPr>
        <p:spPr>
          <a:xfrm>
            <a:off x="7066361" y="2413801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>
                <a:solidFill>
                  <a:schemeClr val="tx1"/>
                </a:solidFill>
              </a:rPr>
              <a:t>Z</a:t>
            </a:r>
            <a:r>
              <a:rPr lang="es-MX" sz="1100" b="1" dirty="0" smtClean="0">
                <a:solidFill>
                  <a:schemeClr val="tx1"/>
                </a:solidFill>
              </a:rPr>
              <a:t>ORAIDA M. CARREÓN CEBALLOS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EM07307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1" name="Rectángulo redondeado 20"/>
          <p:cNvSpPr/>
          <p:nvPr/>
        </p:nvSpPr>
        <p:spPr>
          <a:xfrm>
            <a:off x="2971606" y="2409785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MANUEL RODRÍGUEZ GONZALEZ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EM07267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Supervisor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0" name="Rectángulo redondeado 29"/>
          <p:cNvSpPr/>
          <p:nvPr/>
        </p:nvSpPr>
        <p:spPr>
          <a:xfrm>
            <a:off x="3497737" y="3806650"/>
            <a:ext cx="2171609" cy="19604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chemeClr val="tx1"/>
                </a:solidFill>
              </a:rPr>
              <a:t>EM06185</a:t>
            </a:r>
            <a:r>
              <a:rPr lang="es-MX" sz="1050" b="1" dirty="0">
                <a:solidFill>
                  <a:schemeClr val="tx1"/>
                </a:solidFill>
              </a:rPr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FCO. J. PLATA ZACARÍAS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EM04298</a:t>
            </a:r>
            <a:r>
              <a:rPr lang="es-MX" sz="1050" b="1" dirty="0">
                <a:solidFill>
                  <a:schemeClr val="tx1"/>
                </a:solidFill>
              </a:rPr>
              <a:t> </a:t>
            </a:r>
            <a:r>
              <a:rPr lang="es-MX" sz="1000" b="1" dirty="0">
                <a:solidFill>
                  <a:schemeClr val="tx1"/>
                </a:solidFill>
              </a:rPr>
              <a:t>ALBERTO </a:t>
            </a:r>
            <a:r>
              <a:rPr lang="es-MX" sz="1000" b="1" dirty="0" smtClean="0">
                <a:solidFill>
                  <a:schemeClr val="tx1"/>
                </a:solidFill>
              </a:rPr>
              <a:t>PEDRAZA PÉREZ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EM02052</a:t>
            </a:r>
            <a:r>
              <a:rPr lang="es-MX" sz="1050" b="1" dirty="0" smtClean="0">
                <a:solidFill>
                  <a:schemeClr val="tx1"/>
                </a:solidFill>
              </a:rPr>
              <a:t> ROBERTO ANAYA RIVERA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EM03239</a:t>
            </a:r>
            <a:r>
              <a:rPr lang="es-MX" sz="1050" b="1" dirty="0">
                <a:solidFill>
                  <a:schemeClr val="tx1"/>
                </a:solidFill>
              </a:rPr>
              <a:t> </a:t>
            </a:r>
            <a:r>
              <a:rPr lang="es-MX" sz="950" b="1" dirty="0">
                <a:solidFill>
                  <a:schemeClr val="tx1"/>
                </a:solidFill>
              </a:rPr>
              <a:t>RENÉ </a:t>
            </a:r>
            <a:r>
              <a:rPr lang="es-MX" sz="950" b="1" dirty="0" smtClean="0">
                <a:solidFill>
                  <a:schemeClr val="tx1"/>
                </a:solidFill>
              </a:rPr>
              <a:t>CARRIZALES DE LA C.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EM04649</a:t>
            </a:r>
            <a:r>
              <a:rPr lang="es-MX" sz="1050" b="1" dirty="0">
                <a:solidFill>
                  <a:schemeClr val="tx1"/>
                </a:solidFill>
              </a:rPr>
              <a:t> EFRAÍN </a:t>
            </a:r>
            <a:r>
              <a:rPr lang="es-MX" sz="1050" b="1" dirty="0" smtClean="0">
                <a:solidFill>
                  <a:schemeClr val="tx1"/>
                </a:solidFill>
              </a:rPr>
              <a:t>DE LA CRUZ FRANCO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EM04881</a:t>
            </a:r>
            <a:r>
              <a:rPr lang="es-MX" sz="1050" b="1" dirty="0">
                <a:solidFill>
                  <a:schemeClr val="tx1"/>
                </a:solidFill>
              </a:rPr>
              <a:t> SAÚL </a:t>
            </a:r>
            <a:r>
              <a:rPr lang="es-MX" sz="1050" b="1" dirty="0" smtClean="0">
                <a:solidFill>
                  <a:schemeClr val="tx1"/>
                </a:solidFill>
              </a:rPr>
              <a:t>A. MTZ PÉREZ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EM05026</a:t>
            </a:r>
            <a:r>
              <a:rPr lang="es-MX" sz="1050" b="1" dirty="0">
                <a:solidFill>
                  <a:schemeClr val="tx1"/>
                </a:solidFill>
              </a:rPr>
              <a:t> JUAN </a:t>
            </a:r>
            <a:r>
              <a:rPr lang="es-MX" sz="1050" b="1" dirty="0" smtClean="0">
                <a:solidFill>
                  <a:schemeClr val="tx1"/>
                </a:solidFill>
              </a:rPr>
              <a:t>M. ROQUE HDZ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EM04435</a:t>
            </a:r>
            <a:r>
              <a:rPr lang="es-MX" sz="1050" b="1" dirty="0" smtClean="0">
                <a:solidFill>
                  <a:schemeClr val="tx1"/>
                </a:solidFill>
              </a:rPr>
              <a:t> </a:t>
            </a:r>
            <a:r>
              <a:rPr lang="es-MX" sz="1000" b="1" dirty="0">
                <a:solidFill>
                  <a:schemeClr val="tx1"/>
                </a:solidFill>
              </a:rPr>
              <a:t>ARTURO </a:t>
            </a:r>
            <a:r>
              <a:rPr lang="es-MX" sz="1000" b="1" dirty="0" smtClean="0">
                <a:solidFill>
                  <a:schemeClr val="tx1"/>
                </a:solidFill>
              </a:rPr>
              <a:t>FRANCO SALINAS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Trabajadores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32" name="Rectángulo redondeado 31"/>
          <p:cNvSpPr/>
          <p:nvPr/>
        </p:nvSpPr>
        <p:spPr>
          <a:xfrm>
            <a:off x="9794671" y="4120351"/>
            <a:ext cx="2109621" cy="164675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EM06476</a:t>
            </a:r>
            <a:r>
              <a:rPr lang="es-MX" sz="1000" b="1" dirty="0" smtClean="0">
                <a:solidFill>
                  <a:schemeClr val="tx1"/>
                </a:solidFill>
              </a:rPr>
              <a:t> LUISA ELVIRA GARCÍA CUEVAS</a:t>
            </a:r>
          </a:p>
          <a:p>
            <a:pPr algn="ctr"/>
            <a:r>
              <a:rPr lang="es-MX" sz="700" b="1" dirty="0" smtClean="0">
                <a:solidFill>
                  <a:schemeClr val="tx1"/>
                </a:solidFill>
              </a:rPr>
              <a:t>EM01971</a:t>
            </a:r>
            <a:r>
              <a:rPr lang="es-MX" sz="1000" b="1" dirty="0" smtClean="0">
                <a:solidFill>
                  <a:schemeClr val="tx1"/>
                </a:solidFill>
              </a:rPr>
              <a:t> JAIME POSADA DÁVILA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EM02203</a:t>
            </a:r>
            <a:r>
              <a:rPr lang="es-MX" sz="1000" b="1" dirty="0">
                <a:solidFill>
                  <a:schemeClr val="tx1"/>
                </a:solidFill>
              </a:rPr>
              <a:t> OTONIEL </a:t>
            </a:r>
            <a:r>
              <a:rPr lang="es-MX" sz="1000" b="1" dirty="0" smtClean="0">
                <a:solidFill>
                  <a:schemeClr val="tx1"/>
                </a:solidFill>
              </a:rPr>
              <a:t>R. CORTÉZ MTZ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EM00188</a:t>
            </a:r>
            <a:r>
              <a:rPr lang="es-MX" sz="1000" b="1" dirty="0" smtClean="0">
                <a:solidFill>
                  <a:schemeClr val="tx1"/>
                </a:solidFill>
              </a:rPr>
              <a:t> JESÚS DE LA CRUZ RANGEL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EM07024</a:t>
            </a:r>
            <a:r>
              <a:rPr lang="es-MX" sz="1000" dirty="0" smtClean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VALENTIN VILLA GAYTÁN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Trabajadores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3" name="Rectángulo redondeado 32"/>
          <p:cNvSpPr/>
          <p:nvPr/>
        </p:nvSpPr>
        <p:spPr>
          <a:xfrm>
            <a:off x="5719200" y="3806648"/>
            <a:ext cx="4039572" cy="26974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2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EM00178</a:t>
            </a:r>
            <a:r>
              <a:rPr lang="es-MX" sz="900" dirty="0" smtClean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ERNESTO ALARCÓN NEIRA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EM01023</a:t>
            </a:r>
            <a:r>
              <a:rPr lang="es-MX" sz="7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MAURILIO GARCÍA TORRES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EM06318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JESÚS SÁNCHEZ HDZ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EM03043</a:t>
            </a:r>
            <a:r>
              <a:rPr lang="es-MX" sz="900" b="1" dirty="0">
                <a:solidFill>
                  <a:schemeClr val="tx1"/>
                </a:solidFill>
              </a:rPr>
              <a:t> ERNESTO </a:t>
            </a:r>
            <a:r>
              <a:rPr lang="es-MX" sz="900" b="1" dirty="0" smtClean="0">
                <a:solidFill>
                  <a:schemeClr val="tx1"/>
                </a:solidFill>
              </a:rPr>
              <a:t>PARTIDA BERNAL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EM02504</a:t>
            </a:r>
            <a:r>
              <a:rPr lang="es-MX" sz="900" b="1" dirty="0">
                <a:solidFill>
                  <a:schemeClr val="tx1"/>
                </a:solidFill>
              </a:rPr>
              <a:t> MARIO </a:t>
            </a:r>
            <a:r>
              <a:rPr lang="es-MX" sz="900" b="1" dirty="0" smtClean="0">
                <a:solidFill>
                  <a:schemeClr val="tx1"/>
                </a:solidFill>
              </a:rPr>
              <a:t>A. MORENO RAMOS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EM02544</a:t>
            </a:r>
            <a:r>
              <a:rPr lang="es-MX" sz="900" b="1" dirty="0">
                <a:solidFill>
                  <a:schemeClr val="tx1"/>
                </a:solidFill>
              </a:rPr>
              <a:t> JUAN </a:t>
            </a:r>
            <a:r>
              <a:rPr lang="es-MX" sz="900" b="1" dirty="0" smtClean="0">
                <a:solidFill>
                  <a:schemeClr val="tx1"/>
                </a:solidFill>
              </a:rPr>
              <a:t>FCO. FERREL CUADROS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EM02608</a:t>
            </a:r>
            <a:r>
              <a:rPr lang="es-MX" sz="900" b="1" dirty="0">
                <a:solidFill>
                  <a:schemeClr val="tx1"/>
                </a:solidFill>
              </a:rPr>
              <a:t> FIDENCIO </a:t>
            </a:r>
            <a:r>
              <a:rPr lang="es-MX" sz="900" b="1" dirty="0" smtClean="0">
                <a:solidFill>
                  <a:schemeClr val="tx1"/>
                </a:solidFill>
              </a:rPr>
              <a:t>LÓPEZ RICO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EM03045</a:t>
            </a:r>
            <a:r>
              <a:rPr lang="es-MX" sz="900" b="1" dirty="0">
                <a:solidFill>
                  <a:schemeClr val="tx1"/>
                </a:solidFill>
              </a:rPr>
              <a:t> JAVIER </a:t>
            </a:r>
            <a:r>
              <a:rPr lang="es-MX" sz="900" b="1" dirty="0" smtClean="0">
                <a:solidFill>
                  <a:schemeClr val="tx1"/>
                </a:solidFill>
              </a:rPr>
              <a:t>MARTÍNEZ ESPINOZA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EM03336</a:t>
            </a:r>
            <a:r>
              <a:rPr lang="es-MX" sz="900" b="1" dirty="0">
                <a:solidFill>
                  <a:schemeClr val="tx1"/>
                </a:solidFill>
              </a:rPr>
              <a:t> PABLO </a:t>
            </a:r>
            <a:r>
              <a:rPr lang="es-MX" sz="900" b="1" dirty="0" smtClean="0">
                <a:solidFill>
                  <a:schemeClr val="tx1"/>
                </a:solidFill>
              </a:rPr>
              <a:t>ALMANZA GARCÍA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EM04465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FLORIAN JIMÉNEZ SANTILLAN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EM04749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PEDRO BANDA HERNÁNDEZ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EM04867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ELISEO M. ALMANZA RMZ.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EM05029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PABLO RODRÍGUEZ MTZ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EM04684</a:t>
            </a:r>
            <a:r>
              <a:rPr lang="es-MX" sz="900" dirty="0" smtClean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FIDENCIO PICAZO GARCÍA</a:t>
            </a:r>
            <a:endParaRPr lang="es-MX" sz="9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EM07182</a:t>
            </a:r>
            <a:r>
              <a:rPr lang="es-MX" sz="7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RAÚL </a:t>
            </a:r>
            <a:r>
              <a:rPr lang="es-MX" sz="900" b="1" dirty="0">
                <a:solidFill>
                  <a:schemeClr val="tx1"/>
                </a:solidFill>
              </a:rPr>
              <a:t>RODRÍGUEZ </a:t>
            </a:r>
            <a:r>
              <a:rPr lang="es-MX" sz="900" b="1" dirty="0" smtClean="0">
                <a:solidFill>
                  <a:schemeClr val="tx1"/>
                </a:solidFill>
              </a:rPr>
              <a:t>VALDÉZ</a:t>
            </a:r>
            <a:endParaRPr lang="es-MX" sz="9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EM05429</a:t>
            </a:r>
            <a:r>
              <a:rPr lang="es-MX" sz="7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ASBIEL ISAÍ ALMANZA RMZ</a:t>
            </a:r>
          </a:p>
          <a:p>
            <a:pPr algn="ctr"/>
            <a:endParaRPr lang="es-MX" sz="900" b="1" dirty="0">
              <a:solidFill>
                <a:schemeClr val="tx1"/>
              </a:solidFill>
            </a:endParaRPr>
          </a:p>
          <a:p>
            <a:pPr algn="ctr"/>
            <a:endParaRPr lang="es-MX" sz="9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EM05979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ARTURO CARRIZALES MTZ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EM04572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ROGELIO NAVARRETE FLORES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EM02269</a:t>
            </a:r>
            <a:r>
              <a:rPr lang="es-MX" sz="900" b="1" dirty="0">
                <a:solidFill>
                  <a:schemeClr val="tx1"/>
                </a:solidFill>
              </a:rPr>
              <a:t> JORGE </a:t>
            </a:r>
            <a:r>
              <a:rPr lang="es-MX" sz="900" b="1" dirty="0" smtClean="0">
                <a:solidFill>
                  <a:schemeClr val="tx1"/>
                </a:solidFill>
              </a:rPr>
              <a:t>ALBERTO LIMÓN GLZ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EM02560</a:t>
            </a:r>
            <a:r>
              <a:rPr lang="es-MX" sz="900" b="1" dirty="0">
                <a:solidFill>
                  <a:schemeClr val="tx1"/>
                </a:solidFill>
              </a:rPr>
              <a:t> JUAN </a:t>
            </a:r>
            <a:r>
              <a:rPr lang="es-MX" sz="900" b="1" dirty="0" smtClean="0">
                <a:solidFill>
                  <a:schemeClr val="tx1"/>
                </a:solidFill>
              </a:rPr>
              <a:t>M IBARRA GUARDIOLA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EM00567</a:t>
            </a:r>
            <a:r>
              <a:rPr lang="es-MX" sz="900" b="1" dirty="0" smtClean="0">
                <a:solidFill>
                  <a:schemeClr val="tx1"/>
                </a:solidFill>
              </a:rPr>
              <a:t> FAUSTINO RAMOS AGUIRRE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EM00567</a:t>
            </a:r>
            <a:r>
              <a:rPr lang="es-MX" sz="7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HUGO SÁNCHEZ DE LA CRUZ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EM06227</a:t>
            </a:r>
            <a:r>
              <a:rPr lang="es-MX" sz="7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RUBÉN TONCHE GARCÍA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EM05402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JOSÉ ULISES NEIRA REYES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EM04956</a:t>
            </a:r>
            <a:r>
              <a:rPr lang="es-MX" sz="900" b="1" dirty="0" smtClean="0">
                <a:solidFill>
                  <a:schemeClr val="tx1"/>
                </a:solidFill>
              </a:rPr>
              <a:t> ROSA ELDA GARCÍA SAUCEDO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EM06376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LUIS A. GARZA SANMIGUEL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EM06583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ENRIQUE LÓPEZ MALDONADO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EM06270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SANTOS JUAN L. FLORES RDZ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EM06328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HERLINDA MARTÍNEZ HDZ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EM07402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VÍCTOR HUGO REYES SILVA</a:t>
            </a:r>
          </a:p>
          <a:p>
            <a:pPr algn="ctr"/>
            <a:endParaRPr lang="es-MX" sz="1000" dirty="0">
              <a:solidFill>
                <a:schemeClr val="tx1"/>
              </a:solidFill>
            </a:endParaRPr>
          </a:p>
        </p:txBody>
      </p:sp>
      <p:cxnSp>
        <p:nvCxnSpPr>
          <p:cNvPr id="34" name="Conector recto 33"/>
          <p:cNvCxnSpPr/>
          <p:nvPr/>
        </p:nvCxnSpPr>
        <p:spPr>
          <a:xfrm>
            <a:off x="1707551" y="3113397"/>
            <a:ext cx="0" cy="75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ángulo redondeado 37"/>
          <p:cNvSpPr/>
          <p:nvPr/>
        </p:nvSpPr>
        <p:spPr>
          <a:xfrm>
            <a:off x="663451" y="3204577"/>
            <a:ext cx="2214000" cy="5252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GERARDO LÓPEZ SAENZ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EM07468</a:t>
            </a:r>
            <a:r>
              <a:rPr lang="es-MX" sz="1050" dirty="0">
                <a:solidFill>
                  <a:schemeClr val="tx1"/>
                </a:solidFill>
              </a:rPr>
              <a:t> Responsable </a:t>
            </a:r>
            <a:r>
              <a:rPr lang="es-MX" sz="1050" dirty="0" smtClean="0">
                <a:solidFill>
                  <a:schemeClr val="tx1"/>
                </a:solidFill>
              </a:rPr>
              <a:t>Taladores y Maquinaria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39" name="Rectángulo redondeado 38"/>
          <p:cNvSpPr/>
          <p:nvPr/>
        </p:nvSpPr>
        <p:spPr>
          <a:xfrm>
            <a:off x="3505200" y="3204578"/>
            <a:ext cx="2214000" cy="5252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chemeClr val="tx1"/>
                </a:solidFill>
              </a:rPr>
              <a:t>EM00694</a:t>
            </a:r>
            <a:r>
              <a:rPr lang="es-MX" sz="1100" b="1" dirty="0">
                <a:solidFill>
                  <a:schemeClr val="tx1"/>
                </a:solidFill>
              </a:rPr>
              <a:t> FRANCISCO </a:t>
            </a:r>
            <a:r>
              <a:rPr lang="es-MX" sz="1100" b="1" dirty="0" smtClean="0">
                <a:solidFill>
                  <a:schemeClr val="tx1"/>
                </a:solidFill>
              </a:rPr>
              <a:t>J. RDZ GOVEA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EM07473</a:t>
            </a:r>
            <a:r>
              <a:rPr lang="es-MX" sz="1100" b="1" dirty="0">
                <a:solidFill>
                  <a:schemeClr val="tx1"/>
                </a:solidFill>
              </a:rPr>
              <a:t> JAVIER </a:t>
            </a:r>
            <a:r>
              <a:rPr lang="es-MX" sz="1100" b="1" dirty="0" smtClean="0">
                <a:solidFill>
                  <a:schemeClr val="tx1"/>
                </a:solidFill>
              </a:rPr>
              <a:t>GARCÍA CASTRO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Responsable Camión Cisterna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0" name="Rectángulo redondeado 39"/>
          <p:cNvSpPr/>
          <p:nvPr/>
        </p:nvSpPr>
        <p:spPr>
          <a:xfrm>
            <a:off x="6450769" y="3204578"/>
            <a:ext cx="2243709" cy="5252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chemeClr val="tx1"/>
                </a:solidFill>
              </a:rPr>
              <a:t>EM02616</a:t>
            </a:r>
            <a:r>
              <a:rPr lang="es-MX" sz="1100" b="1" dirty="0">
                <a:solidFill>
                  <a:schemeClr val="tx1"/>
                </a:solidFill>
              </a:rPr>
              <a:t> JUAN </a:t>
            </a:r>
            <a:r>
              <a:rPr lang="es-MX" sz="1100" b="1" dirty="0" smtClean="0">
                <a:solidFill>
                  <a:schemeClr val="tx1"/>
                </a:solidFill>
              </a:rPr>
              <a:t>MANUEL VEGA HDZ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EM07478</a:t>
            </a:r>
            <a:r>
              <a:rPr lang="es-MX" sz="1100" b="1" dirty="0">
                <a:solidFill>
                  <a:schemeClr val="tx1"/>
                </a:solidFill>
              </a:rPr>
              <a:t> MARIO </a:t>
            </a:r>
            <a:r>
              <a:rPr lang="es-MX" sz="1100" b="1" dirty="0" smtClean="0">
                <a:solidFill>
                  <a:schemeClr val="tx1"/>
                </a:solidFill>
              </a:rPr>
              <a:t>GARZA PÉREZ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Responsable Cuadrillas de Limpieza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41" name="Conector recto 40"/>
          <p:cNvCxnSpPr/>
          <p:nvPr/>
        </p:nvCxnSpPr>
        <p:spPr>
          <a:xfrm flipH="1">
            <a:off x="1718801" y="3127089"/>
            <a:ext cx="910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ángulo redondeado 41"/>
          <p:cNvSpPr/>
          <p:nvPr/>
        </p:nvSpPr>
        <p:spPr>
          <a:xfrm>
            <a:off x="9321093" y="3206158"/>
            <a:ext cx="2586152" cy="52364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GILBERTO ORTÍZ MEDINA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EM05911</a:t>
            </a:r>
            <a:r>
              <a:rPr lang="es-MX" sz="1100" dirty="0">
                <a:solidFill>
                  <a:schemeClr val="tx1"/>
                </a:solidFill>
              </a:rPr>
              <a:t> Responsable </a:t>
            </a:r>
            <a:r>
              <a:rPr lang="es-MX" sz="1100" dirty="0" smtClean="0">
                <a:solidFill>
                  <a:schemeClr val="tx1"/>
                </a:solidFill>
              </a:rPr>
              <a:t>de Almacén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7363629" y="6242479"/>
            <a:ext cx="93487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1100" dirty="0"/>
              <a:t>Trabajadores</a:t>
            </a:r>
          </a:p>
        </p:txBody>
      </p:sp>
      <p:sp>
        <p:nvSpPr>
          <p:cNvPr id="44" name="Rectángulo redondeado 43"/>
          <p:cNvSpPr/>
          <p:nvPr/>
        </p:nvSpPr>
        <p:spPr>
          <a:xfrm>
            <a:off x="72475" y="4004721"/>
            <a:ext cx="2075225" cy="9115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chemeClr val="tx1"/>
                </a:solidFill>
              </a:rPr>
              <a:t>EM00729</a:t>
            </a:r>
            <a:r>
              <a:rPr lang="es-MX" sz="1050" b="1" dirty="0">
                <a:solidFill>
                  <a:schemeClr val="tx1"/>
                </a:solidFill>
              </a:rPr>
              <a:t> </a:t>
            </a:r>
            <a:r>
              <a:rPr lang="es-MX" sz="1000" b="1" dirty="0">
                <a:solidFill>
                  <a:schemeClr val="tx1"/>
                </a:solidFill>
              </a:rPr>
              <a:t>GUSMARO </a:t>
            </a:r>
            <a:r>
              <a:rPr lang="es-MX" sz="1000" b="1" dirty="0" smtClean="0">
                <a:solidFill>
                  <a:schemeClr val="tx1"/>
                </a:solidFill>
              </a:rPr>
              <a:t>CAMPOS ESTRADA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EM02490</a:t>
            </a:r>
            <a:r>
              <a:rPr lang="es-MX" sz="1050" b="1" dirty="0">
                <a:solidFill>
                  <a:schemeClr val="tx1"/>
                </a:solidFill>
              </a:rPr>
              <a:t> </a:t>
            </a:r>
            <a:r>
              <a:rPr lang="es-MX" sz="1000" b="1" dirty="0">
                <a:solidFill>
                  <a:schemeClr val="tx1"/>
                </a:solidFill>
              </a:rPr>
              <a:t>HÉCTOR </a:t>
            </a:r>
            <a:r>
              <a:rPr lang="es-MX" sz="1000" b="1" dirty="0" smtClean="0">
                <a:solidFill>
                  <a:schemeClr val="tx1"/>
                </a:solidFill>
              </a:rPr>
              <a:t>H. MONTES CAMPOS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EM04045</a:t>
            </a:r>
            <a:r>
              <a:rPr lang="es-MX" sz="1050" b="1" dirty="0">
                <a:solidFill>
                  <a:schemeClr val="tx1"/>
                </a:solidFill>
              </a:rPr>
              <a:t> JUAN DE DIOS VQZ </a:t>
            </a:r>
            <a:r>
              <a:rPr lang="es-MX" sz="1050" b="1" dirty="0" smtClean="0">
                <a:solidFill>
                  <a:schemeClr val="tx1"/>
                </a:solidFill>
              </a:rPr>
              <a:t>MTZ.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Taladores</a:t>
            </a:r>
            <a:endParaRPr lang="es-MX" sz="1050" dirty="0">
              <a:solidFill>
                <a:schemeClr val="tx1"/>
              </a:solidFill>
            </a:endParaRPr>
          </a:p>
        </p:txBody>
      </p:sp>
      <p:cxnSp>
        <p:nvCxnSpPr>
          <p:cNvPr id="45" name="Conector recto 44"/>
          <p:cNvCxnSpPr/>
          <p:nvPr/>
        </p:nvCxnSpPr>
        <p:spPr>
          <a:xfrm flipH="1" flipV="1">
            <a:off x="1094165" y="3867261"/>
            <a:ext cx="154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>
            <a:off x="2642165" y="3867261"/>
            <a:ext cx="0" cy="12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ángulo redondeado 47"/>
          <p:cNvSpPr/>
          <p:nvPr/>
        </p:nvSpPr>
        <p:spPr>
          <a:xfrm>
            <a:off x="1296538" y="5053691"/>
            <a:ext cx="2125978" cy="145039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chemeClr val="tx1"/>
                </a:solidFill>
              </a:rPr>
              <a:t>EM07467 </a:t>
            </a:r>
            <a:r>
              <a:rPr lang="es-MX" sz="900" b="1" dirty="0">
                <a:solidFill>
                  <a:schemeClr val="tx1"/>
                </a:solidFill>
              </a:rPr>
              <a:t>MANUEL </a:t>
            </a:r>
            <a:r>
              <a:rPr lang="es-MX" sz="900" b="1" dirty="0" smtClean="0">
                <a:solidFill>
                  <a:schemeClr val="tx1"/>
                </a:solidFill>
              </a:rPr>
              <a:t>I. SÁNCHEZ RDZ.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EM03376</a:t>
            </a:r>
            <a:r>
              <a:rPr lang="es-MX" sz="1000" b="1" dirty="0" smtClean="0">
                <a:solidFill>
                  <a:schemeClr val="tx1"/>
                </a:solidFill>
              </a:rPr>
              <a:t> </a:t>
            </a:r>
            <a:r>
              <a:rPr lang="es-MX" sz="900" b="1" dirty="0">
                <a:solidFill>
                  <a:schemeClr val="tx1"/>
                </a:solidFill>
              </a:rPr>
              <a:t>JOSÉ </a:t>
            </a:r>
            <a:r>
              <a:rPr lang="es-MX" sz="900" b="1" dirty="0" smtClean="0">
                <a:solidFill>
                  <a:schemeClr val="tx1"/>
                </a:solidFill>
              </a:rPr>
              <a:t>L. ONTIVEROS MONTES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EM03046</a:t>
            </a:r>
            <a:r>
              <a:rPr lang="es-MX" sz="1000" b="1" dirty="0">
                <a:solidFill>
                  <a:schemeClr val="tx1"/>
                </a:solidFill>
              </a:rPr>
              <a:t> JOSÉ </a:t>
            </a:r>
            <a:r>
              <a:rPr lang="es-MX" sz="1000" b="1" dirty="0" smtClean="0">
                <a:solidFill>
                  <a:schemeClr val="tx1"/>
                </a:solidFill>
              </a:rPr>
              <a:t>A. NEIRA CÓRDOVA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EM00957</a:t>
            </a:r>
            <a:r>
              <a:rPr lang="es-MX" sz="1000" b="1" dirty="0">
                <a:solidFill>
                  <a:schemeClr val="tx1"/>
                </a:solidFill>
              </a:rPr>
              <a:t> JUAN </a:t>
            </a:r>
            <a:r>
              <a:rPr lang="es-MX" sz="1000" b="1" dirty="0" smtClean="0">
                <a:solidFill>
                  <a:schemeClr val="tx1"/>
                </a:solidFill>
              </a:rPr>
              <a:t>M. CASTILLO CRUZ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</a:rPr>
              <a:t>EM00455</a:t>
            </a:r>
            <a:r>
              <a:rPr lang="es-MX" sz="1000" b="1" dirty="0">
                <a:solidFill>
                  <a:schemeClr val="tx1"/>
                </a:solidFill>
              </a:rPr>
              <a:t> JESÚS </a:t>
            </a:r>
            <a:r>
              <a:rPr lang="es-MX" sz="1000" b="1" dirty="0" smtClean="0">
                <a:solidFill>
                  <a:schemeClr val="tx1"/>
                </a:solidFill>
              </a:rPr>
              <a:t>A. RDZ MORENO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EM02616</a:t>
            </a:r>
            <a:r>
              <a:rPr lang="es-MX" sz="1000" b="1" dirty="0" smtClean="0">
                <a:solidFill>
                  <a:schemeClr val="tx1"/>
                </a:solidFill>
              </a:rPr>
              <a:t> </a:t>
            </a:r>
            <a:r>
              <a:rPr lang="es-MX" sz="1000" b="1" dirty="0">
                <a:solidFill>
                  <a:schemeClr val="tx1"/>
                </a:solidFill>
              </a:rPr>
              <a:t>JUAN </a:t>
            </a:r>
            <a:r>
              <a:rPr lang="es-MX" sz="1000" b="1" dirty="0" smtClean="0">
                <a:solidFill>
                  <a:schemeClr val="tx1"/>
                </a:solidFill>
              </a:rPr>
              <a:t>MANUEL VEGA HDZ.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Maquinaria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7918184" y="6490336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234987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ector recto 18"/>
          <p:cNvCxnSpPr/>
          <p:nvPr/>
        </p:nvCxnSpPr>
        <p:spPr>
          <a:xfrm>
            <a:off x="6082223" y="1944742"/>
            <a:ext cx="0" cy="158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Subdirección de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Intendencia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1623110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FERMÍN MONRREAL FLORES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EM06896</a:t>
            </a:r>
            <a:r>
              <a:rPr lang="es-MX" sz="7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Subdirector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4885900" y="2417852"/>
            <a:ext cx="2398859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RAMIRO SÁNCHEZ FIGUEROA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EM07139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3" name="Rectángulo redondeado 12"/>
          <p:cNvSpPr/>
          <p:nvPr/>
        </p:nvSpPr>
        <p:spPr>
          <a:xfrm>
            <a:off x="2088107" y="3456158"/>
            <a:ext cx="8038532" cy="29927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3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EM05445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NORMA N. VILLA PEÑA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EM06979</a:t>
            </a:r>
            <a:r>
              <a:rPr lang="es-MX" sz="7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YESSICA ESQUIVEL VARGAS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EM04880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GLADYS A. MONTELONGO RAMOS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EM02950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SAN JUANITA IBARRA SILVA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EM06742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ROSALINDA VILLA BARAJAS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EM01878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MIGUEL A. LOZANO CORTÉS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EM05261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JOSEFINA V. FERNÁNDEZ HDZ.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EM05097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JUANITA CASTRO SIFUENTES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EM00379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LEONOR SERVIN MUÑOZ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EM04326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MA. GPE PECINA SOLIS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EM06182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JUANA E. ALMENDAREZ MAGAÑA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EM04066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ISABEL ELIZONDO VELÁZQUEZ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EM04869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SAN JUANITA MATA GARCÍA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EM05344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MA. DE LOURDES REYES ACOSTA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EM07377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BRENDA RAMÍREZ MEDINA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EM05446</a:t>
            </a:r>
            <a:r>
              <a:rPr lang="es-MX" sz="7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LUCÍA GPE. JIMÉNEZ PINEDA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EM02549</a:t>
            </a:r>
            <a:r>
              <a:rPr lang="es-MX" sz="1100" dirty="0" smtClean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CANDIDO MURILLO GARCÍA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EM05250</a:t>
            </a:r>
            <a:r>
              <a:rPr lang="es-MX" sz="700" dirty="0" smtClean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MA. MAGDALENA LLANAS MERAZ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EM06546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ÁNGELES IVONE MERAZ CORTÉZ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EM06304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ROSA MAGDALENA MTZ TORRES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EM05159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EVA L. MARTÍNEZ HERNÁNDEZ</a:t>
            </a:r>
          </a:p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MA. DOLORES SÁNCHEZ GARCÍA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EM06452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FLOR ESTELA VILLA BARAJAS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EM05024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BRENDA AMADOR RAMÍREZ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EM04340</a:t>
            </a:r>
            <a:r>
              <a:rPr lang="es-MX" sz="1100" dirty="0" smtClean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SONIA BRISEÑO SOLÍS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EM06717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MA. EUGENIA RIVERA QUINTERO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EM06359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OLGA ALICIA ESQUIVEL LARA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EM06788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JUANA MARÍA CELAYA MENDOZA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EM04813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ELOISA HERNÁNDEZ </a:t>
            </a:r>
            <a:r>
              <a:rPr lang="es-MX" sz="1100" b="1" dirty="0" err="1" smtClean="0">
                <a:solidFill>
                  <a:schemeClr val="tx1"/>
                </a:solidFill>
              </a:rPr>
              <a:t>HERNÁNDEZ</a:t>
            </a:r>
            <a:endParaRPr lang="es-MX" sz="11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EM05423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DIANA </a:t>
            </a:r>
            <a:r>
              <a:rPr lang="es-MX" sz="1100" b="1" dirty="0">
                <a:solidFill>
                  <a:schemeClr val="tx1"/>
                </a:solidFill>
              </a:rPr>
              <a:t>P. GARCÍA DOMÍNGUEZ</a:t>
            </a:r>
          </a:p>
          <a:p>
            <a:pPr algn="ctr"/>
            <a:r>
              <a:rPr lang="es-MX" sz="900" dirty="0" smtClean="0">
                <a:solidFill>
                  <a:schemeClr val="tx1"/>
                </a:solidFill>
              </a:rPr>
              <a:t>EM04281</a:t>
            </a:r>
            <a:r>
              <a:rPr lang="es-MX" sz="900" b="1" dirty="0" smtClean="0">
                <a:solidFill>
                  <a:schemeClr val="tx1"/>
                </a:solidFill>
              </a:rPr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ANA MA. REYES MENDOZA</a:t>
            </a:r>
          </a:p>
          <a:p>
            <a:pPr algn="ctr"/>
            <a:endParaRPr lang="es-MX" sz="700" dirty="0" smtClean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EM04682</a:t>
            </a:r>
            <a:r>
              <a:rPr lang="es-MX" sz="1100" dirty="0" smtClean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LUZ MA. TAPIA VILLARREAL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EM04051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GUADALUPE RIVERA QUINTERO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EM05192</a:t>
            </a:r>
            <a:r>
              <a:rPr lang="es-MX" sz="7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EDNA Y. DEL RÍO VALDÉS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EM03279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EVA MARÍA BALBOA RODRÍGUEZ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EM06364</a:t>
            </a:r>
            <a:r>
              <a:rPr lang="es-MX" sz="7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MARTHA C. MARTÍNEZ ESQUIVEL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EM05183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MAGDA RODRÍGUEZ GAYTÁN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EM07025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CLAUDIA V. CASTILLO RODRÍGUEZ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EM04158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SILVIA ELENA GUTIÉRREZ GLZ.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EM05323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DEYANIRA ELOISA HDZ. RDZ.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EM07241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MA. TERESA MAGAÑA SÁNCHEZ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EM07378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ROSARIO VALDÉS TERRAZAS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EM06384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LUCERO ESMERALDA HDZ. ESTRADA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EM06718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MA. GABRIELA VILLA BARAJAS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EM06744</a:t>
            </a:r>
            <a:r>
              <a:rPr lang="es-MX" sz="7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BLANCA </a:t>
            </a:r>
            <a:r>
              <a:rPr lang="es-MX" sz="1050" b="1" dirty="0">
                <a:solidFill>
                  <a:schemeClr val="tx1"/>
                </a:solidFill>
              </a:rPr>
              <a:t>YANETH DÍAZ </a:t>
            </a:r>
            <a:r>
              <a:rPr lang="es-MX" sz="1050" b="1" dirty="0" smtClean="0">
                <a:solidFill>
                  <a:schemeClr val="tx1"/>
                </a:solidFill>
              </a:rPr>
              <a:t>CARRANZA</a:t>
            </a:r>
            <a:endParaRPr lang="es-MX" sz="1050" b="1" dirty="0">
              <a:solidFill>
                <a:schemeClr val="tx1"/>
              </a:solidFill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5772640" y="6137025"/>
            <a:ext cx="873957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1100" dirty="0" smtClean="0"/>
              <a:t>Intendentes</a:t>
            </a:r>
            <a:endParaRPr lang="es-MX" sz="1100" dirty="0"/>
          </a:p>
        </p:txBody>
      </p:sp>
      <p:cxnSp>
        <p:nvCxnSpPr>
          <p:cNvPr id="16" name="Conector recto 15"/>
          <p:cNvCxnSpPr/>
          <p:nvPr/>
        </p:nvCxnSpPr>
        <p:spPr>
          <a:xfrm flipH="1" flipV="1">
            <a:off x="4664303" y="3086513"/>
            <a:ext cx="295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ángulo redondeado 16"/>
          <p:cNvSpPr/>
          <p:nvPr/>
        </p:nvSpPr>
        <p:spPr>
          <a:xfrm>
            <a:off x="7471695" y="2903208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AMPARO VILLANUEVA CRUZ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EM07167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8" name="Rectángulo redondeado 17"/>
          <p:cNvSpPr/>
          <p:nvPr/>
        </p:nvSpPr>
        <p:spPr>
          <a:xfrm>
            <a:off x="2281848" y="2903208"/>
            <a:ext cx="2398859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MA. GUADALUPE ANGÉLICA TAPIA V.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EM03585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7918184" y="6463832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422525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Conector recto 36"/>
          <p:cNvCxnSpPr/>
          <p:nvPr/>
        </p:nvCxnSpPr>
        <p:spPr>
          <a:xfrm flipH="1">
            <a:off x="6241223" y="3783696"/>
            <a:ext cx="136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/>
          <p:cNvCxnSpPr/>
          <p:nvPr/>
        </p:nvCxnSpPr>
        <p:spPr>
          <a:xfrm>
            <a:off x="10643430" y="2605913"/>
            <a:ext cx="0" cy="61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/>
          <p:cNvCxnSpPr/>
          <p:nvPr/>
        </p:nvCxnSpPr>
        <p:spPr>
          <a:xfrm>
            <a:off x="6247106" y="1740796"/>
            <a:ext cx="0" cy="363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/>
          <p:nvPr/>
        </p:nvCxnSpPr>
        <p:spPr>
          <a:xfrm>
            <a:off x="1787409" y="2596997"/>
            <a:ext cx="0" cy="12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 flipH="1">
            <a:off x="1787409" y="2610827"/>
            <a:ext cx="885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8" name="Rectángulo redondeado 7"/>
          <p:cNvSpPr/>
          <p:nvPr/>
        </p:nvSpPr>
        <p:spPr>
          <a:xfrm>
            <a:off x="3178800" y="25086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Subdirección de</a:t>
            </a:r>
            <a:endParaRPr lang="es-MX" sz="3600" dirty="0">
              <a:solidFill>
                <a:schemeClr val="tx1"/>
              </a:solidFill>
            </a:endParaRP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Legal Tenencia de la Tierra, Control de Inventarios y Panteones (1)</a:t>
            </a:r>
          </a:p>
        </p:txBody>
      </p:sp>
      <p:sp>
        <p:nvSpPr>
          <p:cNvPr id="9" name="Rectángulo redondeado 8"/>
          <p:cNvSpPr/>
          <p:nvPr/>
        </p:nvSpPr>
        <p:spPr>
          <a:xfrm>
            <a:off x="4662424" y="1631483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JORGE LUIS MIRELES NAVARRO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EM07356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Subdirector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35" name="Rectángulo redondeado 34"/>
          <p:cNvSpPr/>
          <p:nvPr/>
        </p:nvSpPr>
        <p:spPr>
          <a:xfrm>
            <a:off x="755416" y="2931650"/>
            <a:ext cx="2214000" cy="504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EM06995</a:t>
            </a:r>
            <a:r>
              <a:rPr lang="es-MX" sz="7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HILDA RIVERA CAZARES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Coordinadora de Control de Inventarios y Patrimonio Municipal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5" name="Rectángulo redondeado 44"/>
          <p:cNvSpPr/>
          <p:nvPr/>
        </p:nvSpPr>
        <p:spPr>
          <a:xfrm>
            <a:off x="9546795" y="2930420"/>
            <a:ext cx="2214000" cy="50399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EM07058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JUAN C. AGUAYO SÁNCHEZ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Administrador de Panteones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47" name="Rectángulo redondeado 46"/>
          <p:cNvSpPr/>
          <p:nvPr/>
        </p:nvSpPr>
        <p:spPr>
          <a:xfrm>
            <a:off x="5148403" y="2930420"/>
            <a:ext cx="2214000" cy="504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EM07059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JOSÉ GTZ. SÁNCHEZ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Auxiliar del Departamento de Legal Tenencia de la Tierra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59" name="Rectángulo redondeado 58"/>
          <p:cNvSpPr/>
          <p:nvPr/>
        </p:nvSpPr>
        <p:spPr>
          <a:xfrm>
            <a:off x="6815265" y="3601381"/>
            <a:ext cx="2364992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AYESHA IRASEMA VALERIO VILLARREAL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EM03742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Asistente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5" name="Rectángulo redondeado 24"/>
          <p:cNvSpPr/>
          <p:nvPr/>
        </p:nvSpPr>
        <p:spPr>
          <a:xfrm>
            <a:off x="665994" y="3803213"/>
            <a:ext cx="2214000" cy="10568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EM07187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LILIANA DEL S. AGUILAR </a:t>
            </a:r>
            <a:r>
              <a:rPr lang="es-MX" sz="1000" b="1" dirty="0" smtClean="0">
                <a:solidFill>
                  <a:schemeClr val="tx1"/>
                </a:solidFill>
              </a:rPr>
              <a:t>RDZ.</a:t>
            </a:r>
            <a:endParaRPr lang="es-MX" sz="600" b="1" dirty="0" smtClean="0">
              <a:solidFill>
                <a:schemeClr val="tx1"/>
              </a:solidFill>
            </a:endParaRP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EM04624</a:t>
            </a:r>
            <a:r>
              <a:rPr lang="es-MX" sz="60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MARTHA L. RESÉNDIZ INFANTE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EM00762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SIMÓN HERNÁNDEZ SALDAÑA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Auxiliar de Departamento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26" name="Rectángulo redondeado 25"/>
          <p:cNvSpPr/>
          <p:nvPr/>
        </p:nvSpPr>
        <p:spPr>
          <a:xfrm>
            <a:off x="5146269" y="415529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ISRAEL CASTILLO TOVAR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EM00702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7" name="Rectángulo redondeado 26"/>
          <p:cNvSpPr/>
          <p:nvPr/>
        </p:nvSpPr>
        <p:spPr>
          <a:xfrm>
            <a:off x="5148403" y="523832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AMOS MARTÍNEZ RANGEL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EM07361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Chofer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8" name="Conector recto 27"/>
          <p:cNvCxnSpPr/>
          <p:nvPr/>
        </p:nvCxnSpPr>
        <p:spPr>
          <a:xfrm flipH="1">
            <a:off x="6241223" y="4860094"/>
            <a:ext cx="136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ángulo redondeado 28"/>
          <p:cNvSpPr/>
          <p:nvPr/>
        </p:nvSpPr>
        <p:spPr>
          <a:xfrm>
            <a:off x="6815265" y="4677779"/>
            <a:ext cx="2364992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00" b="1" dirty="0" smtClean="0">
                <a:solidFill>
                  <a:schemeClr val="tx1"/>
                </a:solidFill>
              </a:rPr>
              <a:t>JOSÉ LUIS SÁNCHEZ JALOMO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EM07363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Asistente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392796817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Conector recto 59"/>
          <p:cNvCxnSpPr/>
          <p:nvPr/>
        </p:nvCxnSpPr>
        <p:spPr>
          <a:xfrm flipH="1">
            <a:off x="6249109" y="6366109"/>
            <a:ext cx="388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/>
          <p:cNvCxnSpPr/>
          <p:nvPr/>
        </p:nvCxnSpPr>
        <p:spPr>
          <a:xfrm>
            <a:off x="6247106" y="1740796"/>
            <a:ext cx="0" cy="262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8" name="Rectángulo redondeado 7"/>
          <p:cNvSpPr/>
          <p:nvPr/>
        </p:nvSpPr>
        <p:spPr>
          <a:xfrm>
            <a:off x="3178800" y="25086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Subdirección de</a:t>
            </a:r>
            <a:endParaRPr lang="es-MX" sz="3600" dirty="0">
              <a:solidFill>
                <a:schemeClr val="tx1"/>
              </a:solidFill>
            </a:endParaRP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Legal Tenencia de la Tierra, Control de Inventarios y Panteones (2)</a:t>
            </a:r>
          </a:p>
        </p:txBody>
      </p:sp>
      <p:sp>
        <p:nvSpPr>
          <p:cNvPr id="9" name="Rectángulo redondeado 8"/>
          <p:cNvSpPr/>
          <p:nvPr/>
        </p:nvSpPr>
        <p:spPr>
          <a:xfrm>
            <a:off x="4662424" y="1631483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JORGE LUIS MIRELES NAVARRO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EM07356 </a:t>
            </a:r>
            <a:r>
              <a:rPr lang="es-MX" sz="1400" dirty="0" smtClean="0">
                <a:solidFill>
                  <a:schemeClr val="tx1"/>
                </a:solidFill>
              </a:rPr>
              <a:t>Subdirector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45" name="Rectángulo redondeado 44"/>
          <p:cNvSpPr/>
          <p:nvPr/>
        </p:nvSpPr>
        <p:spPr>
          <a:xfrm>
            <a:off x="5140493" y="254181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JUAN C. AGUAYO SÁNCHEZ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EM07058 </a:t>
            </a:r>
            <a:r>
              <a:rPr lang="es-MX" sz="1050" dirty="0" smtClean="0">
                <a:solidFill>
                  <a:schemeClr val="tx1"/>
                </a:solidFill>
              </a:rPr>
              <a:t>Administrador de Panteones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20" name="Rectángulo redondeado 19"/>
          <p:cNvSpPr/>
          <p:nvPr/>
        </p:nvSpPr>
        <p:spPr>
          <a:xfrm>
            <a:off x="5154141" y="362154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Sagrado Corazón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1" name="Conector recto 20"/>
          <p:cNvCxnSpPr/>
          <p:nvPr/>
        </p:nvCxnSpPr>
        <p:spPr>
          <a:xfrm>
            <a:off x="10080992" y="3245693"/>
            <a:ext cx="0" cy="111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2389175" y="3252819"/>
            <a:ext cx="0" cy="111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 flipH="1">
            <a:off x="2387553" y="3254617"/>
            <a:ext cx="770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ángulo redondeado 23"/>
          <p:cNvSpPr/>
          <p:nvPr/>
        </p:nvSpPr>
        <p:spPr>
          <a:xfrm>
            <a:off x="1285900" y="362154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Jefe Panteón Guadalupe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30" name="Rectángulo redondeado 29"/>
          <p:cNvSpPr/>
          <p:nvPr/>
        </p:nvSpPr>
        <p:spPr>
          <a:xfrm>
            <a:off x="8948293" y="3621549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Panteón Ejidal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31" name="Conector recto 30"/>
          <p:cNvCxnSpPr/>
          <p:nvPr/>
        </p:nvCxnSpPr>
        <p:spPr>
          <a:xfrm flipH="1">
            <a:off x="4869424" y="4368796"/>
            <a:ext cx="273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/>
          <p:cNvCxnSpPr/>
          <p:nvPr/>
        </p:nvCxnSpPr>
        <p:spPr>
          <a:xfrm flipH="1">
            <a:off x="121081" y="4368796"/>
            <a:ext cx="453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/>
          <p:cNvCxnSpPr/>
          <p:nvPr/>
        </p:nvCxnSpPr>
        <p:spPr>
          <a:xfrm flipH="1">
            <a:off x="8707788" y="4368796"/>
            <a:ext cx="273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/>
          <p:nvPr/>
        </p:nvCxnSpPr>
        <p:spPr>
          <a:xfrm>
            <a:off x="121088" y="4362913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>
            <a:off x="4637765" y="4362913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>
            <a:off x="4869424" y="4362913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>
            <a:off x="7605424" y="4362913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>
            <a:off x="8707788" y="4362913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/>
          <p:cNvCxnSpPr/>
          <p:nvPr/>
        </p:nvCxnSpPr>
        <p:spPr>
          <a:xfrm>
            <a:off x="11443788" y="4362517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ángulo redondeado 42"/>
          <p:cNvSpPr/>
          <p:nvPr/>
        </p:nvSpPr>
        <p:spPr>
          <a:xfrm>
            <a:off x="1288220" y="444543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SALVADOR GUERRERO LÓPEZ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EM07211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 Administrativo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6" name="Rectángulo redondeado 45"/>
          <p:cNvSpPr/>
          <p:nvPr/>
        </p:nvSpPr>
        <p:spPr>
          <a:xfrm>
            <a:off x="1288220" y="4874855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NANCY VALLEJO ANTILLANO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EM07218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48" name="Rectángulo redondeado 47"/>
          <p:cNvSpPr/>
          <p:nvPr/>
        </p:nvSpPr>
        <p:spPr>
          <a:xfrm>
            <a:off x="121081" y="5285840"/>
            <a:ext cx="2214000" cy="12366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EM01926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ARTURO MARTÍNEZ NAVARRO</a:t>
            </a:r>
          </a:p>
          <a:p>
            <a:pPr algn="ctr"/>
            <a:r>
              <a:rPr lang="es-MX" sz="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EM02665</a:t>
            </a:r>
            <a:r>
              <a:rPr lang="es-MX" sz="600" dirty="0">
                <a:solidFill>
                  <a:schemeClr val="tx1"/>
                </a:solidFill>
              </a:rPr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ROGELIO MELÉNDEZ VALERO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EM03218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LUIS MIGUEL MARTÍNEZ ESPARZA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EM04605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JESÚS A. DELGADO JUÁREZ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EM05314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MARIO A. LOZANO ROMERO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EM05437</a:t>
            </a:r>
            <a:r>
              <a:rPr lang="es-MX" sz="9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SALVADOR MARTÍNEZ ESQUIVEL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EM03929</a:t>
            </a:r>
            <a:r>
              <a:rPr lang="es-MX" sz="500" dirty="0"/>
              <a:t> </a:t>
            </a:r>
            <a:r>
              <a:rPr lang="es-MX" sz="900" b="1" dirty="0" smtClean="0">
                <a:solidFill>
                  <a:schemeClr val="tx1"/>
                </a:solidFill>
              </a:rPr>
              <a:t>MARTÍN SALAZAR MARTÍNEZ</a:t>
            </a:r>
            <a:endParaRPr lang="es-MX" sz="900" b="1" dirty="0">
              <a:solidFill>
                <a:schemeClr val="tx1"/>
              </a:solidFill>
            </a:endParaRPr>
          </a:p>
          <a:p>
            <a:pPr algn="ctr"/>
            <a:r>
              <a:rPr lang="es-MX" sz="900" dirty="0" smtClean="0">
                <a:solidFill>
                  <a:schemeClr val="tx1"/>
                </a:solidFill>
              </a:rPr>
              <a:t>Jardineros</a:t>
            </a:r>
            <a:endParaRPr lang="es-MX" sz="900" dirty="0">
              <a:solidFill>
                <a:schemeClr val="tx1"/>
              </a:solidFill>
            </a:endParaRPr>
          </a:p>
        </p:txBody>
      </p:sp>
      <p:sp>
        <p:nvSpPr>
          <p:cNvPr id="49" name="Rectángulo redondeado 48"/>
          <p:cNvSpPr/>
          <p:nvPr/>
        </p:nvSpPr>
        <p:spPr>
          <a:xfrm>
            <a:off x="2423765" y="5285838"/>
            <a:ext cx="2214000" cy="11871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EM00371</a:t>
            </a:r>
            <a:r>
              <a:rPr lang="es-MX" sz="6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ELIAS ROMO MONTALVO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EM07006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ESPIRIDÓN IBARRA SEGOVIA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EM05322</a:t>
            </a:r>
            <a:r>
              <a:rPr lang="es-MX" sz="6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APOLINAR MENDOZA FLORES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EM05161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SERGIO SILLAS VÁZQUEZ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EM07431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PEDRO PINEDA GARCÍA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Veladores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53" name="Rectángulo redondeado 52"/>
          <p:cNvSpPr/>
          <p:nvPr/>
        </p:nvSpPr>
        <p:spPr>
          <a:xfrm>
            <a:off x="7163414" y="5870940"/>
            <a:ext cx="2214000" cy="65158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EM04325</a:t>
            </a:r>
            <a:r>
              <a:rPr lang="es-MX" sz="1050" dirty="0" smtClean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EUSEBIO LEIJA REYES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EM02052</a:t>
            </a:r>
            <a:r>
              <a:rPr lang="es-MX" sz="1050" dirty="0" smtClean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ROBERTO ANAYA RIVERA </a:t>
            </a: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Jardinero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55" name="Rectángulo redondeado 54"/>
          <p:cNvSpPr/>
          <p:nvPr/>
        </p:nvSpPr>
        <p:spPr>
          <a:xfrm>
            <a:off x="5154141" y="4567173"/>
            <a:ext cx="2214000" cy="6604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EM04743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JUAN JOSÉ LÓPEZ LIRA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EM01251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JOSÉ A. SÁNCHEZ MALDONADO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Veladores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56" name="Rectángulo redondeado 55"/>
          <p:cNvSpPr/>
          <p:nvPr/>
        </p:nvSpPr>
        <p:spPr>
          <a:xfrm>
            <a:off x="8961960" y="444543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EM07223</a:t>
            </a:r>
            <a:r>
              <a:rPr lang="es-MX" sz="7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RAMÓN SUÁREZ CORONA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Auxiliar Administrativo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57" name="Rectángulo redondeado 56"/>
          <p:cNvSpPr/>
          <p:nvPr/>
        </p:nvSpPr>
        <p:spPr>
          <a:xfrm>
            <a:off x="8961960" y="4874855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EM07057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VIRGINIA GARZA SALAZAR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EM07057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Auxiliar de Limpieza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61" name="Conector recto 60"/>
          <p:cNvCxnSpPr/>
          <p:nvPr/>
        </p:nvCxnSpPr>
        <p:spPr>
          <a:xfrm>
            <a:off x="6261141" y="5351007"/>
            <a:ext cx="0" cy="100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/>
          <p:cNvCxnSpPr/>
          <p:nvPr/>
        </p:nvCxnSpPr>
        <p:spPr>
          <a:xfrm>
            <a:off x="10144300" y="5360073"/>
            <a:ext cx="0" cy="1008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/>
          <p:cNvSpPr txBox="1"/>
          <p:nvPr/>
        </p:nvSpPr>
        <p:spPr>
          <a:xfrm>
            <a:off x="7918184" y="6530092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33249224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ector recto 18"/>
          <p:cNvCxnSpPr/>
          <p:nvPr/>
        </p:nvCxnSpPr>
        <p:spPr>
          <a:xfrm>
            <a:off x="6082223" y="2329050"/>
            <a:ext cx="0" cy="144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2975429" y="396000"/>
            <a:ext cx="6067771" cy="4826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Coordinación de Adulto Mayor y Personas con Discapacidad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200741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JESÚS S. FALCÓN RUBIO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EM06867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Coordinador</a:t>
            </a:r>
            <a:endParaRPr lang="es-MX" sz="1400" dirty="0">
              <a:solidFill>
                <a:schemeClr val="tx1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H="1" flipV="1">
            <a:off x="4465519" y="3141121"/>
            <a:ext cx="338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ángulo redondeado 16"/>
          <p:cNvSpPr/>
          <p:nvPr/>
        </p:nvSpPr>
        <p:spPr>
          <a:xfrm>
            <a:off x="7657223" y="2857270"/>
            <a:ext cx="2214000" cy="54102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EM00444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HÉCTOR MANUEL TARÍN SALAS</a:t>
            </a:r>
          </a:p>
          <a:p>
            <a:pPr algn="ctr"/>
            <a:r>
              <a:rPr lang="es-MX" sz="500" dirty="0">
                <a:solidFill>
                  <a:srgbClr val="000000"/>
                </a:solidFill>
                <a:latin typeface="Verdana" panose="020B0604030504040204" pitchFamily="34" charset="0"/>
              </a:rPr>
              <a:t>EM06392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CARLOS GARZA REYES</a:t>
            </a:r>
          </a:p>
          <a:p>
            <a:pPr algn="ctr"/>
            <a:r>
              <a:rPr lang="es-MX" sz="1000" dirty="0" smtClean="0">
                <a:solidFill>
                  <a:schemeClr val="tx1"/>
                </a:solidFill>
              </a:rPr>
              <a:t>Auxiliares</a:t>
            </a:r>
            <a:endParaRPr lang="es-MX" sz="1000" dirty="0">
              <a:solidFill>
                <a:schemeClr val="tx1"/>
              </a:solidFill>
            </a:endParaRPr>
          </a:p>
        </p:txBody>
      </p:sp>
      <p:sp>
        <p:nvSpPr>
          <p:cNvPr id="18" name="Rectángulo redondeado 17"/>
          <p:cNvSpPr/>
          <p:nvPr/>
        </p:nvSpPr>
        <p:spPr>
          <a:xfrm>
            <a:off x="4975223" y="3737882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LUIS A. MENCHACA MARTEL</a:t>
            </a:r>
          </a:p>
          <a:p>
            <a:pPr algn="ctr"/>
            <a:r>
              <a:rPr lang="es-MX" sz="700" dirty="0" smtClean="0">
                <a:solidFill>
                  <a:schemeClr val="tx1"/>
                </a:solidFill>
              </a:rPr>
              <a:t>EM07232</a:t>
            </a:r>
            <a:r>
              <a:rPr lang="es-MX" sz="1100" dirty="0" smtClean="0">
                <a:solidFill>
                  <a:schemeClr val="tx1"/>
                </a:solidFill>
              </a:rPr>
              <a:t> Chofer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2443815" y="2857270"/>
            <a:ext cx="2214000" cy="54102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YUDITH ARGELIA HDZ. VALDÉZ</a:t>
            </a: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EM06963</a:t>
            </a:r>
            <a:r>
              <a:rPr lang="es-MX" sz="1100" dirty="0" smtClean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Secretaria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164473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ector recto 18"/>
          <p:cNvCxnSpPr/>
          <p:nvPr/>
        </p:nvCxnSpPr>
        <p:spPr>
          <a:xfrm>
            <a:off x="6082223" y="3037751"/>
            <a:ext cx="0" cy="135068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Secretaría del Ayuntamiento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Archivo Municipal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2815802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J. ARNOLDO BERMEA BALDERAS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EM06911 </a:t>
            </a:r>
            <a:r>
              <a:rPr lang="es-MX" sz="1400" dirty="0" smtClean="0">
                <a:solidFill>
                  <a:schemeClr val="tx1"/>
                </a:solidFill>
              </a:rPr>
              <a:t>Jefe del Archivo Municipal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62" name="Rectángulo redondeado 61"/>
          <p:cNvSpPr/>
          <p:nvPr/>
        </p:nvSpPr>
        <p:spPr>
          <a:xfrm>
            <a:off x="8760511" y="4726273"/>
            <a:ext cx="2783832" cy="111734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EM04612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BALDEMAR ROCHA CERVANTES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EM04567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JUAN SERVANDO MARINES RÍOS</a:t>
            </a:r>
          </a:p>
          <a:p>
            <a:pPr algn="ctr"/>
            <a:r>
              <a:rPr lang="es-MX" sz="700" dirty="0">
                <a:solidFill>
                  <a:schemeClr val="tx1"/>
                </a:solidFill>
                <a:latin typeface="Verdana" panose="020B0604030504040204" pitchFamily="34" charset="0"/>
              </a:rPr>
              <a:t>EM06169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JOSÉ LUIS MUÑOZ SÁNCHEZ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EM04407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BRENDA JOSEFINA CISNEROS MENCHACA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Capturista de Archivo Histórico y de Concentración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24" name="Conector recto 23"/>
          <p:cNvCxnSpPr/>
          <p:nvPr/>
        </p:nvCxnSpPr>
        <p:spPr>
          <a:xfrm flipH="1" flipV="1">
            <a:off x="6063039" y="3866174"/>
            <a:ext cx="226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redondeado 25"/>
          <p:cNvSpPr/>
          <p:nvPr/>
        </p:nvSpPr>
        <p:spPr>
          <a:xfrm>
            <a:off x="7066361" y="3674508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ALEJANDRO GARZA DE LEÓN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EM03018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Asistente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1" name="Rectángulo redondeado 20"/>
          <p:cNvSpPr/>
          <p:nvPr/>
        </p:nvSpPr>
        <p:spPr>
          <a:xfrm>
            <a:off x="823780" y="4736644"/>
            <a:ext cx="2362195" cy="112022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EM07125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GRICELDA HDZ. DE LA FUENTE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EM07354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GLORIA ANGÉLICA RDZ. OROZCO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Auxiliar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4506039" y="1907821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00" b="1" dirty="0" smtClean="0">
                <a:solidFill>
                  <a:schemeClr val="tx1"/>
                </a:solidFill>
              </a:rPr>
              <a:t>ESTEBAN MARTÍN BLACKALLER ROSAS</a:t>
            </a:r>
            <a:endParaRPr lang="es-MX" sz="130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EM06910 </a:t>
            </a:r>
            <a:r>
              <a:rPr lang="es-MX" sz="1400" dirty="0" smtClean="0">
                <a:solidFill>
                  <a:schemeClr val="tx1"/>
                </a:solidFill>
              </a:rPr>
              <a:t>Secretario</a:t>
            </a:r>
            <a:endParaRPr lang="es-MX" sz="1400" dirty="0">
              <a:solidFill>
                <a:schemeClr val="tx1"/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6081039" y="2447821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>
            <a:off x="2018917" y="4376054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10159819" y="4373361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 flipH="1">
            <a:off x="2014223" y="4380560"/>
            <a:ext cx="813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377142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ector recto 18"/>
          <p:cNvCxnSpPr/>
          <p:nvPr/>
        </p:nvCxnSpPr>
        <p:spPr>
          <a:xfrm>
            <a:off x="6082223" y="2048662"/>
            <a:ext cx="0" cy="12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684400" cy="8172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>
                <a:solidFill>
                  <a:schemeClr val="tx1"/>
                </a:solidFill>
              </a:rPr>
              <a:t>Secretaría del Ayuntamiento</a:t>
            </a:r>
          </a:p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Junta Municipal de Reclutamiento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2829052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DINORAH E. HERNÁNDEZ PEÑA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EM00631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Coordinador y Operador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4848356" y="3741614"/>
            <a:ext cx="2467733" cy="9838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EM07017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MIRNA ERCILIA GARZA PEÑA</a:t>
            </a: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EM06136</a:t>
            </a:r>
            <a:r>
              <a:rPr lang="es-MX" sz="1100" dirty="0"/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MARTHA VERÓNICA REYES PIÑA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Auxiliar de Departamento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4506039" y="1907821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300" b="1" dirty="0" smtClean="0">
                <a:solidFill>
                  <a:schemeClr val="tx1"/>
                </a:solidFill>
              </a:rPr>
              <a:t>ESTEBAN MARTÍN BLACKALLER ROSAS</a:t>
            </a:r>
            <a:endParaRPr lang="es-MX" sz="1300" b="1" dirty="0">
              <a:solidFill>
                <a:schemeClr val="tx1"/>
              </a:solidFill>
            </a:endParaRPr>
          </a:p>
          <a:p>
            <a:pPr algn="ctr"/>
            <a:r>
              <a:rPr lang="es-MX" sz="800" dirty="0">
                <a:solidFill>
                  <a:srgbClr val="000000"/>
                </a:solidFill>
                <a:latin typeface="Verdana" panose="020B0604030504040204" pitchFamily="34" charset="0"/>
              </a:rPr>
              <a:t>EM06910 </a:t>
            </a:r>
            <a:r>
              <a:rPr lang="es-MX" sz="1400" dirty="0" smtClean="0">
                <a:solidFill>
                  <a:schemeClr val="tx1"/>
                </a:solidFill>
              </a:rPr>
              <a:t>Secretario</a:t>
            </a:r>
            <a:endParaRPr lang="es-MX" sz="1400" dirty="0">
              <a:solidFill>
                <a:schemeClr val="tx1"/>
              </a:solidFill>
            </a:endParaRPr>
          </a:p>
        </p:txBody>
      </p:sp>
      <p:cxnSp>
        <p:nvCxnSpPr>
          <p:cNvPr id="10" name="Conector recto 9"/>
          <p:cNvCxnSpPr/>
          <p:nvPr/>
        </p:nvCxnSpPr>
        <p:spPr>
          <a:xfrm>
            <a:off x="6081039" y="3375471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95320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Conector recto 30"/>
          <p:cNvCxnSpPr/>
          <p:nvPr/>
        </p:nvCxnSpPr>
        <p:spPr>
          <a:xfrm>
            <a:off x="2018917" y="3501409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6082223" y="2458102"/>
            <a:ext cx="0" cy="1584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10159819" y="3498716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864400" cy="4826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Contraloría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2007418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FIDENCIO GUEVARA PIÑA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EM09157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Contralor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51" name="Rectángulo redondeado 50"/>
          <p:cNvSpPr/>
          <p:nvPr/>
        </p:nvSpPr>
        <p:spPr>
          <a:xfrm>
            <a:off x="823673" y="3844554"/>
            <a:ext cx="2388414" cy="100040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EM01804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JOSÉ LAURO BARAJAS FUENTES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EM06862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ISMAEL HERNÁNDEZ YAÑEZ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EM07364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MARYCRUZ RODRÍGUEZ MTZ.</a:t>
            </a:r>
            <a:endParaRPr lang="es-MX" sz="105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Auditor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62" name="Rectángulo redondeado 61"/>
          <p:cNvSpPr/>
          <p:nvPr/>
        </p:nvSpPr>
        <p:spPr>
          <a:xfrm>
            <a:off x="4969590" y="3843131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JOSÉ OBREGÓN CASTRO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EM03069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Auditor de Obra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2014223" y="3505915"/>
            <a:ext cx="8136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 flipH="1" flipV="1">
            <a:off x="6091285" y="3037562"/>
            <a:ext cx="226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ángulo redondeado 20"/>
          <p:cNvSpPr/>
          <p:nvPr/>
        </p:nvSpPr>
        <p:spPr>
          <a:xfrm>
            <a:off x="7344826" y="2846667"/>
            <a:ext cx="221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SARAHI BERENICE RDZ GUAJARDO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EM07520</a:t>
            </a:r>
            <a:r>
              <a:rPr lang="es-MX" sz="1100" dirty="0" smtClean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Asistente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9035674" y="3843131"/>
            <a:ext cx="2304000" cy="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050" b="1" dirty="0" smtClean="0">
                <a:solidFill>
                  <a:schemeClr val="tx1"/>
                </a:solidFill>
              </a:rPr>
              <a:t>RIZBETH ADRIANA GARCÍA GÓMEZ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EM07456</a:t>
            </a:r>
            <a:r>
              <a:rPr lang="es-MX" sz="1050" dirty="0"/>
              <a:t> </a:t>
            </a:r>
            <a:r>
              <a:rPr lang="es-MX" sz="900" dirty="0" smtClean="0">
                <a:solidFill>
                  <a:schemeClr val="tx1"/>
                </a:solidFill>
              </a:rPr>
              <a:t>Padrón Proveedores, Contratistas</a:t>
            </a:r>
            <a:endParaRPr lang="es-MX" sz="900" dirty="0">
              <a:solidFill>
                <a:schemeClr val="tx1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208342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Conector recto 66"/>
          <p:cNvCxnSpPr/>
          <p:nvPr/>
        </p:nvCxnSpPr>
        <p:spPr>
          <a:xfrm flipH="1">
            <a:off x="2548663" y="2980534"/>
            <a:ext cx="1248" cy="936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/>
          <p:cNvCxnSpPr/>
          <p:nvPr/>
        </p:nvCxnSpPr>
        <p:spPr>
          <a:xfrm flipH="1">
            <a:off x="9626570" y="2987158"/>
            <a:ext cx="1248" cy="198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64"/>
          <p:cNvCxnSpPr/>
          <p:nvPr/>
        </p:nvCxnSpPr>
        <p:spPr>
          <a:xfrm>
            <a:off x="780215" y="2968099"/>
            <a:ext cx="0" cy="360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11376790" y="2972084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/>
          <p:cNvCxnSpPr/>
          <p:nvPr/>
        </p:nvCxnSpPr>
        <p:spPr>
          <a:xfrm>
            <a:off x="4366527" y="2974723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/>
          <p:cNvCxnSpPr/>
          <p:nvPr/>
        </p:nvCxnSpPr>
        <p:spPr>
          <a:xfrm>
            <a:off x="7903120" y="2981791"/>
            <a:ext cx="0" cy="56552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832" y="37323"/>
            <a:ext cx="2582171" cy="967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2" y="25403"/>
            <a:ext cx="774700" cy="1017927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3178800" y="396000"/>
            <a:ext cx="5864400" cy="482600"/>
          </a:xfrm>
          <a:prstGeom prst="roundRect">
            <a:avLst/>
          </a:prstGeom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Tesorería</a:t>
            </a:r>
            <a:endParaRPr lang="es-MX" sz="3600" dirty="0">
              <a:solidFill>
                <a:schemeClr val="tx1"/>
              </a:solidFill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4507223" y="2011575"/>
            <a:ext cx="3150000" cy="5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400" b="1" dirty="0" smtClean="0">
                <a:solidFill>
                  <a:schemeClr val="tx1"/>
                </a:solidFill>
              </a:rPr>
              <a:t>JUAN CARLOS TERRAZAS HDZ.</a:t>
            </a:r>
            <a:endParaRPr lang="es-MX" sz="14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EM09177</a:t>
            </a:r>
            <a:r>
              <a:rPr lang="es-MX" sz="1400" dirty="0"/>
              <a:t> </a:t>
            </a:r>
            <a:r>
              <a:rPr lang="es-MX" sz="1400" dirty="0" smtClean="0">
                <a:solidFill>
                  <a:schemeClr val="tx1"/>
                </a:solidFill>
              </a:rPr>
              <a:t>Tesorero</a:t>
            </a:r>
            <a:endParaRPr lang="es-MX" sz="1400" dirty="0">
              <a:solidFill>
                <a:schemeClr val="tx1"/>
              </a:solidFill>
            </a:endParaRPr>
          </a:p>
        </p:txBody>
      </p:sp>
      <p:cxnSp>
        <p:nvCxnSpPr>
          <p:cNvPr id="19" name="Conector recto 18"/>
          <p:cNvCxnSpPr>
            <a:stCxn id="14" idx="2"/>
          </p:cNvCxnSpPr>
          <p:nvPr/>
        </p:nvCxnSpPr>
        <p:spPr>
          <a:xfrm>
            <a:off x="6082223" y="2551575"/>
            <a:ext cx="525" cy="7920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ángulo redondeado 50"/>
          <p:cNvSpPr/>
          <p:nvPr/>
        </p:nvSpPr>
        <p:spPr>
          <a:xfrm>
            <a:off x="32277" y="3322754"/>
            <a:ext cx="1512000" cy="102399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ERICK GUILLERMO ZAPATA HDZ.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EM06913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Dirección de Ingresos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61" name="Rectángulo redondeado 60"/>
          <p:cNvSpPr/>
          <p:nvPr/>
        </p:nvSpPr>
        <p:spPr>
          <a:xfrm>
            <a:off x="1788926" y="3322754"/>
            <a:ext cx="1512000" cy="102399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SAN JUANITA JUDITH CORONADO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EM06858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Dirección de Egresos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62" name="Rectángulo redondeado 61"/>
          <p:cNvSpPr/>
          <p:nvPr/>
        </p:nvSpPr>
        <p:spPr>
          <a:xfrm>
            <a:off x="3561962" y="3324141"/>
            <a:ext cx="1512000" cy="102399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JESÚS GONZÁLEZ PRUNEDA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EM06859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Dirección Catastro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63" name="Conector recto 62"/>
          <p:cNvCxnSpPr/>
          <p:nvPr/>
        </p:nvCxnSpPr>
        <p:spPr>
          <a:xfrm flipH="1">
            <a:off x="767404" y="2981791"/>
            <a:ext cx="10620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ángulo redondeado 59"/>
          <p:cNvSpPr/>
          <p:nvPr/>
        </p:nvSpPr>
        <p:spPr>
          <a:xfrm>
            <a:off x="5330103" y="3322754"/>
            <a:ext cx="1512000" cy="102399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RENÉ ARTURO FLORES SOTELO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EM06861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Dirección Recursos Humanos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68" name="Rectángulo redondeado 67"/>
          <p:cNvSpPr/>
          <p:nvPr/>
        </p:nvSpPr>
        <p:spPr>
          <a:xfrm>
            <a:off x="10620790" y="3322799"/>
            <a:ext cx="1512000" cy="102399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ANTONIO ZERWEECK ÁLVAREZ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EM06860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Dirección Adquisiciones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69" name="Rectángulo redondeado 68"/>
          <p:cNvSpPr/>
          <p:nvPr/>
        </p:nvSpPr>
        <p:spPr>
          <a:xfrm>
            <a:off x="8896759" y="3322799"/>
            <a:ext cx="1512000" cy="102399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KEVIN ABIGAEL TAMEZ ESPARZA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EM07276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Contabilidad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71" name="Rectángulo redondeado 70"/>
          <p:cNvSpPr/>
          <p:nvPr/>
        </p:nvSpPr>
        <p:spPr>
          <a:xfrm>
            <a:off x="7115685" y="3322754"/>
            <a:ext cx="1512000" cy="102399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</a:rPr>
              <a:t>IVÁN CAMPORREDONDO VALLE</a:t>
            </a:r>
            <a:endParaRPr lang="es-MX" sz="1100" b="1" dirty="0">
              <a:solidFill>
                <a:schemeClr val="tx1"/>
              </a:solidFill>
            </a:endParaRPr>
          </a:p>
          <a:p>
            <a:pPr algn="ctr"/>
            <a:r>
              <a:rPr lang="es-MX" sz="700" dirty="0">
                <a:solidFill>
                  <a:srgbClr val="000000"/>
                </a:solidFill>
                <a:latin typeface="Verdana" panose="020B0604030504040204" pitchFamily="34" charset="0"/>
              </a:rPr>
              <a:t>EM03122</a:t>
            </a:r>
            <a:r>
              <a:rPr lang="es-MX" sz="1100" dirty="0"/>
              <a:t> </a:t>
            </a:r>
            <a:r>
              <a:rPr lang="es-MX" sz="1100" dirty="0" smtClean="0">
                <a:solidFill>
                  <a:schemeClr val="tx1"/>
                </a:solidFill>
              </a:rPr>
              <a:t>Dirección de Informática</a:t>
            </a:r>
            <a:endParaRPr lang="es-MX" sz="1100" dirty="0">
              <a:solidFill>
                <a:schemeClr val="tx1"/>
              </a:solidFill>
            </a:endParaRPr>
          </a:p>
        </p:txBody>
      </p:sp>
      <p:sp>
        <p:nvSpPr>
          <p:cNvPr id="21" name="Rectángulo redondeado 20"/>
          <p:cNvSpPr/>
          <p:nvPr/>
        </p:nvSpPr>
        <p:spPr>
          <a:xfrm>
            <a:off x="8502832" y="4661603"/>
            <a:ext cx="2214000" cy="8657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EM06124</a:t>
            </a:r>
            <a:r>
              <a:rPr lang="es-MX" sz="1050" dirty="0"/>
              <a:t> </a:t>
            </a:r>
            <a:r>
              <a:rPr lang="es-MX" sz="1050" b="1" dirty="0" smtClean="0">
                <a:solidFill>
                  <a:schemeClr val="tx1"/>
                </a:solidFill>
              </a:rPr>
              <a:t>MARÍA ISABEL </a:t>
            </a:r>
            <a:r>
              <a:rPr lang="es-MX" sz="1050" b="1" dirty="0" smtClean="0">
                <a:solidFill>
                  <a:schemeClr val="tx1"/>
                </a:solidFill>
              </a:rPr>
              <a:t>RDZ. </a:t>
            </a:r>
            <a:r>
              <a:rPr lang="es-MX" sz="1050" b="1" dirty="0" smtClean="0">
                <a:solidFill>
                  <a:schemeClr val="tx1"/>
                </a:solidFill>
              </a:rPr>
              <a:t>CRUZ</a:t>
            </a:r>
          </a:p>
          <a:p>
            <a:pPr algn="ctr"/>
            <a:r>
              <a:rPr lang="es-MX" sz="600" dirty="0">
                <a:solidFill>
                  <a:srgbClr val="000000"/>
                </a:solidFill>
                <a:latin typeface="Verdana" panose="020B0604030504040204" pitchFamily="34" charset="0"/>
              </a:rPr>
              <a:t>EM02986</a:t>
            </a:r>
            <a:r>
              <a:rPr lang="es-MX" sz="1000" dirty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JUANA </a:t>
            </a:r>
            <a:r>
              <a:rPr lang="es-MX" sz="1000" b="1" dirty="0" smtClean="0">
                <a:solidFill>
                  <a:schemeClr val="tx1"/>
                </a:solidFill>
              </a:rPr>
              <a:t>C. </a:t>
            </a:r>
            <a:r>
              <a:rPr lang="es-MX" sz="1000" b="1" dirty="0" smtClean="0">
                <a:solidFill>
                  <a:schemeClr val="tx1"/>
                </a:solidFill>
              </a:rPr>
              <a:t>MTZ. </a:t>
            </a:r>
            <a:r>
              <a:rPr lang="es-MX" sz="1000" b="1" dirty="0" smtClean="0">
                <a:solidFill>
                  <a:schemeClr val="tx1"/>
                </a:solidFill>
              </a:rPr>
              <a:t>BALLESTEROS</a:t>
            </a:r>
          </a:p>
          <a:p>
            <a:pPr algn="ctr"/>
            <a:r>
              <a:rPr lang="es-MX" sz="6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EM07543</a:t>
            </a:r>
            <a:r>
              <a:rPr lang="es-MX" sz="1000" dirty="0" smtClean="0"/>
              <a:t> </a:t>
            </a:r>
            <a:r>
              <a:rPr lang="es-MX" sz="1000" b="1" dirty="0" smtClean="0">
                <a:solidFill>
                  <a:schemeClr val="tx1"/>
                </a:solidFill>
              </a:rPr>
              <a:t>FCO. JAVIER PEDROZA MORENO</a:t>
            </a:r>
            <a:endParaRPr lang="es-MX" sz="1000" b="1" dirty="0">
              <a:solidFill>
                <a:schemeClr val="tx1"/>
              </a:solidFill>
            </a:endParaRPr>
          </a:p>
          <a:p>
            <a:pPr algn="ctr"/>
            <a:r>
              <a:rPr lang="es-MX" sz="1050" dirty="0" smtClean="0">
                <a:solidFill>
                  <a:schemeClr val="tx1"/>
                </a:solidFill>
              </a:rPr>
              <a:t>Auxiliar</a:t>
            </a:r>
            <a:endParaRPr lang="es-MX" sz="1050" dirty="0">
              <a:solidFill>
                <a:schemeClr val="tx1"/>
              </a:solidFill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7918184" y="6410824"/>
            <a:ext cx="40882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i="1" dirty="0" smtClean="0"/>
              <a:t>NOTA: </a:t>
            </a:r>
            <a:r>
              <a:rPr lang="es-MX" sz="1100" i="1" dirty="0" smtClean="0"/>
              <a:t>No contamos con ninguna vacante en éste departamento.</a:t>
            </a:r>
            <a:endParaRPr lang="es-MX" sz="1100" i="1" dirty="0"/>
          </a:p>
        </p:txBody>
      </p:sp>
    </p:spTree>
    <p:extLst>
      <p:ext uri="{BB962C8B-B14F-4D97-AF65-F5344CB8AC3E}">
        <p14:creationId xmlns:p14="http://schemas.microsoft.com/office/powerpoint/2010/main" val="328309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9443</TotalTime>
  <Words>8059</Words>
  <Application>Microsoft Office PowerPoint</Application>
  <PresentationFormat>Panorámica</PresentationFormat>
  <Paragraphs>1824</Paragraphs>
  <Slides>59</Slides>
  <Notes>47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59</vt:i4>
      </vt:variant>
    </vt:vector>
  </HeadingPairs>
  <TitlesOfParts>
    <vt:vector size="64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SECTEC06</dc:creator>
  <cp:lastModifiedBy>SECTEC06</cp:lastModifiedBy>
  <cp:revision>757</cp:revision>
  <cp:lastPrinted>2015-02-04T16:03:47Z</cp:lastPrinted>
  <dcterms:created xsi:type="dcterms:W3CDTF">2014-04-07T16:41:30Z</dcterms:created>
  <dcterms:modified xsi:type="dcterms:W3CDTF">2015-02-04T20:47:10Z</dcterms:modified>
</cp:coreProperties>
</file>