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293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688507" y="9038538"/>
            <a:ext cx="73660" cy="0"/>
          </a:xfrm>
          <a:custGeom>
            <a:avLst/>
            <a:gdLst/>
            <a:ahLst/>
            <a:cxnLst/>
            <a:rect l="l" t="t" r="r" b="b"/>
            <a:pathLst>
              <a:path w="73660">
                <a:moveTo>
                  <a:pt x="0" y="0"/>
                </a:moveTo>
                <a:lnTo>
                  <a:pt x="73151" y="0"/>
                </a:lnTo>
              </a:path>
            </a:pathLst>
          </a:custGeom>
          <a:ln w="73151">
            <a:solidFill>
              <a:srgbClr val="A42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080820" y="9038538"/>
            <a:ext cx="73660" cy="0"/>
          </a:xfrm>
          <a:custGeom>
            <a:avLst/>
            <a:gdLst/>
            <a:ahLst/>
            <a:cxnLst/>
            <a:rect l="l" t="t" r="r" b="b"/>
            <a:pathLst>
              <a:path w="73659">
                <a:moveTo>
                  <a:pt x="0" y="0"/>
                </a:moveTo>
                <a:lnTo>
                  <a:pt x="73152" y="0"/>
                </a:lnTo>
              </a:path>
            </a:pathLst>
          </a:custGeom>
          <a:ln w="73151">
            <a:solidFill>
              <a:srgbClr val="A42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153972" y="9038538"/>
            <a:ext cx="4534535" cy="0"/>
          </a:xfrm>
          <a:custGeom>
            <a:avLst/>
            <a:gdLst/>
            <a:ahLst/>
            <a:cxnLst/>
            <a:rect l="l" t="t" r="r" b="b"/>
            <a:pathLst>
              <a:path w="4534535">
                <a:moveTo>
                  <a:pt x="0" y="0"/>
                </a:moveTo>
                <a:lnTo>
                  <a:pt x="4534534" y="0"/>
                </a:lnTo>
              </a:path>
            </a:pathLst>
          </a:custGeom>
          <a:ln w="73152">
            <a:solidFill>
              <a:srgbClr val="A42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6619926" y="9038538"/>
            <a:ext cx="73660" cy="0"/>
          </a:xfrm>
          <a:custGeom>
            <a:avLst/>
            <a:gdLst/>
            <a:ahLst/>
            <a:cxnLst/>
            <a:rect l="l" t="t" r="r" b="b"/>
            <a:pathLst>
              <a:path w="73659">
                <a:moveTo>
                  <a:pt x="0" y="0"/>
                </a:moveTo>
                <a:lnTo>
                  <a:pt x="73151" y="0"/>
                </a:lnTo>
              </a:path>
            </a:pathLst>
          </a:custGeom>
          <a:ln w="73151">
            <a:solidFill>
              <a:srgbClr val="A42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5761609" y="9038538"/>
            <a:ext cx="73660" cy="0"/>
          </a:xfrm>
          <a:custGeom>
            <a:avLst/>
            <a:gdLst/>
            <a:ahLst/>
            <a:cxnLst/>
            <a:rect l="l" t="t" r="r" b="b"/>
            <a:pathLst>
              <a:path w="73660">
                <a:moveTo>
                  <a:pt x="0" y="0"/>
                </a:moveTo>
                <a:lnTo>
                  <a:pt x="73151" y="0"/>
                </a:lnTo>
              </a:path>
            </a:pathLst>
          </a:custGeom>
          <a:ln w="73151">
            <a:solidFill>
              <a:srgbClr val="A42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5834760" y="9038538"/>
            <a:ext cx="785495" cy="0"/>
          </a:xfrm>
          <a:custGeom>
            <a:avLst/>
            <a:gdLst/>
            <a:ahLst/>
            <a:cxnLst/>
            <a:rect l="l" t="t" r="r" b="b"/>
            <a:pathLst>
              <a:path w="785495">
                <a:moveTo>
                  <a:pt x="0" y="0"/>
                </a:moveTo>
                <a:lnTo>
                  <a:pt x="785164" y="0"/>
                </a:lnTo>
              </a:path>
            </a:pathLst>
          </a:custGeom>
          <a:ln w="73152">
            <a:solidFill>
              <a:srgbClr val="A42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1270" y="9161468"/>
            <a:ext cx="95631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5" dirty="0">
                <a:latin typeface="Calibri"/>
                <a:cs typeface="Calibri"/>
              </a:rPr>
              <a:t>Morena</a:t>
            </a:r>
            <a:r>
              <a:rPr sz="1050" spc="-75" dirty="0">
                <a:latin typeface="Calibri"/>
                <a:cs typeface="Calibri"/>
              </a:rPr>
              <a:t> </a:t>
            </a:r>
            <a:r>
              <a:rPr sz="1050" spc="15" dirty="0">
                <a:latin typeface="Calibri"/>
                <a:cs typeface="Calibri"/>
              </a:rPr>
              <a:t>coahuila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49366" y="9169050"/>
            <a:ext cx="838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808080"/>
                </a:solidFill>
                <a:latin typeface="Calibri"/>
                <a:cs typeface="Calibri"/>
              </a:rPr>
              <a:t>1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53174" y="819911"/>
            <a:ext cx="1828800" cy="8564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66124" y="1974882"/>
            <a:ext cx="5641340" cy="2235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04" algn="just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latin typeface="Arial"/>
                <a:cs typeface="Arial"/>
              </a:rPr>
              <a:t>XVII.-Los padrones </a:t>
            </a:r>
            <a:r>
              <a:rPr sz="1100" b="1" dirty="0">
                <a:latin typeface="Arial"/>
                <a:cs typeface="Arial"/>
              </a:rPr>
              <a:t>de </a:t>
            </a:r>
            <a:r>
              <a:rPr sz="1100" b="1" spc="-5" dirty="0">
                <a:latin typeface="Arial"/>
                <a:cs typeface="Arial"/>
              </a:rPr>
              <a:t>beneficiarios </a:t>
            </a:r>
            <a:r>
              <a:rPr sz="1100" b="1" dirty="0">
                <a:latin typeface="Arial"/>
                <a:cs typeface="Arial"/>
              </a:rPr>
              <a:t>de los </a:t>
            </a:r>
            <a:r>
              <a:rPr sz="1100" b="1" spc="-5" dirty="0">
                <a:latin typeface="Arial"/>
                <a:cs typeface="Arial"/>
              </a:rPr>
              <a:t>programas</a:t>
            </a:r>
            <a:r>
              <a:rPr sz="1100" b="1" spc="-35" dirty="0">
                <a:latin typeface="Arial"/>
                <a:cs typeface="Arial"/>
              </a:rPr>
              <a:t> </a:t>
            </a:r>
            <a:r>
              <a:rPr sz="1100" b="1" spc="-5" dirty="0">
                <a:latin typeface="Arial"/>
                <a:cs typeface="Arial"/>
              </a:rPr>
              <a:t>sociales;</a:t>
            </a:r>
            <a:endParaRPr sz="1100">
              <a:latin typeface="Arial"/>
              <a:cs typeface="Arial"/>
            </a:endParaRPr>
          </a:p>
          <a:p>
            <a:pPr marL="13970" marR="6985" indent="635" algn="just">
              <a:lnSpc>
                <a:spcPct val="103200"/>
              </a:lnSpc>
              <a:spcBef>
                <a:spcPts val="825"/>
              </a:spcBef>
            </a:pPr>
            <a:r>
              <a:rPr sz="1100" i="1" spc="-5" dirty="0">
                <a:latin typeface="Arial"/>
                <a:cs typeface="Arial"/>
              </a:rPr>
              <a:t>No aplica para Morena, de conformidad </a:t>
            </a:r>
            <a:r>
              <a:rPr sz="1100" i="1" dirty="0">
                <a:latin typeface="Arial"/>
                <a:cs typeface="Arial"/>
              </a:rPr>
              <a:t>a </a:t>
            </a:r>
            <a:r>
              <a:rPr sz="1100" i="1" spc="-5" dirty="0">
                <a:latin typeface="Arial"/>
                <a:cs typeface="Arial"/>
              </a:rPr>
              <a:t>las justificaciones anteriores, derivadas de </a:t>
            </a:r>
            <a:r>
              <a:rPr sz="1100" i="1" spc="-10" dirty="0">
                <a:latin typeface="Arial"/>
                <a:cs typeface="Arial"/>
              </a:rPr>
              <a:t>la  </a:t>
            </a:r>
            <a:r>
              <a:rPr sz="1100" i="1" spc="-5" dirty="0">
                <a:latin typeface="Arial"/>
                <a:cs typeface="Arial"/>
              </a:rPr>
              <a:t>aplicación del artículo </a:t>
            </a:r>
            <a:r>
              <a:rPr sz="1100" i="1" dirty="0">
                <a:latin typeface="Arial"/>
                <a:cs typeface="Arial"/>
              </a:rPr>
              <a:t>3 </a:t>
            </a:r>
            <a:r>
              <a:rPr sz="1100" i="1" spc="-5" dirty="0">
                <a:latin typeface="Arial"/>
                <a:cs typeface="Arial"/>
              </a:rPr>
              <a:t>párrafo </a:t>
            </a:r>
            <a:r>
              <a:rPr sz="1100" i="1" dirty="0">
                <a:latin typeface="Arial"/>
                <a:cs typeface="Arial"/>
              </a:rPr>
              <a:t>1 </a:t>
            </a:r>
            <a:r>
              <a:rPr sz="1100" i="1" spc="-5" dirty="0">
                <a:latin typeface="Arial"/>
                <a:cs typeface="Arial"/>
              </a:rPr>
              <a:t>de la Ley General de Partidos Políticos, que </a:t>
            </a:r>
            <a:r>
              <a:rPr sz="1100" i="1" dirty="0">
                <a:latin typeface="Arial"/>
                <a:cs typeface="Arial"/>
              </a:rPr>
              <a:t>a </a:t>
            </a:r>
            <a:r>
              <a:rPr sz="1100" i="1" spc="-5" dirty="0">
                <a:latin typeface="Arial"/>
                <a:cs typeface="Arial"/>
              </a:rPr>
              <a:t>la </a:t>
            </a:r>
            <a:r>
              <a:rPr sz="1100" i="1" spc="-10" dirty="0">
                <a:latin typeface="Arial"/>
                <a:cs typeface="Arial"/>
              </a:rPr>
              <a:t>letra  </a:t>
            </a:r>
            <a:r>
              <a:rPr sz="1100" i="1" spc="-5" dirty="0">
                <a:latin typeface="Arial"/>
                <a:cs typeface="Arial"/>
              </a:rPr>
              <a:t>dice: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 marR="5080" indent="40640" algn="just">
              <a:lnSpc>
                <a:spcPct val="103499"/>
              </a:lnSpc>
            </a:pPr>
            <a:r>
              <a:rPr sz="1100" spc="-5" dirty="0">
                <a:latin typeface="Arial"/>
                <a:cs typeface="Arial"/>
              </a:rPr>
              <a:t>Artículo 3. </a:t>
            </a:r>
            <a:r>
              <a:rPr sz="1100" spc="-10" dirty="0">
                <a:latin typeface="Arial"/>
                <a:cs typeface="Arial"/>
              </a:rPr>
              <a:t>1. Los partidos </a:t>
            </a:r>
            <a:r>
              <a:rPr sz="1100" spc="-5" dirty="0">
                <a:latin typeface="Arial"/>
                <a:cs typeface="Arial"/>
              </a:rPr>
              <a:t>políticos </a:t>
            </a:r>
            <a:r>
              <a:rPr sz="1100" dirty="0">
                <a:latin typeface="Arial"/>
                <a:cs typeface="Arial"/>
              </a:rPr>
              <a:t>son </a:t>
            </a:r>
            <a:r>
              <a:rPr sz="1100" spc="-5" dirty="0">
                <a:latin typeface="Arial"/>
                <a:cs typeface="Arial"/>
              </a:rPr>
              <a:t>entidades de interés público </a:t>
            </a:r>
            <a:r>
              <a:rPr sz="1100" dirty="0">
                <a:latin typeface="Arial"/>
                <a:cs typeface="Arial"/>
              </a:rPr>
              <a:t>con </a:t>
            </a:r>
            <a:r>
              <a:rPr sz="1100" spc="-5" dirty="0">
                <a:latin typeface="Arial"/>
                <a:cs typeface="Arial"/>
              </a:rPr>
              <a:t>personalidad  jurídica</a:t>
            </a:r>
            <a:r>
              <a:rPr sz="1100" spc="-3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y</a:t>
            </a:r>
            <a:r>
              <a:rPr sz="1100" spc="-3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patrimonio</a:t>
            </a:r>
            <a:r>
              <a:rPr sz="1100" spc="-3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propios,</a:t>
            </a:r>
            <a:r>
              <a:rPr sz="1100" spc="-1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con</a:t>
            </a:r>
            <a:r>
              <a:rPr sz="1100" spc="-5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registro</a:t>
            </a:r>
            <a:r>
              <a:rPr sz="1100" spc="-3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legal</a:t>
            </a:r>
            <a:r>
              <a:rPr sz="1100" spc="-4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ante</a:t>
            </a:r>
            <a:r>
              <a:rPr sz="1100" spc="-2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el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Instituto</a:t>
            </a:r>
            <a:r>
              <a:rPr sz="1100" spc="-3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Nacional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Electoral</a:t>
            </a:r>
            <a:r>
              <a:rPr sz="1100" spc="-4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o</a:t>
            </a:r>
            <a:r>
              <a:rPr sz="1100" spc="-3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ante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los  </a:t>
            </a:r>
            <a:r>
              <a:rPr sz="1100" spc="-5" dirty="0">
                <a:latin typeface="Arial"/>
                <a:cs typeface="Arial"/>
              </a:rPr>
              <a:t>Organismos Públicos Locales, </a:t>
            </a:r>
            <a:r>
              <a:rPr sz="1100" dirty="0">
                <a:latin typeface="Arial"/>
                <a:cs typeface="Arial"/>
              </a:rPr>
              <a:t>y </a:t>
            </a:r>
            <a:r>
              <a:rPr sz="1100" spc="-5" dirty="0">
                <a:latin typeface="Arial"/>
                <a:cs typeface="Arial"/>
              </a:rPr>
              <a:t>tienen </a:t>
            </a:r>
            <a:r>
              <a:rPr sz="1100" dirty="0">
                <a:latin typeface="Arial"/>
                <a:cs typeface="Arial"/>
              </a:rPr>
              <a:t>como fin </a:t>
            </a:r>
            <a:r>
              <a:rPr sz="1100" spc="-5" dirty="0">
                <a:latin typeface="Arial"/>
                <a:cs typeface="Arial"/>
              </a:rPr>
              <a:t>promover la participación del pueblo en </a:t>
            </a:r>
            <a:r>
              <a:rPr sz="1100" spc="-10" dirty="0">
                <a:latin typeface="Arial"/>
                <a:cs typeface="Arial"/>
              </a:rPr>
              <a:t>la  vida </a:t>
            </a:r>
            <a:r>
              <a:rPr sz="1100" spc="-5" dirty="0">
                <a:latin typeface="Arial"/>
                <a:cs typeface="Arial"/>
              </a:rPr>
              <a:t>democrática, contribuir </a:t>
            </a:r>
            <a:r>
              <a:rPr sz="1100" dirty="0">
                <a:latin typeface="Arial"/>
                <a:cs typeface="Arial"/>
              </a:rPr>
              <a:t>a </a:t>
            </a:r>
            <a:r>
              <a:rPr sz="1100" spc="-5" dirty="0">
                <a:latin typeface="Arial"/>
                <a:cs typeface="Arial"/>
              </a:rPr>
              <a:t>la integración de los órganos de representación política </a:t>
            </a:r>
            <a:r>
              <a:rPr sz="1100" spc="-10" dirty="0">
                <a:latin typeface="Arial"/>
                <a:cs typeface="Arial"/>
              </a:rPr>
              <a:t>y,  </a:t>
            </a:r>
            <a:r>
              <a:rPr sz="1100" dirty="0">
                <a:latin typeface="Arial"/>
                <a:cs typeface="Arial"/>
              </a:rPr>
              <a:t>como</a:t>
            </a:r>
            <a:r>
              <a:rPr sz="1100" spc="-3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organizaciones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de</a:t>
            </a:r>
            <a:r>
              <a:rPr sz="1100" spc="-5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ciudadanos,</a:t>
            </a:r>
            <a:r>
              <a:rPr sz="1100" spc="-3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hacer</a:t>
            </a:r>
            <a:r>
              <a:rPr sz="1100" spc="-3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posible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el</a:t>
            </a:r>
            <a:r>
              <a:rPr sz="1100" spc="-4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acceso</a:t>
            </a:r>
            <a:r>
              <a:rPr sz="1100" spc="-5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de</a:t>
            </a:r>
            <a:r>
              <a:rPr sz="1100" spc="-5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éstos</a:t>
            </a:r>
            <a:r>
              <a:rPr sz="1100" spc="-5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al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ejercicio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del</a:t>
            </a:r>
            <a:r>
              <a:rPr sz="1100" spc="-4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poder  público.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23349" y="8382000"/>
            <a:ext cx="4326890" cy="592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AF1600"/>
                </a:solidFill>
                <a:latin typeface="Corbel"/>
                <a:cs typeface="Corbel"/>
              </a:rPr>
              <a:t>TITULAR </a:t>
            </a:r>
            <a:r>
              <a:rPr sz="1200" dirty="0">
                <a:solidFill>
                  <a:srgbClr val="AF1600"/>
                </a:solidFill>
                <a:latin typeface="Corbel"/>
                <a:cs typeface="Corbel"/>
              </a:rPr>
              <a:t>DE </a:t>
            </a:r>
            <a:r>
              <a:rPr sz="1200" spc="-15" dirty="0">
                <a:solidFill>
                  <a:srgbClr val="AF1600"/>
                </a:solidFill>
                <a:latin typeface="Corbel"/>
                <a:cs typeface="Corbel"/>
              </a:rPr>
              <a:t>TRANSPARENCIA: </a:t>
            </a:r>
            <a:r>
              <a:rPr lang="es-MX" sz="1200" dirty="0">
                <a:solidFill>
                  <a:srgbClr val="AF1600"/>
                </a:solidFill>
                <a:latin typeface="Corbel"/>
                <a:cs typeface="Corbel"/>
              </a:rPr>
              <a:t> </a:t>
            </a:r>
            <a:r>
              <a:rPr lang="es-MX" sz="1200" dirty="0" err="1" smtClean="0">
                <a:solidFill>
                  <a:srgbClr val="AF1600"/>
                </a:solidFill>
                <a:latin typeface="Corbel"/>
                <a:cs typeface="Corbel"/>
              </a:rPr>
              <a:t>Yolia</a:t>
            </a:r>
            <a:r>
              <a:rPr lang="es-MX" sz="1200" dirty="0" smtClean="0">
                <a:solidFill>
                  <a:srgbClr val="AF1600"/>
                </a:solidFill>
                <a:latin typeface="Corbel"/>
                <a:cs typeface="Corbel"/>
              </a:rPr>
              <a:t> Vitela Guerrero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 smtClean="0">
                <a:solidFill>
                  <a:srgbClr val="AF1600"/>
                </a:solidFill>
                <a:latin typeface="Corbel"/>
                <a:cs typeface="Corbel"/>
              </a:rPr>
              <a:t>RESPONSABLE </a:t>
            </a:r>
            <a:r>
              <a:rPr sz="1200" dirty="0">
                <a:solidFill>
                  <a:srgbClr val="AF1600"/>
                </a:solidFill>
                <a:latin typeface="Corbel"/>
                <a:cs typeface="Corbel"/>
              </a:rPr>
              <a:t>DE </a:t>
            </a:r>
            <a:r>
              <a:rPr sz="1200" spc="-10" dirty="0">
                <a:solidFill>
                  <a:srgbClr val="AF1600"/>
                </a:solidFill>
                <a:latin typeface="Corbel"/>
                <a:cs typeface="Corbel"/>
              </a:rPr>
              <a:t>ACTUALIZACIÓN: </a:t>
            </a:r>
            <a:r>
              <a:rPr lang="es-MX" sz="1200" spc="-10" dirty="0" err="1" smtClean="0">
                <a:solidFill>
                  <a:srgbClr val="AF1600"/>
                </a:solidFill>
                <a:latin typeface="Corbel"/>
                <a:cs typeface="Corbel"/>
              </a:rPr>
              <a:t>Yolia</a:t>
            </a:r>
            <a:r>
              <a:rPr lang="es-MX" sz="1200" spc="-10" dirty="0" smtClean="0">
                <a:solidFill>
                  <a:srgbClr val="AF1600"/>
                </a:solidFill>
                <a:latin typeface="Corbel"/>
                <a:cs typeface="Corbel"/>
              </a:rPr>
              <a:t> Vitela Guerrero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 smtClean="0">
                <a:solidFill>
                  <a:srgbClr val="AF1600"/>
                </a:solidFill>
                <a:latin typeface="Corbel"/>
                <a:cs typeface="Corbel"/>
              </a:rPr>
              <a:t> </a:t>
            </a:r>
            <a:r>
              <a:rPr sz="1200" spc="-5" dirty="0">
                <a:solidFill>
                  <a:srgbClr val="AF1600"/>
                </a:solidFill>
                <a:latin typeface="Corbel"/>
                <a:cs typeface="Corbel"/>
              </a:rPr>
              <a:t>FECHA </a:t>
            </a:r>
            <a:r>
              <a:rPr sz="1200" dirty="0">
                <a:solidFill>
                  <a:srgbClr val="AF1600"/>
                </a:solidFill>
                <a:latin typeface="Corbel"/>
                <a:cs typeface="Corbel"/>
              </a:rPr>
              <a:t>DE </a:t>
            </a:r>
            <a:r>
              <a:rPr sz="1200" spc="-30" dirty="0">
                <a:solidFill>
                  <a:srgbClr val="AF1600"/>
                </a:solidFill>
                <a:latin typeface="Corbel"/>
                <a:cs typeface="Corbel"/>
              </a:rPr>
              <a:t>ÚLTIMA </a:t>
            </a:r>
            <a:r>
              <a:rPr sz="1200" spc="-10" dirty="0">
                <a:solidFill>
                  <a:srgbClr val="AF1600"/>
                </a:solidFill>
                <a:latin typeface="Corbel"/>
                <a:cs typeface="Corbel"/>
              </a:rPr>
              <a:t>ACTUALIZACIÓN: </a:t>
            </a:r>
            <a:r>
              <a:rPr lang="es-MX" sz="1200" spc="-15" dirty="0" smtClean="0">
                <a:solidFill>
                  <a:srgbClr val="AF1600"/>
                </a:solidFill>
                <a:latin typeface="Corbel"/>
                <a:cs typeface="Corbel"/>
              </a:rPr>
              <a:t>04 octubre 2019</a:t>
            </a:r>
            <a:endParaRPr sz="1200" dirty="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150</Words>
  <Application>Microsoft Office PowerPoint</Application>
  <PresentationFormat>Personalizado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Corbel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C. Miguel Hidalgo esq. Melchor Múzquiz #608 Col. Centro Saltillo</dc:title>
  <dc:creator>Morena coahuila</dc:creator>
  <cp:lastModifiedBy>ismael rios</cp:lastModifiedBy>
  <cp:revision>1</cp:revision>
  <dcterms:created xsi:type="dcterms:W3CDTF">2019-10-04T19:15:03Z</dcterms:created>
  <dcterms:modified xsi:type="dcterms:W3CDTF">2019-10-04T19:16:29Z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2017-01-11T00:00:00Z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2019-10-04T00:00:00Z</vt:filetime>
  </property>
</Properties>
</file>