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293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Morena</a:t>
            </a:r>
            <a:r>
              <a:rPr spc="-75" dirty="0"/>
              <a:t> </a:t>
            </a:r>
            <a:r>
              <a:rPr spc="15" dirty="0"/>
              <a:t>coahuila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Morena</a:t>
            </a:r>
            <a:r>
              <a:rPr spc="-75" dirty="0"/>
              <a:t> </a:t>
            </a:r>
            <a:r>
              <a:rPr spc="15" dirty="0"/>
              <a:t>coahuila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Morena</a:t>
            </a:r>
            <a:r>
              <a:rPr spc="-75" dirty="0"/>
              <a:t> </a:t>
            </a:r>
            <a:r>
              <a:rPr spc="15" dirty="0"/>
              <a:t>coahuila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Morena</a:t>
            </a:r>
            <a:r>
              <a:rPr spc="-75" dirty="0"/>
              <a:t> </a:t>
            </a:r>
            <a:r>
              <a:rPr spc="15" dirty="0"/>
              <a:t>coahuila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Morena</a:t>
            </a:r>
            <a:r>
              <a:rPr spc="-75" dirty="0"/>
              <a:t> </a:t>
            </a:r>
            <a:r>
              <a:rPr spc="15" dirty="0"/>
              <a:t>coahuila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688507" y="9038538"/>
            <a:ext cx="73660" cy="0"/>
          </a:xfrm>
          <a:custGeom>
            <a:avLst/>
            <a:gdLst/>
            <a:ahLst/>
            <a:cxnLst/>
            <a:rect l="l" t="t" r="r" b="b"/>
            <a:pathLst>
              <a:path w="73660">
                <a:moveTo>
                  <a:pt x="0" y="0"/>
                </a:moveTo>
                <a:lnTo>
                  <a:pt x="73151" y="0"/>
                </a:lnTo>
              </a:path>
            </a:pathLst>
          </a:custGeom>
          <a:ln w="73151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80820" y="9038538"/>
            <a:ext cx="73660" cy="0"/>
          </a:xfrm>
          <a:custGeom>
            <a:avLst/>
            <a:gdLst/>
            <a:ahLst/>
            <a:cxnLst/>
            <a:rect l="l" t="t" r="r" b="b"/>
            <a:pathLst>
              <a:path w="73659">
                <a:moveTo>
                  <a:pt x="0" y="0"/>
                </a:moveTo>
                <a:lnTo>
                  <a:pt x="73152" y="0"/>
                </a:lnTo>
              </a:path>
            </a:pathLst>
          </a:custGeom>
          <a:ln w="73151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153972" y="9038538"/>
            <a:ext cx="4534535" cy="0"/>
          </a:xfrm>
          <a:custGeom>
            <a:avLst/>
            <a:gdLst/>
            <a:ahLst/>
            <a:cxnLst/>
            <a:rect l="l" t="t" r="r" b="b"/>
            <a:pathLst>
              <a:path w="4534535">
                <a:moveTo>
                  <a:pt x="0" y="0"/>
                </a:moveTo>
                <a:lnTo>
                  <a:pt x="4534534" y="0"/>
                </a:lnTo>
              </a:path>
            </a:pathLst>
          </a:custGeom>
          <a:ln w="73152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6619926" y="9038538"/>
            <a:ext cx="73660" cy="0"/>
          </a:xfrm>
          <a:custGeom>
            <a:avLst/>
            <a:gdLst/>
            <a:ahLst/>
            <a:cxnLst/>
            <a:rect l="l" t="t" r="r" b="b"/>
            <a:pathLst>
              <a:path w="73659">
                <a:moveTo>
                  <a:pt x="0" y="0"/>
                </a:moveTo>
                <a:lnTo>
                  <a:pt x="73151" y="0"/>
                </a:lnTo>
              </a:path>
            </a:pathLst>
          </a:custGeom>
          <a:ln w="73151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5761609" y="9038538"/>
            <a:ext cx="73660" cy="0"/>
          </a:xfrm>
          <a:custGeom>
            <a:avLst/>
            <a:gdLst/>
            <a:ahLst/>
            <a:cxnLst/>
            <a:rect l="l" t="t" r="r" b="b"/>
            <a:pathLst>
              <a:path w="73660">
                <a:moveTo>
                  <a:pt x="0" y="0"/>
                </a:moveTo>
                <a:lnTo>
                  <a:pt x="73151" y="0"/>
                </a:lnTo>
              </a:path>
            </a:pathLst>
          </a:custGeom>
          <a:ln w="73151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5834760" y="9038538"/>
            <a:ext cx="785495" cy="0"/>
          </a:xfrm>
          <a:custGeom>
            <a:avLst/>
            <a:gdLst/>
            <a:ahLst/>
            <a:cxnLst/>
            <a:rect l="l" t="t" r="r" b="b"/>
            <a:pathLst>
              <a:path w="785495">
                <a:moveTo>
                  <a:pt x="0" y="0"/>
                </a:moveTo>
                <a:lnTo>
                  <a:pt x="785164" y="0"/>
                </a:lnTo>
              </a:path>
            </a:pathLst>
          </a:custGeom>
          <a:ln w="73152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41276" y="9167906"/>
            <a:ext cx="956310" cy="1866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Morena</a:t>
            </a:r>
            <a:r>
              <a:rPr spc="-75" dirty="0"/>
              <a:t> </a:t>
            </a:r>
            <a:r>
              <a:rPr spc="15" dirty="0"/>
              <a:t>coahuila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8507" y="8886138"/>
            <a:ext cx="73660" cy="0"/>
          </a:xfrm>
          <a:custGeom>
            <a:avLst/>
            <a:gdLst/>
            <a:ahLst/>
            <a:cxnLst/>
            <a:rect l="l" t="t" r="r" b="b"/>
            <a:pathLst>
              <a:path w="73660">
                <a:moveTo>
                  <a:pt x="0" y="0"/>
                </a:moveTo>
                <a:lnTo>
                  <a:pt x="73151" y="0"/>
                </a:lnTo>
              </a:path>
            </a:pathLst>
          </a:custGeom>
          <a:ln w="73151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80820" y="8886138"/>
            <a:ext cx="73660" cy="0"/>
          </a:xfrm>
          <a:custGeom>
            <a:avLst/>
            <a:gdLst/>
            <a:ahLst/>
            <a:cxnLst/>
            <a:rect l="l" t="t" r="r" b="b"/>
            <a:pathLst>
              <a:path w="73659">
                <a:moveTo>
                  <a:pt x="0" y="0"/>
                </a:moveTo>
                <a:lnTo>
                  <a:pt x="73152" y="0"/>
                </a:lnTo>
              </a:path>
            </a:pathLst>
          </a:custGeom>
          <a:ln w="73151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53972" y="8886138"/>
            <a:ext cx="4534535" cy="0"/>
          </a:xfrm>
          <a:custGeom>
            <a:avLst/>
            <a:gdLst/>
            <a:ahLst/>
            <a:cxnLst/>
            <a:rect l="l" t="t" r="r" b="b"/>
            <a:pathLst>
              <a:path w="4534535">
                <a:moveTo>
                  <a:pt x="0" y="0"/>
                </a:moveTo>
                <a:lnTo>
                  <a:pt x="4534534" y="0"/>
                </a:lnTo>
              </a:path>
            </a:pathLst>
          </a:custGeom>
          <a:ln w="73152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619926" y="8886138"/>
            <a:ext cx="73660" cy="0"/>
          </a:xfrm>
          <a:custGeom>
            <a:avLst/>
            <a:gdLst/>
            <a:ahLst/>
            <a:cxnLst/>
            <a:rect l="l" t="t" r="r" b="b"/>
            <a:pathLst>
              <a:path w="73659">
                <a:moveTo>
                  <a:pt x="0" y="0"/>
                </a:moveTo>
                <a:lnTo>
                  <a:pt x="73151" y="0"/>
                </a:lnTo>
              </a:path>
            </a:pathLst>
          </a:custGeom>
          <a:ln w="73151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761609" y="8886138"/>
            <a:ext cx="73660" cy="0"/>
          </a:xfrm>
          <a:custGeom>
            <a:avLst/>
            <a:gdLst/>
            <a:ahLst/>
            <a:cxnLst/>
            <a:rect l="l" t="t" r="r" b="b"/>
            <a:pathLst>
              <a:path w="73660">
                <a:moveTo>
                  <a:pt x="0" y="0"/>
                </a:moveTo>
                <a:lnTo>
                  <a:pt x="73151" y="0"/>
                </a:lnTo>
              </a:path>
            </a:pathLst>
          </a:custGeom>
          <a:ln w="73151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34760" y="8886138"/>
            <a:ext cx="785495" cy="0"/>
          </a:xfrm>
          <a:custGeom>
            <a:avLst/>
            <a:gdLst/>
            <a:ahLst/>
            <a:cxnLst/>
            <a:rect l="l" t="t" r="r" b="b"/>
            <a:pathLst>
              <a:path w="785495">
                <a:moveTo>
                  <a:pt x="0" y="0"/>
                </a:moveTo>
                <a:lnTo>
                  <a:pt x="785164" y="0"/>
                </a:lnTo>
              </a:path>
            </a:pathLst>
          </a:custGeom>
          <a:ln w="73152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93057" y="871751"/>
            <a:ext cx="1775598" cy="5665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211155" y="3747310"/>
            <a:ext cx="178727" cy="921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859081" y="3747310"/>
            <a:ext cx="66675" cy="9201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423460" y="3747310"/>
            <a:ext cx="205930" cy="9215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938673" y="3931683"/>
            <a:ext cx="66687" cy="9201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195897" y="4116057"/>
            <a:ext cx="66675" cy="9201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964084" y="4110981"/>
            <a:ext cx="62865" cy="96520"/>
          </a:xfrm>
          <a:custGeom>
            <a:avLst/>
            <a:gdLst/>
            <a:ahLst/>
            <a:cxnLst/>
            <a:rect l="l" t="t" r="r" b="b"/>
            <a:pathLst>
              <a:path w="62864" h="96520">
                <a:moveTo>
                  <a:pt x="22250" y="40195"/>
                </a:moveTo>
                <a:lnTo>
                  <a:pt x="10896" y="40195"/>
                </a:lnTo>
                <a:lnTo>
                  <a:pt x="10972" y="94881"/>
                </a:lnTo>
                <a:lnTo>
                  <a:pt x="15468" y="96329"/>
                </a:lnTo>
                <a:lnTo>
                  <a:pt x="17665" y="96329"/>
                </a:lnTo>
                <a:lnTo>
                  <a:pt x="22250" y="40195"/>
                </a:lnTo>
                <a:close/>
              </a:path>
              <a:path w="62864" h="96520">
                <a:moveTo>
                  <a:pt x="58966" y="30810"/>
                </a:moveTo>
                <a:lnTo>
                  <a:pt x="1828" y="30810"/>
                </a:lnTo>
                <a:lnTo>
                  <a:pt x="1511" y="30899"/>
                </a:lnTo>
                <a:lnTo>
                  <a:pt x="0" y="37185"/>
                </a:lnTo>
                <a:lnTo>
                  <a:pt x="190" y="38366"/>
                </a:lnTo>
                <a:lnTo>
                  <a:pt x="914" y="39827"/>
                </a:lnTo>
                <a:lnTo>
                  <a:pt x="1460" y="40195"/>
                </a:lnTo>
                <a:lnTo>
                  <a:pt x="49910" y="40195"/>
                </a:lnTo>
                <a:lnTo>
                  <a:pt x="49999" y="94881"/>
                </a:lnTo>
                <a:lnTo>
                  <a:pt x="54495" y="96329"/>
                </a:lnTo>
                <a:lnTo>
                  <a:pt x="56692" y="96329"/>
                </a:lnTo>
                <a:lnTo>
                  <a:pt x="61277" y="33210"/>
                </a:lnTo>
                <a:lnTo>
                  <a:pt x="60985" y="32359"/>
                </a:lnTo>
                <a:lnTo>
                  <a:pt x="59855" y="31127"/>
                </a:lnTo>
                <a:lnTo>
                  <a:pt x="58966" y="30810"/>
                </a:lnTo>
                <a:close/>
              </a:path>
              <a:path w="62864" h="96520">
                <a:moveTo>
                  <a:pt x="31064" y="0"/>
                </a:moveTo>
                <a:lnTo>
                  <a:pt x="26949" y="0"/>
                </a:lnTo>
                <a:lnTo>
                  <a:pt x="24206" y="469"/>
                </a:lnTo>
                <a:lnTo>
                  <a:pt x="10896" y="30810"/>
                </a:lnTo>
                <a:lnTo>
                  <a:pt x="22250" y="30810"/>
                </a:lnTo>
                <a:lnTo>
                  <a:pt x="22322" y="18516"/>
                </a:lnTo>
                <a:lnTo>
                  <a:pt x="22910" y="15201"/>
                </a:lnTo>
                <a:lnTo>
                  <a:pt x="25550" y="10566"/>
                </a:lnTo>
                <a:lnTo>
                  <a:pt x="27800" y="9385"/>
                </a:lnTo>
                <a:lnTo>
                  <a:pt x="40252" y="9385"/>
                </a:lnTo>
                <a:lnTo>
                  <a:pt x="32067" y="50"/>
                </a:lnTo>
                <a:lnTo>
                  <a:pt x="31064" y="0"/>
                </a:lnTo>
                <a:close/>
              </a:path>
              <a:path w="62864" h="96520">
                <a:moveTo>
                  <a:pt x="57035" y="5067"/>
                </a:moveTo>
                <a:lnTo>
                  <a:pt x="54330" y="5067"/>
                </a:lnTo>
                <a:lnTo>
                  <a:pt x="53238" y="5181"/>
                </a:lnTo>
                <a:lnTo>
                  <a:pt x="48856" y="14198"/>
                </a:lnTo>
                <a:lnTo>
                  <a:pt x="49314" y="15938"/>
                </a:lnTo>
                <a:lnTo>
                  <a:pt x="54330" y="18630"/>
                </a:lnTo>
                <a:lnTo>
                  <a:pt x="57035" y="18630"/>
                </a:lnTo>
                <a:lnTo>
                  <a:pt x="62407" y="14198"/>
                </a:lnTo>
                <a:lnTo>
                  <a:pt x="62354" y="9296"/>
                </a:lnTo>
                <a:lnTo>
                  <a:pt x="57035" y="5067"/>
                </a:lnTo>
                <a:close/>
              </a:path>
              <a:path w="62864" h="96520">
                <a:moveTo>
                  <a:pt x="40252" y="9385"/>
                </a:moveTo>
                <a:lnTo>
                  <a:pt x="32219" y="9385"/>
                </a:lnTo>
                <a:lnTo>
                  <a:pt x="33286" y="9461"/>
                </a:lnTo>
                <a:lnTo>
                  <a:pt x="34975" y="9778"/>
                </a:lnTo>
                <a:lnTo>
                  <a:pt x="35699" y="9956"/>
                </a:lnTo>
                <a:lnTo>
                  <a:pt x="36880" y="10312"/>
                </a:lnTo>
                <a:lnTo>
                  <a:pt x="38150" y="10807"/>
                </a:lnTo>
                <a:lnTo>
                  <a:pt x="38519" y="10883"/>
                </a:lnTo>
                <a:lnTo>
                  <a:pt x="39433" y="10883"/>
                </a:lnTo>
                <a:lnTo>
                  <a:pt x="39827" y="10566"/>
                </a:lnTo>
                <a:lnTo>
                  <a:pt x="40252" y="93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091650" y="4116047"/>
            <a:ext cx="158216" cy="9215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80929" y="4110888"/>
            <a:ext cx="238175" cy="9729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881117" y="4300404"/>
            <a:ext cx="130490" cy="9215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066697" y="1809303"/>
            <a:ext cx="5791200" cy="3092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 marR="5080">
              <a:lnSpc>
                <a:spcPct val="109900"/>
              </a:lnSpc>
              <a:spcBef>
                <a:spcPts val="100"/>
              </a:spcBef>
            </a:pPr>
            <a:r>
              <a:rPr sz="1100" b="1" dirty="0">
                <a:latin typeface="Calibri"/>
                <a:cs typeface="Calibri"/>
              </a:rPr>
              <a:t>XXXVI- </a:t>
            </a:r>
            <a:r>
              <a:rPr sz="1100" b="1" spc="-5" dirty="0">
                <a:latin typeface="Calibri"/>
                <a:cs typeface="Calibri"/>
              </a:rPr>
              <a:t>CONCESIONES, </a:t>
            </a:r>
            <a:r>
              <a:rPr sz="1100" b="1" spc="-10" dirty="0">
                <a:latin typeface="Calibri"/>
                <a:cs typeface="Calibri"/>
              </a:rPr>
              <a:t>PERMISOS </a:t>
            </a:r>
            <a:r>
              <a:rPr sz="1100" b="1" spc="25" dirty="0">
                <a:latin typeface="Calibri"/>
                <a:cs typeface="Calibri"/>
              </a:rPr>
              <a:t>Y </a:t>
            </a:r>
            <a:r>
              <a:rPr sz="1100" b="1" spc="5" dirty="0">
                <a:latin typeface="Calibri"/>
                <a:cs typeface="Calibri"/>
              </a:rPr>
              <a:t>AUTORIZACIONES </a:t>
            </a:r>
            <a:r>
              <a:rPr sz="1100" i="1" spc="5" dirty="0">
                <a:latin typeface="Calibri"/>
                <a:cs typeface="Calibri"/>
              </a:rPr>
              <a:t>Respecto </a:t>
            </a:r>
            <a:r>
              <a:rPr sz="1100" i="1" spc="35" dirty="0">
                <a:latin typeface="Calibri"/>
                <a:cs typeface="Calibri"/>
              </a:rPr>
              <a:t>de </a:t>
            </a:r>
            <a:r>
              <a:rPr sz="1100" i="1" spc="-15" dirty="0">
                <a:latin typeface="Calibri"/>
                <a:cs typeface="Calibri"/>
              </a:rPr>
              <a:t>las </a:t>
            </a:r>
            <a:r>
              <a:rPr sz="1100" i="1" spc="20" dirty="0">
                <a:latin typeface="Calibri"/>
                <a:cs typeface="Calibri"/>
              </a:rPr>
              <a:t>concesiones, </a:t>
            </a:r>
            <a:r>
              <a:rPr sz="1100" i="1" spc="5" dirty="0">
                <a:latin typeface="Calibri"/>
                <a:cs typeface="Calibri"/>
              </a:rPr>
              <a:t>licencias,  </a:t>
            </a:r>
            <a:r>
              <a:rPr sz="1100" i="1" spc="20" dirty="0">
                <a:latin typeface="Calibri"/>
                <a:cs typeface="Calibri"/>
              </a:rPr>
              <a:t>permisos </a:t>
            </a:r>
            <a:r>
              <a:rPr sz="1100" i="1" spc="25" dirty="0">
                <a:latin typeface="Calibri"/>
                <a:cs typeface="Calibri"/>
              </a:rPr>
              <a:t>y </a:t>
            </a:r>
            <a:r>
              <a:rPr sz="1100" i="1" spc="5" dirty="0">
                <a:latin typeface="Calibri"/>
                <a:cs typeface="Calibri"/>
              </a:rPr>
              <a:t>autorizaciones: </a:t>
            </a:r>
            <a:r>
              <a:rPr sz="1100" i="1" spc="25" dirty="0">
                <a:latin typeface="Calibri"/>
                <a:cs typeface="Calibri"/>
              </a:rPr>
              <a:t>su </a:t>
            </a:r>
            <a:r>
              <a:rPr sz="1100" i="1" spc="15" dirty="0">
                <a:latin typeface="Calibri"/>
                <a:cs typeface="Calibri"/>
              </a:rPr>
              <a:t>objeto, el </a:t>
            </a:r>
            <a:r>
              <a:rPr sz="1100" i="1" spc="30" dirty="0">
                <a:latin typeface="Calibri"/>
                <a:cs typeface="Calibri"/>
              </a:rPr>
              <a:t>nombre </a:t>
            </a:r>
            <a:r>
              <a:rPr sz="1100" i="1" spc="40" dirty="0">
                <a:latin typeface="Calibri"/>
                <a:cs typeface="Calibri"/>
              </a:rPr>
              <a:t>o </a:t>
            </a:r>
            <a:r>
              <a:rPr sz="1100" i="1" spc="10" dirty="0">
                <a:latin typeface="Calibri"/>
                <a:cs typeface="Calibri"/>
              </a:rPr>
              <a:t>razón </a:t>
            </a:r>
            <a:r>
              <a:rPr sz="1100" i="1" spc="5" dirty="0">
                <a:latin typeface="Calibri"/>
                <a:cs typeface="Calibri"/>
              </a:rPr>
              <a:t>social </a:t>
            </a:r>
            <a:r>
              <a:rPr sz="1100" i="1" spc="25" dirty="0">
                <a:latin typeface="Calibri"/>
                <a:cs typeface="Calibri"/>
              </a:rPr>
              <a:t>del </a:t>
            </a:r>
            <a:r>
              <a:rPr sz="1100" i="1" spc="-10" dirty="0">
                <a:latin typeface="Calibri"/>
                <a:cs typeface="Calibri"/>
              </a:rPr>
              <a:t>titular, </a:t>
            </a:r>
            <a:r>
              <a:rPr sz="1100" i="1" spc="15" dirty="0">
                <a:latin typeface="Calibri"/>
                <a:cs typeface="Calibri"/>
              </a:rPr>
              <a:t>el </a:t>
            </a:r>
            <a:r>
              <a:rPr sz="1100" i="1" spc="25" dirty="0">
                <a:latin typeface="Calibri"/>
                <a:cs typeface="Calibri"/>
              </a:rPr>
              <a:t>tipo y </a:t>
            </a:r>
            <a:r>
              <a:rPr sz="1100" i="1" spc="20" dirty="0">
                <a:latin typeface="Calibri"/>
                <a:cs typeface="Calibri"/>
              </a:rPr>
              <a:t>vigencia </a:t>
            </a:r>
            <a:r>
              <a:rPr sz="1100" i="1" spc="35" dirty="0">
                <a:latin typeface="Calibri"/>
                <a:cs typeface="Calibri"/>
              </a:rPr>
              <a:t>de </a:t>
            </a:r>
            <a:r>
              <a:rPr sz="1100" i="1" spc="-10" dirty="0">
                <a:latin typeface="Calibri"/>
                <a:cs typeface="Calibri"/>
              </a:rPr>
              <a:t>las  </a:t>
            </a:r>
            <a:r>
              <a:rPr sz="1100" i="1" dirty="0">
                <a:latin typeface="Calibri"/>
                <a:cs typeface="Calibri"/>
              </a:rPr>
              <a:t>mismas;</a:t>
            </a:r>
            <a:r>
              <a:rPr sz="1100" i="1" spc="-65" dirty="0">
                <a:latin typeface="Calibri"/>
                <a:cs typeface="Calibri"/>
              </a:rPr>
              <a:t> </a:t>
            </a:r>
            <a:r>
              <a:rPr sz="1100" i="1" spc="5" dirty="0">
                <a:latin typeface="Calibri"/>
                <a:cs typeface="Calibri"/>
              </a:rPr>
              <a:t>tratándose</a:t>
            </a:r>
            <a:r>
              <a:rPr sz="1100" i="1" spc="-70" dirty="0">
                <a:latin typeface="Calibri"/>
                <a:cs typeface="Calibri"/>
              </a:rPr>
              <a:t> </a:t>
            </a:r>
            <a:r>
              <a:rPr sz="1100" i="1" spc="35" dirty="0">
                <a:latin typeface="Calibri"/>
                <a:cs typeface="Calibri"/>
              </a:rPr>
              <a:t>de</a:t>
            </a:r>
            <a:r>
              <a:rPr sz="1100" i="1" spc="-65" dirty="0">
                <a:latin typeface="Calibri"/>
                <a:cs typeface="Calibri"/>
              </a:rPr>
              <a:t> </a:t>
            </a:r>
            <a:r>
              <a:rPr sz="1100" i="1" spc="10" dirty="0">
                <a:latin typeface="Calibri"/>
                <a:cs typeface="Calibri"/>
              </a:rPr>
              <a:t>licencias</a:t>
            </a:r>
            <a:r>
              <a:rPr sz="1100" i="1" spc="-65" dirty="0">
                <a:latin typeface="Calibri"/>
                <a:cs typeface="Calibri"/>
              </a:rPr>
              <a:t> </a:t>
            </a:r>
            <a:r>
              <a:rPr sz="1100" i="1" spc="-10" dirty="0">
                <a:latin typeface="Calibri"/>
                <a:cs typeface="Calibri"/>
              </a:rPr>
              <a:t>para</a:t>
            </a:r>
            <a:r>
              <a:rPr sz="1100" i="1" spc="-70" dirty="0">
                <a:latin typeface="Calibri"/>
                <a:cs typeface="Calibri"/>
              </a:rPr>
              <a:t> </a:t>
            </a:r>
            <a:r>
              <a:rPr sz="1100" i="1" spc="15" dirty="0">
                <a:latin typeface="Calibri"/>
                <a:cs typeface="Calibri"/>
              </a:rPr>
              <a:t>el</a:t>
            </a:r>
            <a:r>
              <a:rPr sz="1100" i="1" spc="-70" dirty="0">
                <a:latin typeface="Calibri"/>
                <a:cs typeface="Calibri"/>
              </a:rPr>
              <a:t> </a:t>
            </a:r>
            <a:r>
              <a:rPr sz="1100" i="1" spc="25" dirty="0">
                <a:latin typeface="Calibri"/>
                <a:cs typeface="Calibri"/>
              </a:rPr>
              <a:t>expendio,</a:t>
            </a:r>
            <a:r>
              <a:rPr sz="1100" i="1" spc="-70" dirty="0">
                <a:latin typeface="Calibri"/>
                <a:cs typeface="Calibri"/>
              </a:rPr>
              <a:t> </a:t>
            </a:r>
            <a:r>
              <a:rPr sz="1100" i="1" spc="10" dirty="0">
                <a:latin typeface="Calibri"/>
                <a:cs typeface="Calibri"/>
              </a:rPr>
              <a:t>venta</a:t>
            </a:r>
            <a:r>
              <a:rPr sz="1100" i="1" spc="-70" dirty="0">
                <a:latin typeface="Calibri"/>
                <a:cs typeface="Calibri"/>
              </a:rPr>
              <a:t> </a:t>
            </a:r>
            <a:r>
              <a:rPr sz="1100" i="1" spc="25" dirty="0">
                <a:latin typeface="Calibri"/>
                <a:cs typeface="Calibri"/>
              </a:rPr>
              <a:t>y</a:t>
            </a:r>
            <a:r>
              <a:rPr sz="1100" i="1" spc="-70" dirty="0">
                <a:latin typeface="Calibri"/>
                <a:cs typeface="Calibri"/>
              </a:rPr>
              <a:t> </a:t>
            </a:r>
            <a:r>
              <a:rPr sz="1100" i="1" spc="35" dirty="0">
                <a:latin typeface="Calibri"/>
                <a:cs typeface="Calibri"/>
              </a:rPr>
              <a:t>consumo</a:t>
            </a:r>
            <a:r>
              <a:rPr sz="1100" i="1" spc="-70" dirty="0">
                <a:latin typeface="Calibri"/>
                <a:cs typeface="Calibri"/>
              </a:rPr>
              <a:t> </a:t>
            </a:r>
            <a:r>
              <a:rPr sz="1100" i="1" spc="35" dirty="0">
                <a:latin typeface="Calibri"/>
                <a:cs typeface="Calibri"/>
              </a:rPr>
              <a:t>de</a:t>
            </a:r>
            <a:r>
              <a:rPr sz="1100" i="1" spc="-65" dirty="0">
                <a:latin typeface="Calibri"/>
                <a:cs typeface="Calibri"/>
              </a:rPr>
              <a:t> </a:t>
            </a:r>
            <a:r>
              <a:rPr sz="1100" i="1" spc="20" dirty="0">
                <a:latin typeface="Calibri"/>
                <a:cs typeface="Calibri"/>
              </a:rPr>
              <a:t>bebidas</a:t>
            </a:r>
            <a:r>
              <a:rPr sz="1100" i="1" spc="-65" dirty="0">
                <a:latin typeface="Calibri"/>
                <a:cs typeface="Calibri"/>
              </a:rPr>
              <a:t> </a:t>
            </a:r>
            <a:r>
              <a:rPr sz="1100" i="1" spc="5" dirty="0">
                <a:latin typeface="Calibri"/>
                <a:cs typeface="Calibri"/>
              </a:rPr>
              <a:t>alcohólicas,</a:t>
            </a:r>
            <a:r>
              <a:rPr sz="1100" i="1" spc="-60" dirty="0">
                <a:latin typeface="Calibri"/>
                <a:cs typeface="Calibri"/>
              </a:rPr>
              <a:t> </a:t>
            </a:r>
            <a:r>
              <a:rPr sz="1100" i="1" spc="15" dirty="0">
                <a:latin typeface="Calibri"/>
                <a:cs typeface="Calibri"/>
              </a:rPr>
              <a:t>se</a:t>
            </a:r>
            <a:r>
              <a:rPr sz="1100" i="1" spc="-65" dirty="0">
                <a:latin typeface="Calibri"/>
                <a:cs typeface="Calibri"/>
              </a:rPr>
              <a:t> </a:t>
            </a:r>
            <a:r>
              <a:rPr sz="1100" i="1" spc="20" dirty="0">
                <a:latin typeface="Calibri"/>
                <a:cs typeface="Calibri"/>
              </a:rPr>
              <a:t>deberá  </a:t>
            </a:r>
            <a:r>
              <a:rPr sz="1100" i="1" spc="15" dirty="0">
                <a:latin typeface="Calibri"/>
                <a:cs typeface="Calibri"/>
              </a:rPr>
              <a:t>publicar</a:t>
            </a:r>
            <a:r>
              <a:rPr sz="1100" i="1" spc="-30" dirty="0">
                <a:latin typeface="Calibri"/>
                <a:cs typeface="Calibri"/>
              </a:rPr>
              <a:t> </a:t>
            </a:r>
            <a:r>
              <a:rPr sz="1100" i="1" spc="10" dirty="0">
                <a:latin typeface="Calibri"/>
                <a:cs typeface="Calibri"/>
              </a:rPr>
              <a:t>además</a:t>
            </a:r>
            <a:r>
              <a:rPr sz="1100" i="1" spc="-30" dirty="0">
                <a:latin typeface="Calibri"/>
                <a:cs typeface="Calibri"/>
              </a:rPr>
              <a:t> </a:t>
            </a:r>
            <a:r>
              <a:rPr sz="1100" i="1" spc="25" dirty="0">
                <a:latin typeface="Calibri"/>
                <a:cs typeface="Calibri"/>
              </a:rPr>
              <a:t>del</a:t>
            </a:r>
            <a:r>
              <a:rPr sz="1100" i="1" spc="-30" dirty="0">
                <a:latin typeface="Calibri"/>
                <a:cs typeface="Calibri"/>
              </a:rPr>
              <a:t> </a:t>
            </a:r>
            <a:r>
              <a:rPr sz="1100" i="1" spc="-25" dirty="0">
                <a:latin typeface="Calibri"/>
                <a:cs typeface="Calibri"/>
              </a:rPr>
              <a:t>número</a:t>
            </a:r>
            <a:r>
              <a:rPr sz="1100" i="1" spc="-35" dirty="0">
                <a:latin typeface="Calibri"/>
                <a:cs typeface="Calibri"/>
              </a:rPr>
              <a:t> </a:t>
            </a:r>
            <a:r>
              <a:rPr sz="1100" i="1" spc="35" dirty="0">
                <a:latin typeface="Calibri"/>
                <a:cs typeface="Calibri"/>
              </a:rPr>
              <a:t>de</a:t>
            </a:r>
            <a:r>
              <a:rPr sz="1100" i="1" spc="-35" dirty="0">
                <a:latin typeface="Calibri"/>
                <a:cs typeface="Calibri"/>
              </a:rPr>
              <a:t> </a:t>
            </a:r>
            <a:r>
              <a:rPr sz="1100" i="1" spc="5" dirty="0">
                <a:latin typeface="Calibri"/>
                <a:cs typeface="Calibri"/>
              </a:rPr>
              <a:t>licencia,</a:t>
            </a:r>
            <a:r>
              <a:rPr sz="1100" i="1" spc="-30" dirty="0">
                <a:latin typeface="Calibri"/>
                <a:cs typeface="Calibri"/>
              </a:rPr>
              <a:t> </a:t>
            </a:r>
            <a:r>
              <a:rPr sz="1100" i="1" spc="30" dirty="0">
                <a:latin typeface="Calibri"/>
                <a:cs typeface="Calibri"/>
              </a:rPr>
              <a:t>nombre</a:t>
            </a:r>
            <a:r>
              <a:rPr sz="1100" i="1" spc="-30" dirty="0">
                <a:latin typeface="Calibri"/>
                <a:cs typeface="Calibri"/>
              </a:rPr>
              <a:t> </a:t>
            </a:r>
            <a:r>
              <a:rPr sz="1100" i="1" spc="25" dirty="0">
                <a:latin typeface="Calibri"/>
                <a:cs typeface="Calibri"/>
              </a:rPr>
              <a:t>del</a:t>
            </a:r>
            <a:r>
              <a:rPr sz="1100" i="1" spc="-35" dirty="0">
                <a:latin typeface="Calibri"/>
                <a:cs typeface="Calibri"/>
              </a:rPr>
              <a:t> </a:t>
            </a:r>
            <a:r>
              <a:rPr sz="1100" i="1" spc="-10" dirty="0">
                <a:latin typeface="Calibri"/>
                <a:cs typeface="Calibri"/>
              </a:rPr>
              <a:t>titular,</a:t>
            </a:r>
            <a:r>
              <a:rPr sz="1100" i="1" spc="-30" dirty="0">
                <a:latin typeface="Calibri"/>
                <a:cs typeface="Calibri"/>
              </a:rPr>
              <a:t> </a:t>
            </a:r>
            <a:r>
              <a:rPr sz="1100" i="1" spc="15" dirty="0">
                <a:latin typeface="Calibri"/>
                <a:cs typeface="Calibri"/>
              </a:rPr>
              <a:t>el</a:t>
            </a:r>
            <a:r>
              <a:rPr sz="1100" i="1" spc="-35" dirty="0">
                <a:latin typeface="Calibri"/>
                <a:cs typeface="Calibri"/>
              </a:rPr>
              <a:t> </a:t>
            </a:r>
            <a:r>
              <a:rPr sz="1100" i="1" spc="30" dirty="0">
                <a:latin typeface="Calibri"/>
                <a:cs typeface="Calibri"/>
              </a:rPr>
              <a:t>nombre</a:t>
            </a:r>
            <a:r>
              <a:rPr sz="1100" i="1" spc="-25" dirty="0">
                <a:latin typeface="Calibri"/>
                <a:cs typeface="Calibri"/>
              </a:rPr>
              <a:t> </a:t>
            </a:r>
            <a:r>
              <a:rPr sz="1100" i="1" spc="25" dirty="0">
                <a:latin typeface="Calibri"/>
                <a:cs typeface="Calibri"/>
              </a:rPr>
              <a:t>del</a:t>
            </a:r>
            <a:r>
              <a:rPr sz="1100" i="1" spc="-35" dirty="0">
                <a:latin typeface="Calibri"/>
                <a:cs typeface="Calibri"/>
              </a:rPr>
              <a:t> </a:t>
            </a:r>
            <a:r>
              <a:rPr sz="1100" i="1" spc="10" dirty="0">
                <a:latin typeface="Calibri"/>
                <a:cs typeface="Calibri"/>
              </a:rPr>
              <a:t>usuario</a:t>
            </a:r>
            <a:r>
              <a:rPr sz="1100" i="1" spc="-50" dirty="0">
                <a:latin typeface="Calibri"/>
                <a:cs typeface="Calibri"/>
              </a:rPr>
              <a:t> </a:t>
            </a:r>
            <a:r>
              <a:rPr sz="1100" i="1" spc="40" dirty="0">
                <a:latin typeface="Calibri"/>
                <a:cs typeface="Calibri"/>
              </a:rPr>
              <a:t>o</a:t>
            </a:r>
            <a:r>
              <a:rPr sz="1100" i="1" spc="-30" dirty="0">
                <a:latin typeface="Calibri"/>
                <a:cs typeface="Calibri"/>
              </a:rPr>
              <a:t> </a:t>
            </a:r>
            <a:r>
              <a:rPr sz="1100" i="1" spc="15" dirty="0">
                <a:latin typeface="Calibri"/>
                <a:cs typeface="Calibri"/>
              </a:rPr>
              <a:t>comodatario</a:t>
            </a:r>
            <a:r>
              <a:rPr sz="1100" i="1" spc="-35" dirty="0">
                <a:latin typeface="Calibri"/>
                <a:cs typeface="Calibri"/>
              </a:rPr>
              <a:t> </a:t>
            </a:r>
            <a:r>
              <a:rPr sz="1100" i="1" spc="35" dirty="0">
                <a:latin typeface="Calibri"/>
                <a:cs typeface="Calibri"/>
              </a:rPr>
              <a:t>de  </a:t>
            </a:r>
            <a:r>
              <a:rPr sz="1100" i="1" spc="-15" dirty="0">
                <a:latin typeface="Calibri"/>
                <a:cs typeface="Calibri"/>
              </a:rPr>
              <a:t>la </a:t>
            </a:r>
            <a:r>
              <a:rPr sz="1100" i="1" spc="5" dirty="0">
                <a:latin typeface="Calibri"/>
                <a:cs typeface="Calibri"/>
              </a:rPr>
              <a:t>licencia, </a:t>
            </a:r>
            <a:r>
              <a:rPr sz="1100" i="1" spc="30" dirty="0">
                <a:latin typeface="Calibri"/>
                <a:cs typeface="Calibri"/>
              </a:rPr>
              <a:t>nombre </a:t>
            </a:r>
            <a:r>
              <a:rPr sz="1100" i="1" spc="5" dirty="0">
                <a:latin typeface="Calibri"/>
                <a:cs typeface="Calibri"/>
              </a:rPr>
              <a:t>comercial, </a:t>
            </a:r>
            <a:r>
              <a:rPr sz="1100" i="1" spc="15" dirty="0">
                <a:latin typeface="Calibri"/>
                <a:cs typeface="Calibri"/>
              </a:rPr>
              <a:t>el </a:t>
            </a:r>
            <a:r>
              <a:rPr sz="1100" i="1" dirty="0">
                <a:latin typeface="Calibri"/>
                <a:cs typeface="Calibri"/>
              </a:rPr>
              <a:t>giro, </a:t>
            </a:r>
            <a:r>
              <a:rPr sz="1100" i="1" spc="20" dirty="0">
                <a:latin typeface="Calibri"/>
                <a:cs typeface="Calibri"/>
              </a:rPr>
              <a:t>dirección </a:t>
            </a:r>
            <a:r>
              <a:rPr sz="1100" i="1" spc="25" dirty="0">
                <a:latin typeface="Calibri"/>
                <a:cs typeface="Calibri"/>
              </a:rPr>
              <a:t>y </a:t>
            </a:r>
            <a:r>
              <a:rPr sz="1100" i="1" spc="20" dirty="0">
                <a:latin typeface="Calibri"/>
                <a:cs typeface="Calibri"/>
              </a:rPr>
              <a:t>ubicación </a:t>
            </a:r>
            <a:r>
              <a:rPr sz="1100" i="1" spc="25" dirty="0">
                <a:latin typeface="Calibri"/>
                <a:cs typeface="Calibri"/>
              </a:rPr>
              <a:t>del </a:t>
            </a:r>
            <a:r>
              <a:rPr sz="1100" i="1" spc="5" dirty="0">
                <a:latin typeface="Calibri"/>
                <a:cs typeface="Calibri"/>
              </a:rPr>
              <a:t>local </a:t>
            </a:r>
            <a:r>
              <a:rPr sz="1100" i="1" spc="-35" dirty="0">
                <a:latin typeface="Calibri"/>
                <a:cs typeface="Calibri"/>
              </a:rPr>
              <a:t>a </a:t>
            </a:r>
            <a:r>
              <a:rPr sz="1100" i="1" dirty="0">
                <a:latin typeface="Calibri"/>
                <a:cs typeface="Calibri"/>
              </a:rPr>
              <a:t>través </a:t>
            </a:r>
            <a:r>
              <a:rPr sz="1100" i="1" spc="35" dirty="0">
                <a:latin typeface="Calibri"/>
                <a:cs typeface="Calibri"/>
              </a:rPr>
              <a:t>de </a:t>
            </a:r>
            <a:r>
              <a:rPr sz="1100" i="1" spc="15" dirty="0">
                <a:latin typeface="Calibri"/>
                <a:cs typeface="Calibri"/>
              </a:rPr>
              <a:t>planos  </a:t>
            </a:r>
            <a:r>
              <a:rPr sz="1100" i="1" spc="10" dirty="0">
                <a:latin typeface="Calibri"/>
                <a:cs typeface="Calibri"/>
              </a:rPr>
              <a:t>georreferenciados, </a:t>
            </a:r>
            <a:r>
              <a:rPr sz="1100" i="1" spc="-5" dirty="0">
                <a:latin typeface="Calibri"/>
                <a:cs typeface="Calibri"/>
              </a:rPr>
              <a:t>fotografía </a:t>
            </a:r>
            <a:r>
              <a:rPr sz="1100" i="1" spc="25" dirty="0">
                <a:latin typeface="Calibri"/>
                <a:cs typeface="Calibri"/>
              </a:rPr>
              <a:t>del </a:t>
            </a:r>
            <a:r>
              <a:rPr sz="1100" i="1" spc="15" dirty="0">
                <a:latin typeface="Calibri"/>
                <a:cs typeface="Calibri"/>
              </a:rPr>
              <a:t>mismo, los </a:t>
            </a:r>
            <a:r>
              <a:rPr sz="1100" i="1" spc="5" dirty="0">
                <a:latin typeface="Calibri"/>
                <a:cs typeface="Calibri"/>
              </a:rPr>
              <a:t>horarios </a:t>
            </a:r>
            <a:r>
              <a:rPr sz="1100" i="1" spc="35" dirty="0">
                <a:latin typeface="Calibri"/>
                <a:cs typeface="Calibri"/>
              </a:rPr>
              <a:t>de </a:t>
            </a:r>
            <a:r>
              <a:rPr sz="1100" i="1" spc="10" dirty="0">
                <a:latin typeface="Calibri"/>
                <a:cs typeface="Calibri"/>
              </a:rPr>
              <a:t>venta </a:t>
            </a:r>
            <a:r>
              <a:rPr sz="1100" i="1" spc="5" dirty="0">
                <a:latin typeface="Calibri"/>
                <a:cs typeface="Calibri"/>
              </a:rPr>
              <a:t>y/o </a:t>
            </a:r>
            <a:r>
              <a:rPr sz="1100" i="1" spc="25" dirty="0">
                <a:latin typeface="Calibri"/>
                <a:cs typeface="Calibri"/>
              </a:rPr>
              <a:t>consumo, número </a:t>
            </a:r>
            <a:r>
              <a:rPr sz="1100" i="1" spc="35" dirty="0">
                <a:latin typeface="Calibri"/>
                <a:cs typeface="Calibri"/>
              </a:rPr>
              <a:t>de </a:t>
            </a:r>
            <a:r>
              <a:rPr sz="1100" i="1" spc="-145" dirty="0">
                <a:latin typeface="Calibri"/>
                <a:cs typeface="Calibri"/>
              </a:rPr>
              <a:t>umltas </a:t>
            </a:r>
            <a:r>
              <a:rPr sz="1100" i="1" spc="25" dirty="0">
                <a:latin typeface="Calibri"/>
                <a:cs typeface="Calibri"/>
              </a:rPr>
              <a:t>y  </a:t>
            </a:r>
            <a:r>
              <a:rPr sz="1100" i="1" spc="5" dirty="0">
                <a:latin typeface="Calibri"/>
                <a:cs typeface="Calibri"/>
              </a:rPr>
              <a:t>clausuras </a:t>
            </a:r>
            <a:r>
              <a:rPr sz="1100" i="1" spc="35" dirty="0">
                <a:latin typeface="Calibri"/>
                <a:cs typeface="Calibri"/>
              </a:rPr>
              <a:t>en </a:t>
            </a:r>
            <a:r>
              <a:rPr sz="1100" i="1" spc="25" dirty="0">
                <a:latin typeface="Calibri"/>
                <a:cs typeface="Calibri"/>
              </a:rPr>
              <a:t>su</a:t>
            </a:r>
            <a:r>
              <a:rPr sz="1100" i="1" spc="-105" dirty="0">
                <a:latin typeface="Calibri"/>
                <a:cs typeface="Calibri"/>
              </a:rPr>
              <a:t> </a:t>
            </a:r>
            <a:r>
              <a:rPr sz="1100" i="1" spc="-5" dirty="0">
                <a:latin typeface="Calibri"/>
                <a:cs typeface="Calibri"/>
              </a:rPr>
              <a:t>caso;</a:t>
            </a:r>
            <a:endParaRPr sz="1100">
              <a:latin typeface="Calibri"/>
              <a:cs typeface="Calibri"/>
            </a:endParaRPr>
          </a:p>
          <a:p>
            <a:pPr marL="13970" marR="168275">
              <a:lnSpc>
                <a:spcPct val="110000"/>
              </a:lnSpc>
              <a:spcBef>
                <a:spcPts val="790"/>
              </a:spcBef>
            </a:pPr>
            <a:r>
              <a:rPr sz="1100" b="1" spc="-5" dirty="0">
                <a:latin typeface="Calibri"/>
                <a:cs typeface="Calibri"/>
              </a:rPr>
              <a:t>Este</a:t>
            </a:r>
            <a:r>
              <a:rPr sz="1100" b="1" spc="-55" dirty="0">
                <a:latin typeface="Calibri"/>
                <a:cs typeface="Calibri"/>
              </a:rPr>
              <a:t> </a:t>
            </a:r>
            <a:r>
              <a:rPr sz="1100" b="1" spc="15" dirty="0">
                <a:latin typeface="Calibri"/>
                <a:cs typeface="Calibri"/>
              </a:rPr>
              <a:t>concepto</a:t>
            </a:r>
            <a:r>
              <a:rPr sz="1100" b="1" spc="-55" dirty="0">
                <a:latin typeface="Calibri"/>
                <a:cs typeface="Calibri"/>
              </a:rPr>
              <a:t> </a:t>
            </a:r>
            <a:r>
              <a:rPr sz="1100" b="1" spc="15" dirty="0">
                <a:latin typeface="Calibri"/>
                <a:cs typeface="Calibri"/>
              </a:rPr>
              <a:t>no</a:t>
            </a:r>
            <a:r>
              <a:rPr sz="1100" b="1" spc="-5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aplica</a:t>
            </a:r>
            <a:r>
              <a:rPr sz="1100" b="1" spc="-15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MORENA,</a:t>
            </a:r>
            <a:r>
              <a:rPr sz="1100" b="1" spc="-45" dirty="0">
                <a:latin typeface="Calibri"/>
                <a:cs typeface="Calibri"/>
              </a:rPr>
              <a:t> </a:t>
            </a:r>
            <a:r>
              <a:rPr sz="1100" b="1" spc="10" dirty="0">
                <a:latin typeface="Calibri"/>
                <a:cs typeface="Calibri"/>
              </a:rPr>
              <a:t>de</a:t>
            </a:r>
            <a:r>
              <a:rPr sz="1100" b="1" spc="-55" dirty="0">
                <a:latin typeface="Calibri"/>
                <a:cs typeface="Calibri"/>
              </a:rPr>
              <a:t> </a:t>
            </a:r>
            <a:r>
              <a:rPr sz="1100" b="1" spc="5" dirty="0">
                <a:latin typeface="Calibri"/>
                <a:cs typeface="Calibri"/>
              </a:rPr>
              <a:t>conformidad</a:t>
            </a:r>
            <a:r>
              <a:rPr sz="1100" b="1" spc="-50" dirty="0">
                <a:latin typeface="Calibri"/>
                <a:cs typeface="Calibri"/>
              </a:rPr>
              <a:t> </a:t>
            </a:r>
            <a:r>
              <a:rPr sz="1100" b="1" spc="-15" dirty="0">
                <a:latin typeface="Calibri"/>
                <a:cs typeface="Calibri"/>
              </a:rPr>
              <a:t>a</a:t>
            </a:r>
            <a:r>
              <a:rPr sz="1100" b="1" spc="-5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lo</a:t>
            </a:r>
            <a:r>
              <a:rPr sz="1100" b="1" spc="-55" dirty="0">
                <a:latin typeface="Calibri"/>
                <a:cs typeface="Calibri"/>
              </a:rPr>
              <a:t> </a:t>
            </a:r>
            <a:r>
              <a:rPr sz="1100" b="1" spc="5" dirty="0">
                <a:latin typeface="Calibri"/>
                <a:cs typeface="Calibri"/>
              </a:rPr>
              <a:t>dispuesto</a:t>
            </a:r>
            <a:r>
              <a:rPr sz="1100" b="1" spc="-50" dirty="0">
                <a:latin typeface="Calibri"/>
                <a:cs typeface="Calibri"/>
              </a:rPr>
              <a:t> </a:t>
            </a:r>
            <a:r>
              <a:rPr sz="1100" b="1" spc="5" dirty="0">
                <a:latin typeface="Calibri"/>
                <a:cs typeface="Calibri"/>
              </a:rPr>
              <a:t>en</a:t>
            </a:r>
            <a:r>
              <a:rPr sz="1100" b="1" spc="-5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el</a:t>
            </a:r>
            <a:r>
              <a:rPr sz="1100" b="1" spc="-4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artículo</a:t>
            </a:r>
            <a:r>
              <a:rPr sz="1100" b="1" spc="-50" dirty="0">
                <a:latin typeface="Calibri"/>
                <a:cs typeface="Calibri"/>
              </a:rPr>
              <a:t> </a:t>
            </a:r>
            <a:r>
              <a:rPr sz="1100" b="1" spc="5" dirty="0">
                <a:latin typeface="Calibri"/>
                <a:cs typeface="Calibri"/>
              </a:rPr>
              <a:t>3</a:t>
            </a:r>
            <a:r>
              <a:rPr sz="1100" b="1" spc="-55" dirty="0">
                <a:latin typeface="Calibri"/>
                <a:cs typeface="Calibri"/>
              </a:rPr>
              <a:t> </a:t>
            </a:r>
            <a:r>
              <a:rPr sz="1100" b="1" spc="10" dirty="0">
                <a:latin typeface="Calibri"/>
                <a:cs typeface="Calibri"/>
              </a:rPr>
              <a:t>de</a:t>
            </a:r>
            <a:r>
              <a:rPr sz="1100" b="1" spc="-55" dirty="0">
                <a:latin typeface="Calibri"/>
                <a:cs typeface="Calibri"/>
              </a:rPr>
              <a:t> </a:t>
            </a:r>
            <a:r>
              <a:rPr sz="1100" b="1" spc="-15" dirty="0">
                <a:latin typeface="Calibri"/>
                <a:cs typeface="Calibri"/>
              </a:rPr>
              <a:t>la</a:t>
            </a:r>
            <a:r>
              <a:rPr sz="1100" b="1" spc="-50" dirty="0">
                <a:latin typeface="Calibri"/>
                <a:cs typeface="Calibri"/>
              </a:rPr>
              <a:t> </a:t>
            </a:r>
            <a:r>
              <a:rPr sz="1100" b="1" spc="15" dirty="0">
                <a:latin typeface="Calibri"/>
                <a:cs typeface="Calibri"/>
              </a:rPr>
              <a:t>Ley</a:t>
            </a:r>
            <a:r>
              <a:rPr sz="1100" b="1" spc="-5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General  </a:t>
            </a:r>
            <a:r>
              <a:rPr sz="1100" b="1" spc="10" dirty="0">
                <a:latin typeface="Calibri"/>
                <a:cs typeface="Calibri"/>
              </a:rPr>
              <a:t>de </a:t>
            </a:r>
            <a:r>
              <a:rPr sz="1100" b="1" spc="-5" dirty="0">
                <a:latin typeface="Calibri"/>
                <a:cs typeface="Calibri"/>
              </a:rPr>
              <a:t>Partidos Políticos </a:t>
            </a:r>
            <a:r>
              <a:rPr sz="1100" b="1" spc="10" dirty="0">
                <a:latin typeface="Calibri"/>
                <a:cs typeface="Calibri"/>
              </a:rPr>
              <a:t>que </a:t>
            </a:r>
            <a:r>
              <a:rPr sz="1100" b="1" spc="-15" dirty="0">
                <a:latin typeface="Calibri"/>
                <a:cs typeface="Calibri"/>
              </a:rPr>
              <a:t>a la </a:t>
            </a:r>
            <a:r>
              <a:rPr sz="1100" b="1" spc="-20" dirty="0">
                <a:latin typeface="Calibri"/>
                <a:cs typeface="Calibri"/>
              </a:rPr>
              <a:t>letra</a:t>
            </a:r>
            <a:r>
              <a:rPr sz="1100" b="1" spc="-11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dice:</a:t>
            </a:r>
            <a:endParaRPr sz="1100">
              <a:latin typeface="Calibri"/>
              <a:cs typeface="Calibri"/>
            </a:endParaRPr>
          </a:p>
          <a:p>
            <a:pPr marL="12700" marR="158115" indent="1270" algn="just">
              <a:lnSpc>
                <a:spcPct val="109700"/>
              </a:lnSpc>
              <a:spcBef>
                <a:spcPts val="800"/>
              </a:spcBef>
            </a:pPr>
            <a:r>
              <a:rPr sz="1100" b="1" spc="-5" dirty="0">
                <a:latin typeface="Calibri"/>
                <a:cs typeface="Calibri"/>
              </a:rPr>
              <a:t>Artículo </a:t>
            </a:r>
            <a:r>
              <a:rPr sz="1100" b="1" spc="-30" dirty="0">
                <a:latin typeface="Calibri"/>
                <a:cs typeface="Calibri"/>
              </a:rPr>
              <a:t>3. </a:t>
            </a:r>
            <a:r>
              <a:rPr sz="1100" b="1" spc="5" dirty="0">
                <a:latin typeface="Calibri"/>
                <a:cs typeface="Calibri"/>
              </a:rPr>
              <a:t>1 </a:t>
            </a:r>
            <a:r>
              <a:rPr sz="1100" dirty="0">
                <a:latin typeface="Calibri"/>
                <a:cs typeface="Calibri"/>
              </a:rPr>
              <a:t>. </a:t>
            </a:r>
            <a:r>
              <a:rPr sz="1100" spc="-5" dirty="0">
                <a:latin typeface="Calibri"/>
                <a:cs typeface="Calibri"/>
              </a:rPr>
              <a:t>Los </a:t>
            </a:r>
            <a:r>
              <a:rPr sz="1100" dirty="0">
                <a:latin typeface="Calibri"/>
                <a:cs typeface="Calibri"/>
              </a:rPr>
              <a:t>p </a:t>
            </a:r>
            <a:r>
              <a:rPr sz="1100" spc="-5" dirty="0">
                <a:latin typeface="Calibri"/>
                <a:cs typeface="Calibri"/>
              </a:rPr>
              <a:t>dos polí cos </a:t>
            </a:r>
            <a:r>
              <a:rPr sz="1100" dirty="0">
                <a:latin typeface="Calibri"/>
                <a:cs typeface="Calibri"/>
              </a:rPr>
              <a:t>son </a:t>
            </a:r>
            <a:r>
              <a:rPr sz="1100" spc="-5" dirty="0">
                <a:latin typeface="Calibri"/>
                <a:cs typeface="Calibri"/>
              </a:rPr>
              <a:t>dades </a:t>
            </a:r>
            <a:r>
              <a:rPr sz="1100" spc="-10" dirty="0">
                <a:latin typeface="Calibri"/>
                <a:cs typeface="Calibri"/>
              </a:rPr>
              <a:t>de </a:t>
            </a:r>
            <a:r>
              <a:rPr sz="1100" spc="5" dirty="0">
                <a:latin typeface="Calibri"/>
                <a:cs typeface="Calibri"/>
              </a:rPr>
              <a:t>interés </a:t>
            </a:r>
            <a:r>
              <a:rPr sz="1100" spc="-5" dirty="0">
                <a:latin typeface="Calibri"/>
                <a:cs typeface="Calibri"/>
              </a:rPr>
              <a:t>público con personalidad jurídica </a:t>
            </a:r>
            <a:r>
              <a:rPr sz="1100" dirty="0">
                <a:latin typeface="Calibri"/>
                <a:cs typeface="Calibri"/>
              </a:rPr>
              <a:t>y  </a:t>
            </a:r>
            <a:r>
              <a:rPr sz="1100" spc="-5" dirty="0">
                <a:latin typeface="Calibri"/>
                <a:cs typeface="Calibri"/>
              </a:rPr>
              <a:t>patrimonio propios, con registro legal ante </a:t>
            </a:r>
            <a:r>
              <a:rPr sz="1100" dirty="0">
                <a:latin typeface="Calibri"/>
                <a:cs typeface="Calibri"/>
              </a:rPr>
              <a:t>el </a:t>
            </a:r>
            <a:r>
              <a:rPr sz="1100" spc="-5" dirty="0">
                <a:latin typeface="Calibri"/>
                <a:cs typeface="Calibri"/>
              </a:rPr>
              <a:t>Ins tuto Nacional Electoral </a:t>
            </a:r>
            <a:r>
              <a:rPr sz="1100" dirty="0">
                <a:latin typeface="Calibri"/>
                <a:cs typeface="Calibri"/>
              </a:rPr>
              <a:t>o </a:t>
            </a:r>
            <a:r>
              <a:rPr sz="1100" spc="-5" dirty="0">
                <a:latin typeface="Calibri"/>
                <a:cs typeface="Calibri"/>
              </a:rPr>
              <a:t>ante los Organismos  Públicos Locales, </a:t>
            </a:r>
            <a:r>
              <a:rPr sz="1100" dirty="0">
                <a:latin typeface="Calibri"/>
                <a:cs typeface="Calibri"/>
              </a:rPr>
              <a:t>y enen como n </a:t>
            </a:r>
            <a:r>
              <a:rPr sz="1100" spc="-5" dirty="0">
                <a:latin typeface="Calibri"/>
                <a:cs typeface="Calibri"/>
              </a:rPr>
              <a:t>promover </a:t>
            </a:r>
            <a:r>
              <a:rPr sz="1100" spc="-10" dirty="0">
                <a:latin typeface="Calibri"/>
                <a:cs typeface="Calibri"/>
              </a:rPr>
              <a:t>la </a:t>
            </a:r>
            <a:r>
              <a:rPr sz="1100" dirty="0">
                <a:latin typeface="Calibri"/>
                <a:cs typeface="Calibri"/>
              </a:rPr>
              <a:t>par pación del </a:t>
            </a:r>
            <a:r>
              <a:rPr sz="1100" spc="-5" dirty="0">
                <a:latin typeface="Calibri"/>
                <a:cs typeface="Calibri"/>
              </a:rPr>
              <a:t>pueblo </a:t>
            </a:r>
            <a:r>
              <a:rPr sz="1100" dirty="0">
                <a:latin typeface="Calibri"/>
                <a:cs typeface="Calibri"/>
              </a:rPr>
              <a:t>en </a:t>
            </a:r>
            <a:r>
              <a:rPr sz="1100" spc="-10" dirty="0">
                <a:latin typeface="Calibri"/>
                <a:cs typeface="Calibri"/>
              </a:rPr>
              <a:t>la </a:t>
            </a:r>
            <a:r>
              <a:rPr sz="1100" spc="-5" dirty="0">
                <a:latin typeface="Calibri"/>
                <a:cs typeface="Calibri"/>
              </a:rPr>
              <a:t>vida demo </a:t>
            </a:r>
            <a:r>
              <a:rPr sz="1100" spc="-10" dirty="0">
                <a:latin typeface="Calibri"/>
                <a:cs typeface="Calibri"/>
              </a:rPr>
              <a:t>ca,  </a:t>
            </a:r>
            <a:r>
              <a:rPr sz="1100" spc="-5" dirty="0">
                <a:latin typeface="Calibri"/>
                <a:cs typeface="Calibri"/>
              </a:rPr>
              <a:t>contribuir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5" dirty="0">
                <a:latin typeface="Calibri"/>
                <a:cs typeface="Calibri"/>
              </a:rPr>
              <a:t>la integración de los órganos de representación polí </a:t>
            </a:r>
            <a:r>
              <a:rPr sz="1100" dirty="0">
                <a:latin typeface="Calibri"/>
                <a:cs typeface="Calibri"/>
              </a:rPr>
              <a:t>a y, </a:t>
            </a:r>
            <a:r>
              <a:rPr sz="1100" spc="-5" dirty="0">
                <a:latin typeface="Calibri"/>
                <a:cs typeface="Calibri"/>
              </a:rPr>
              <a:t>como organizaciones de  ciudadanos, hacer posible </a:t>
            </a:r>
            <a:r>
              <a:rPr sz="1100" dirty="0">
                <a:latin typeface="Calibri"/>
                <a:cs typeface="Calibri"/>
              </a:rPr>
              <a:t>el acceso </a:t>
            </a:r>
            <a:r>
              <a:rPr sz="1100" spc="-5" dirty="0">
                <a:latin typeface="Calibri"/>
                <a:cs typeface="Calibri"/>
              </a:rPr>
              <a:t>de éstos </a:t>
            </a:r>
            <a:r>
              <a:rPr sz="1100" dirty="0">
                <a:latin typeface="Calibri"/>
                <a:cs typeface="Calibri"/>
              </a:rPr>
              <a:t>al </a:t>
            </a:r>
            <a:r>
              <a:rPr sz="1100" spc="-5" dirty="0">
                <a:latin typeface="Calibri"/>
                <a:cs typeface="Calibri"/>
              </a:rPr>
              <a:t>ejercicio del poder</a:t>
            </a:r>
            <a:r>
              <a:rPr sz="1100" spc="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público.</a:t>
            </a:r>
            <a:endParaRPr sz="11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935"/>
              </a:spcBef>
            </a:pPr>
            <a:r>
              <a:rPr sz="1100" dirty="0">
                <a:latin typeface="Calibri"/>
                <a:cs typeface="Calibri"/>
              </a:rPr>
              <a:t>Y al </a:t>
            </a:r>
            <a:r>
              <a:rPr sz="1100" spc="-5" dirty="0">
                <a:latin typeface="Calibri"/>
                <a:cs typeface="Calibri"/>
              </a:rPr>
              <a:t>artículo </a:t>
            </a:r>
            <a:r>
              <a:rPr sz="1100" dirty="0">
                <a:latin typeface="Calibri"/>
                <a:cs typeface="Calibri"/>
              </a:rPr>
              <a:t>2 </a:t>
            </a:r>
            <a:r>
              <a:rPr sz="1100" spc="-5" dirty="0">
                <a:latin typeface="Calibri"/>
                <a:cs typeface="Calibri"/>
              </a:rPr>
              <a:t>de nuestros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Estatutos: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156473" y="5013985"/>
            <a:ext cx="5392989" cy="243119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841915" y="8182731"/>
            <a:ext cx="43268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AF1600"/>
                </a:solidFill>
                <a:latin typeface="Corbel"/>
                <a:cs typeface="Corbel"/>
              </a:rPr>
              <a:t>TITULAR </a:t>
            </a:r>
            <a:r>
              <a:rPr sz="1200" dirty="0">
                <a:solidFill>
                  <a:srgbClr val="AF1600"/>
                </a:solidFill>
                <a:latin typeface="Corbel"/>
                <a:cs typeface="Corbel"/>
              </a:rPr>
              <a:t>DE </a:t>
            </a:r>
            <a:r>
              <a:rPr sz="1200" spc="-15" dirty="0">
                <a:solidFill>
                  <a:srgbClr val="AF1600"/>
                </a:solidFill>
                <a:latin typeface="Corbel"/>
                <a:cs typeface="Corbel"/>
              </a:rPr>
              <a:t>TRANSPARENCIA: </a:t>
            </a:r>
            <a:r>
              <a:rPr lang="es-MX" sz="1200" dirty="0" err="1" smtClean="0">
                <a:solidFill>
                  <a:srgbClr val="AF1600"/>
                </a:solidFill>
                <a:latin typeface="Corbel"/>
                <a:cs typeface="Corbel"/>
              </a:rPr>
              <a:t>Yolia</a:t>
            </a:r>
            <a:r>
              <a:rPr lang="es-MX" sz="1200" dirty="0" smtClean="0">
                <a:solidFill>
                  <a:srgbClr val="AF1600"/>
                </a:solidFill>
                <a:latin typeface="Corbel"/>
                <a:cs typeface="Corbel"/>
              </a:rPr>
              <a:t> Vitela Guerrero</a:t>
            </a:r>
            <a:r>
              <a:rPr sz="1200" dirty="0" smtClean="0">
                <a:solidFill>
                  <a:srgbClr val="AF1600"/>
                </a:solidFill>
                <a:latin typeface="Corbel"/>
                <a:cs typeface="Corbel"/>
              </a:rPr>
              <a:t>  </a:t>
            </a:r>
            <a:r>
              <a:rPr sz="1200" dirty="0">
                <a:solidFill>
                  <a:srgbClr val="AF1600"/>
                </a:solidFill>
                <a:latin typeface="Corbel"/>
                <a:cs typeface="Corbel"/>
              </a:rPr>
              <a:t>RESPONSABLE DE </a:t>
            </a:r>
            <a:r>
              <a:rPr sz="1200" spc="-10" dirty="0">
                <a:solidFill>
                  <a:srgbClr val="AF1600"/>
                </a:solidFill>
                <a:latin typeface="Corbel"/>
                <a:cs typeface="Corbel"/>
              </a:rPr>
              <a:t>ACTUALIZACIÓN: </a:t>
            </a:r>
            <a:r>
              <a:rPr lang="es-MX" sz="1200" spc="-10" dirty="0" err="1" smtClean="0">
                <a:solidFill>
                  <a:srgbClr val="AF1600"/>
                </a:solidFill>
                <a:latin typeface="Corbel"/>
                <a:cs typeface="Corbel"/>
              </a:rPr>
              <a:t>Yolia</a:t>
            </a:r>
            <a:r>
              <a:rPr lang="es-MX" sz="1200" spc="-10" dirty="0" smtClean="0">
                <a:solidFill>
                  <a:srgbClr val="AF1600"/>
                </a:solidFill>
                <a:latin typeface="Corbel"/>
                <a:cs typeface="Corbel"/>
              </a:rPr>
              <a:t> Vitela Guerrero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 smtClean="0">
                <a:solidFill>
                  <a:srgbClr val="AF1600"/>
                </a:solidFill>
                <a:latin typeface="Corbel"/>
                <a:cs typeface="Corbel"/>
              </a:rPr>
              <a:t>FECHA </a:t>
            </a:r>
            <a:r>
              <a:rPr sz="1200" dirty="0">
                <a:solidFill>
                  <a:srgbClr val="AF1600"/>
                </a:solidFill>
                <a:latin typeface="Corbel"/>
                <a:cs typeface="Corbel"/>
              </a:rPr>
              <a:t>DE </a:t>
            </a:r>
            <a:r>
              <a:rPr sz="1200" spc="-30" dirty="0">
                <a:solidFill>
                  <a:srgbClr val="AF1600"/>
                </a:solidFill>
                <a:latin typeface="Corbel"/>
                <a:cs typeface="Corbel"/>
              </a:rPr>
              <a:t>ÚLTIMA </a:t>
            </a:r>
            <a:r>
              <a:rPr sz="1200" spc="-10" dirty="0">
                <a:solidFill>
                  <a:srgbClr val="AF1600"/>
                </a:solidFill>
                <a:latin typeface="Corbel"/>
                <a:cs typeface="Corbel"/>
              </a:rPr>
              <a:t>ACTUALIZACIÓN: </a:t>
            </a:r>
            <a:r>
              <a:rPr lang="es-MX" sz="1200" spc="-15" dirty="0" smtClean="0">
                <a:solidFill>
                  <a:srgbClr val="AF1600"/>
                </a:solidFill>
                <a:latin typeface="Corbel"/>
                <a:cs typeface="Corbel"/>
              </a:rPr>
              <a:t>04 octubre del 2019</a:t>
            </a:r>
            <a:endParaRPr sz="1200" dirty="0">
              <a:latin typeface="Corbel"/>
              <a:cs typeface="Corbe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41270" y="9015506"/>
            <a:ext cx="956310" cy="18669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1050" spc="-5" dirty="0">
                <a:latin typeface="Calibri"/>
                <a:cs typeface="Calibri"/>
              </a:rPr>
              <a:t>Morena</a:t>
            </a:r>
            <a:r>
              <a:rPr sz="1050" spc="-75" dirty="0">
                <a:latin typeface="Calibri"/>
                <a:cs typeface="Calibri"/>
              </a:rPr>
              <a:t> </a:t>
            </a:r>
            <a:r>
              <a:rPr sz="1050" spc="15" dirty="0">
                <a:latin typeface="Calibri"/>
                <a:cs typeface="Calibri"/>
              </a:rPr>
              <a:t>coahuila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49366" y="9045225"/>
            <a:ext cx="8382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808080"/>
                </a:solidFill>
                <a:latin typeface="Calibri"/>
                <a:cs typeface="Calibri"/>
              </a:rPr>
              <a:t>1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256</Words>
  <Application>Microsoft Office PowerPoint</Application>
  <PresentationFormat>Personalizado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Corbel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CONCESIONES Y PERMISOS</dc:title>
  <dc:creator>Morena coahuila</dc:creator>
  <cp:lastModifiedBy>ismael rios</cp:lastModifiedBy>
  <cp:revision>1</cp:revision>
  <dcterms:created xsi:type="dcterms:W3CDTF">2019-10-04T20:58:21Z</dcterms:created>
  <dcterms:modified xsi:type="dcterms:W3CDTF">2019-10-04T21:02:26Z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2018-10-24T00:00:00Z</vt:filetime>
  </property>
  <property fmtid="{D5CDD505-2E9C-101B-9397-08002B2CF9AE}" pid="3" name="Creator">
    <vt:lpwstr>Adobe Illustrator CC 22.1 (Windows)</vt:lpwstr>
  </property>
  <property fmtid="{D5CDD505-2E9C-101B-9397-08002B2CF9AE}" pid="4" name="LastSaved">
    <vt:filetime>2019-10-04T00:00:00Z</vt:filetime>
  </property>
</Properties>
</file>