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8" r:id="rId3"/>
    <p:sldId id="273" r:id="rId4"/>
    <p:sldId id="276" r:id="rId5"/>
    <p:sldId id="271" r:id="rId6"/>
    <p:sldId id="269" r:id="rId7"/>
    <p:sldId id="277" r:id="rId8"/>
    <p:sldId id="275" r:id="rId9"/>
    <p:sldId id="278" r:id="rId10"/>
  </p:sldIdLst>
  <p:sldSz cx="9144000" cy="6858000" type="screen4x3"/>
  <p:notesSz cx="6858000" cy="9296400"/>
  <p:defaultTextStyle>
    <a:defPPr>
      <a:defRPr lang="es-MX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3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6E9049-5C66-4E6C-813A-D4465EF27E1A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297EE4-4852-4C00-911D-156AD3D4C70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D294A3-FB14-4EEB-8FF1-2FE602D6D74D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848948-19B9-480C-B2A7-89B8F6573B3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FB9550-E784-4C43-8305-F75C6FCF9569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CC510E-9E8C-4E23-A55E-01537AF5AAE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2E0163-6113-4FB3-976D-798F9450700A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3E8CA1-C149-4A60-A20D-78B46A863D6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F64600-3AD5-4957-B536-C0D8CB1FA3F0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FE4CD0-030C-48DC-8970-DA7EE11C95D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8529FB-D79B-4388-BE04-7D54FB31D0C1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20C6C2-23F5-4A08-8ECD-0EBF0FAAEAF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D06C21-8285-456C-99C0-25DCF65E2CD8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3AD7C3-28FF-43FB-95FD-6C4FD7CB1B0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B3CA9B-2F48-49CF-B082-03832EA52D55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4E37CB-FE77-4D8C-A03C-E0E4A3BC979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3C5F39-5EBF-4819-BF0C-83D0672EF481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78310B-DC91-4699-9DEF-8299339749D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84A472-5104-4F2A-8B29-8FEE0DE45459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B39165-E5F5-41D2-B50B-B74EEB5EE1F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01D94D-9251-46C8-B077-DA95EFC7CB81}" type="datetimeFigureOut">
              <a:rPr lang="es-ES"/>
              <a:pPr>
                <a:defRPr/>
              </a:pPr>
              <a:t>17/10/2014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25D856-93AA-492C-8395-85A3B235F52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Elipse"/>
          <p:cNvSpPr/>
          <p:nvPr userDrawn="1"/>
        </p:nvSpPr>
        <p:spPr>
          <a:xfrm>
            <a:off x="-2268538" y="0"/>
            <a:ext cx="4086226" cy="685800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tint val="66000"/>
                  <a:satMod val="160000"/>
                  <a:alpha val="52000"/>
                </a:schemeClr>
              </a:gs>
              <a:gs pos="50000">
                <a:schemeClr val="tx1">
                  <a:lumMod val="65000"/>
                  <a:lumOff val="3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lumOff val="35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11" name="10 Elipse"/>
          <p:cNvSpPr/>
          <p:nvPr userDrawn="1"/>
        </p:nvSpPr>
        <p:spPr>
          <a:xfrm>
            <a:off x="-756592" y="4941168"/>
            <a:ext cx="3906180" cy="2592288"/>
          </a:xfrm>
          <a:prstGeom prst="ellipse">
            <a:avLst/>
          </a:prstGeom>
          <a:gradFill flip="none" rotWithShape="1">
            <a:gsLst>
              <a:gs pos="46000">
                <a:schemeClr val="bg1">
                  <a:lumMod val="50000"/>
                  <a:tint val="66000"/>
                  <a:satMod val="160000"/>
                  <a:alpha val="71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12" name="11 Rectángulo"/>
          <p:cNvSpPr/>
          <p:nvPr userDrawn="1"/>
        </p:nvSpPr>
        <p:spPr>
          <a:xfrm>
            <a:off x="7164288" y="3789040"/>
            <a:ext cx="1979712" cy="306896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  <a:alpha val="41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13" name="12 Rectángulo"/>
          <p:cNvSpPr/>
          <p:nvPr userDrawn="1"/>
        </p:nvSpPr>
        <p:spPr>
          <a:xfrm>
            <a:off x="5882658" y="5301208"/>
            <a:ext cx="3240360" cy="1556792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  <a:alpha val="77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prstClr val="white"/>
              </a:solidFill>
            </a:endParaRPr>
          </a:p>
        </p:txBody>
      </p:sp>
      <p:pic>
        <p:nvPicPr>
          <p:cNvPr id="1036" name="13 Imagen" descr="Logo_ICAI GDE.jp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900863" y="160338"/>
            <a:ext cx="2135187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7 Imagen" descr="Logo_ICAI GD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7350" y="160338"/>
            <a:ext cx="3568700" cy="197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-107950" y="2636838"/>
            <a:ext cx="8280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8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Avance de Actividades</a:t>
            </a:r>
          </a:p>
          <a:p>
            <a:pPr algn="ctr">
              <a:defRPr/>
            </a:pPr>
            <a:r>
              <a:rPr lang="es-ES" sz="28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Dirección Jurídica</a:t>
            </a:r>
          </a:p>
          <a:p>
            <a:pPr algn="ctr">
              <a:defRPr/>
            </a:pPr>
            <a:endParaRPr lang="es-ES" sz="2800" b="1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s-ES" sz="28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Tercer trimestre 2014</a:t>
            </a:r>
          </a:p>
        </p:txBody>
      </p:sp>
      <p:sp>
        <p:nvSpPr>
          <p:cNvPr id="13315" name="Text Box 17"/>
          <p:cNvSpPr txBox="1">
            <a:spLocks noChangeArrowheads="1"/>
          </p:cNvSpPr>
          <p:nvPr/>
        </p:nvSpPr>
        <p:spPr bwMode="auto">
          <a:xfrm>
            <a:off x="1979613" y="4437063"/>
            <a:ext cx="4321175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s-ES" sz="2400">
              <a:latin typeface="Arial Black" pitchFamily="34" charset="0"/>
            </a:endParaRPr>
          </a:p>
          <a:p>
            <a:pPr algn="ctr"/>
            <a:endParaRPr lang="es-ES" sz="2400">
              <a:latin typeface="Arial Black" pitchFamily="34" charset="0"/>
            </a:endParaRPr>
          </a:p>
          <a:p>
            <a:pPr algn="ctr"/>
            <a:r>
              <a:rPr lang="es-ES" sz="2000" b="1"/>
              <a:t>Julio – septiembre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920354" y="1243236"/>
            <a:ext cx="7056437" cy="4196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es-ES" b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s-E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50000"/>
              </a:lnSpc>
              <a:defRPr/>
            </a:pPr>
            <a:endParaRPr lang="es-ES" b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s-MX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Garantizar el cumplimiento legal y dar seguimiento de trámite de los asuntos contenciosos en los que el Instituto sea parte. Proyectar las adecuaciones necesarias al marco normativo en materia de Acceso a la Información. Coadyuvar en la capacitación de los sujetos obligados. Asesorar a las demás unidades del Instituto que así lo requieran. </a:t>
            </a:r>
          </a:p>
          <a:p>
            <a:pPr algn="ctr">
              <a:lnSpc>
                <a:spcPct val="150000"/>
              </a:lnSpc>
              <a:defRPr/>
            </a:pPr>
            <a:endParaRPr lang="es-ES" b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960067" y="1022251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+mn-cs"/>
              </a:rPr>
              <a:t>Objetivo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 txBox="1">
            <a:spLocks/>
          </p:cNvSpPr>
          <p:nvPr/>
        </p:nvSpPr>
        <p:spPr bwMode="auto">
          <a:xfrm>
            <a:off x="313829" y="404664"/>
            <a:ext cx="75819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MX" altLang="es-MX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+mn-cs"/>
              </a:rPr>
              <a:t>Programas Dirección Jurídica</a:t>
            </a:r>
          </a:p>
        </p:txBody>
      </p:sp>
      <p:sp>
        <p:nvSpPr>
          <p:cNvPr id="15362" name="2 Marcador de contenido"/>
          <p:cNvSpPr txBox="1">
            <a:spLocks/>
          </p:cNvSpPr>
          <p:nvPr/>
        </p:nvSpPr>
        <p:spPr bwMode="auto">
          <a:xfrm>
            <a:off x="314325" y="1411288"/>
            <a:ext cx="80645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MX" b="1">
                <a:solidFill>
                  <a:srgbClr val="000000"/>
                </a:solidFill>
              </a:rPr>
              <a:t>Marco Normativo Complementario en la Materia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endParaRPr lang="es-MX" b="1">
              <a:solidFill>
                <a:srgbClr val="000000"/>
              </a:solidFill>
            </a:endParaRPr>
          </a:p>
          <a:p>
            <a:pPr marL="1143000" lvl="2" indent="-228600" algn="just">
              <a:spcBef>
                <a:spcPct val="20000"/>
              </a:spcBef>
              <a:buFont typeface="Arial" charset="0"/>
              <a:buChar char="•"/>
            </a:pPr>
            <a:r>
              <a:rPr lang="es-MX" b="1">
                <a:solidFill>
                  <a:srgbClr val="000000"/>
                </a:solidFill>
              </a:rPr>
              <a:t>Se aprobó la Ley de Acceso a la Información Pública y Protección de Datos Personales para el Estado de Coahuila de Zaragoza</a:t>
            </a:r>
          </a:p>
          <a:p>
            <a:pPr marL="1143000" lvl="2" indent="-228600" algn="just">
              <a:spcBef>
                <a:spcPct val="20000"/>
              </a:spcBef>
              <a:buFont typeface="Arial" charset="0"/>
              <a:buChar char="•"/>
            </a:pPr>
            <a:r>
              <a:rPr lang="es-MX" b="1">
                <a:solidFill>
                  <a:srgbClr val="000000"/>
                </a:solidFill>
              </a:rPr>
              <a:t>Se realiza el estudio de la modificación de Lineamientos Internos del Instituto Coahuilense de Acceso a la Información Pública para la asignación de comisiones, viáticos, pasajes nacionales e internacionales así como la comprobación de gastos de representación y alimentación de personas</a:t>
            </a:r>
          </a:p>
          <a:p>
            <a:pPr marL="1143000" lvl="2" indent="-228600" algn="just">
              <a:spcBef>
                <a:spcPct val="20000"/>
              </a:spcBef>
              <a:buFont typeface="Arial" charset="0"/>
              <a:buChar char="•"/>
            </a:pPr>
            <a:r>
              <a:rPr lang="es-MX" b="1">
                <a:solidFill>
                  <a:srgbClr val="000000"/>
                </a:solidFill>
              </a:rPr>
              <a:t>Se inició la redacción del proyecto de modificación del Reglamento Interior del Instituto</a:t>
            </a:r>
          </a:p>
          <a:p>
            <a:pPr marL="1143000" lvl="2" indent="-228600" algn="just">
              <a:spcBef>
                <a:spcPct val="20000"/>
              </a:spcBef>
              <a:buFont typeface="Arial" charset="0"/>
              <a:buChar char="•"/>
            </a:pPr>
            <a:r>
              <a:rPr lang="es-MX" b="1">
                <a:solidFill>
                  <a:srgbClr val="000000"/>
                </a:solidFill>
              </a:rPr>
              <a:t>Se inició el proyecto de modificación del Reglamento de la Ley de Acceso a la Información  </a:t>
            </a:r>
          </a:p>
          <a:p>
            <a:pPr marL="1143000" lvl="2" indent="-228600" algn="just">
              <a:spcBef>
                <a:spcPct val="20000"/>
              </a:spcBef>
              <a:buFont typeface="Arial" charset="0"/>
              <a:buChar char="•"/>
            </a:pPr>
            <a:endParaRPr lang="es-MX" b="1">
              <a:solidFill>
                <a:srgbClr val="000000"/>
              </a:solidFill>
            </a:endParaRPr>
          </a:p>
          <a:p>
            <a:pPr marL="514350" lvl="1" algn="just">
              <a:spcBef>
                <a:spcPct val="20000"/>
              </a:spcBef>
              <a:buFont typeface="Arial" charset="0"/>
              <a:buNone/>
            </a:pPr>
            <a:r>
              <a:rPr lang="es-MX" b="1">
                <a:solidFill>
                  <a:srgbClr val="000000"/>
                </a:solidFill>
              </a:rPr>
              <a:t>Llevando un cumplimiento del 80%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2 Marcador de contenido"/>
          <p:cNvSpPr txBox="1">
            <a:spLocks/>
          </p:cNvSpPr>
          <p:nvPr/>
        </p:nvSpPr>
        <p:spPr bwMode="auto">
          <a:xfrm>
            <a:off x="179388" y="2060575"/>
            <a:ext cx="7740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s-MX" b="1">
                <a:solidFill>
                  <a:srgbClr val="000000"/>
                </a:solidFill>
              </a:rPr>
              <a:t>Atención de los Procedimientos Judiciales en que el Instituto sea parte</a:t>
            </a:r>
          </a:p>
          <a:p>
            <a:pPr lvl="1">
              <a:spcBef>
                <a:spcPct val="20000"/>
              </a:spcBef>
              <a:buFont typeface="Arial" charset="0"/>
              <a:buNone/>
            </a:pPr>
            <a:endParaRPr lang="es-MX" b="1">
              <a:solidFill>
                <a:srgbClr val="000000"/>
              </a:solidFill>
            </a:endParaRPr>
          </a:p>
          <a:p>
            <a:pPr lvl="1">
              <a:spcBef>
                <a:spcPct val="20000"/>
              </a:spcBef>
              <a:buFont typeface="Arial" charset="0"/>
              <a:buNone/>
            </a:pPr>
            <a:r>
              <a:rPr lang="es-MX" b="1">
                <a:solidFill>
                  <a:srgbClr val="000000"/>
                </a:solidFill>
              </a:rPr>
              <a:t>Se dio atención al recurso de revisión en contra de la resolución de un procedimiento de amparo dos procedimientos de amparo, habiendo sido éste negado</a:t>
            </a:r>
          </a:p>
          <a:p>
            <a:pPr lvl="1">
              <a:spcBef>
                <a:spcPct val="20000"/>
              </a:spcBef>
              <a:buFont typeface="Arial" charset="0"/>
              <a:buNone/>
            </a:pPr>
            <a:endParaRPr lang="es-MX" b="1">
              <a:solidFill>
                <a:srgbClr val="000000"/>
              </a:solidFill>
            </a:endParaRPr>
          </a:p>
          <a:p>
            <a:pPr lvl="1">
              <a:spcBef>
                <a:spcPct val="20000"/>
              </a:spcBef>
              <a:buFont typeface="Arial" charset="0"/>
              <a:buNone/>
            </a:pPr>
            <a:endParaRPr lang="es-MX" b="1">
              <a:solidFill>
                <a:srgbClr val="000000"/>
              </a:solidFill>
            </a:endParaRPr>
          </a:p>
          <a:p>
            <a:pPr lvl="1">
              <a:spcBef>
                <a:spcPct val="20000"/>
              </a:spcBef>
              <a:buFont typeface="Arial" charset="0"/>
              <a:buNone/>
            </a:pPr>
            <a:r>
              <a:rPr lang="es-MX" b="1">
                <a:solidFill>
                  <a:srgbClr val="000000"/>
                </a:solidFill>
              </a:rPr>
              <a:t>Dando el 100% de atención a los procedimientos</a:t>
            </a: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313829" y="404664"/>
            <a:ext cx="75819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MX" altLang="es-MX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+mn-cs"/>
              </a:rPr>
              <a:t>Programas Dirección Jurídica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2 Marcador de contenido"/>
          <p:cNvSpPr txBox="1">
            <a:spLocks/>
          </p:cNvSpPr>
          <p:nvPr/>
        </p:nvSpPr>
        <p:spPr bwMode="auto">
          <a:xfrm>
            <a:off x="374650" y="171132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s-MX" altLang="es-MX" b="1">
                <a:solidFill>
                  <a:srgbClr val="000000"/>
                </a:solidFill>
              </a:rPr>
              <a:t>Contratos celebrados por el Instituto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es-MX" altLang="es-MX" b="1">
              <a:solidFill>
                <a:srgbClr val="000000"/>
              </a:solidFill>
            </a:endParaRPr>
          </a:p>
          <a:p>
            <a:pPr lvl="1">
              <a:spcBef>
                <a:spcPct val="20000"/>
              </a:spcBef>
            </a:pPr>
            <a:r>
              <a:rPr lang="es-MX" altLang="es-MX" b="1">
                <a:solidFill>
                  <a:srgbClr val="000000"/>
                </a:solidFill>
              </a:rPr>
              <a:t>Se han elaborado y revisado 13 contratos; de 13 que fueron solicitados. </a:t>
            </a:r>
          </a:p>
          <a:p>
            <a:pPr lvl="1">
              <a:spcBef>
                <a:spcPct val="20000"/>
              </a:spcBef>
            </a:pPr>
            <a:r>
              <a:rPr lang="es-MX" altLang="es-MX" b="1">
                <a:solidFill>
                  <a:srgbClr val="000000"/>
                </a:solidFill>
              </a:rPr>
              <a:t>Dando un cumplimiento del 100%</a:t>
            </a:r>
          </a:p>
          <a:p>
            <a:pPr lvl="1">
              <a:spcBef>
                <a:spcPct val="20000"/>
              </a:spcBef>
            </a:pPr>
            <a:endParaRPr lang="es-MX" altLang="es-MX" b="1">
              <a:solidFill>
                <a:srgbClr val="000000"/>
              </a:solidFill>
            </a:endParaRPr>
          </a:p>
          <a:p>
            <a:pPr lvl="1">
              <a:spcBef>
                <a:spcPct val="20000"/>
              </a:spcBef>
            </a:pPr>
            <a:endParaRPr lang="es-MX" altLang="es-MX" b="1">
              <a:solidFill>
                <a:srgbClr val="000000"/>
              </a:solidFill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s-MX" altLang="es-MX" b="1">
                <a:solidFill>
                  <a:srgbClr val="000000"/>
                </a:solidFill>
              </a:rPr>
              <a:t>Convenios de colaboración celebrados por el Instituto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es-MX" altLang="es-MX" b="1">
              <a:solidFill>
                <a:srgbClr val="000000"/>
              </a:solidFill>
            </a:endParaRPr>
          </a:p>
          <a:p>
            <a:pPr lvl="1">
              <a:spcBef>
                <a:spcPct val="20000"/>
              </a:spcBef>
            </a:pPr>
            <a:r>
              <a:rPr lang="es-MX" altLang="es-MX" b="1">
                <a:solidFill>
                  <a:srgbClr val="000000"/>
                </a:solidFill>
              </a:rPr>
              <a:t>Se solicitó la revisión de 7 convenios, mismos que fueron modificados y celebrados por el Instituto</a:t>
            </a:r>
          </a:p>
          <a:p>
            <a:pPr lvl="1">
              <a:spcBef>
                <a:spcPct val="20000"/>
              </a:spcBef>
            </a:pPr>
            <a:r>
              <a:rPr lang="es-MX" altLang="es-MX" b="1">
                <a:solidFill>
                  <a:srgbClr val="000000"/>
                </a:solidFill>
              </a:rPr>
              <a:t>Se dieron revisión a 1 convenio, el cual ya fue entregado, sin embargo está pendiente de firma</a:t>
            </a:r>
          </a:p>
          <a:p>
            <a:pPr lvl="1">
              <a:spcBef>
                <a:spcPct val="20000"/>
              </a:spcBef>
            </a:pPr>
            <a:r>
              <a:rPr lang="es-MX" altLang="es-MX" b="1">
                <a:solidFill>
                  <a:srgbClr val="000000"/>
                </a:solidFill>
              </a:rPr>
              <a:t>Dando un cumplimiento del 100%</a:t>
            </a: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369391" y="414189"/>
            <a:ext cx="75819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MX" altLang="es-MX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+mn-cs"/>
              </a:rPr>
              <a:t>Programas Dirección Jurídica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2 Marcador de contenido"/>
          <p:cNvSpPr>
            <a:spLocks noGrp="1"/>
          </p:cNvSpPr>
          <p:nvPr>
            <p:ph idx="1"/>
          </p:nvPr>
        </p:nvSpPr>
        <p:spPr bwMode="auto">
          <a:xfrm>
            <a:off x="682625" y="2243138"/>
            <a:ext cx="7993063" cy="48577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indent="-457200" eaLnBrk="1" hangingPunct="1"/>
            <a:r>
              <a:rPr lang="es-MX" sz="1800" b="1" smtClean="0">
                <a:latin typeface="Arial" charset="0"/>
              </a:rPr>
              <a:t>Criterios en Materia de Transparencia Etapa 2</a:t>
            </a:r>
          </a:p>
          <a:p>
            <a:pPr marL="514350" indent="-457200" eaLnBrk="1" hangingPunct="1"/>
            <a:endParaRPr lang="es-MX" sz="1800" b="1" smtClean="0">
              <a:latin typeface="Arial" charset="0"/>
            </a:endParaRPr>
          </a:p>
          <a:p>
            <a:pPr marL="457200" lvl="1" indent="0" eaLnBrk="1" hangingPunct="1">
              <a:buFont typeface="Arial" charset="0"/>
              <a:buNone/>
            </a:pPr>
            <a:r>
              <a:rPr lang="es-MX" sz="1800" b="1" smtClean="0">
                <a:latin typeface="Arial" charset="0"/>
              </a:rPr>
              <a:t>Se continuó en la elaboración de las fichas correspondientes a las resoluciones del año 2011 y 2010.</a:t>
            </a:r>
          </a:p>
          <a:p>
            <a:pPr marL="457200" lvl="1" indent="0" eaLnBrk="1" hangingPunct="1">
              <a:buFont typeface="Arial" charset="0"/>
              <a:buNone/>
            </a:pPr>
            <a:r>
              <a:rPr lang="es-MX" sz="1800" b="1" smtClean="0">
                <a:latin typeface="Arial" charset="0"/>
              </a:rPr>
              <a:t>Estando aún pendientes de terminar. </a:t>
            </a:r>
          </a:p>
          <a:p>
            <a:pPr marL="457200" lvl="1" indent="0" eaLnBrk="1" hangingPunct="1">
              <a:buFont typeface="Arial" charset="0"/>
              <a:buNone/>
            </a:pPr>
            <a:r>
              <a:rPr lang="es-MX" sz="1800" b="1" smtClean="0">
                <a:latin typeface="Arial" charset="0"/>
              </a:rPr>
              <a:t>80% cumplimiento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 bwMode="auto">
          <a:xfrm>
            <a:off x="313829" y="404664"/>
            <a:ext cx="75819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MX" altLang="es-MX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+mn-cs"/>
              </a:rPr>
              <a:t>Programas Dirección Jurídica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3 Marcador de contenido"/>
          <p:cNvGraphicFramePr>
            <a:graphicFrameLocks/>
          </p:cNvGraphicFramePr>
          <p:nvPr/>
        </p:nvGraphicFramePr>
        <p:xfrm>
          <a:off x="93663" y="209550"/>
          <a:ext cx="8921750" cy="6223000"/>
        </p:xfrm>
        <a:graphic>
          <a:graphicData uri="http://schemas.openxmlformats.org/presentationml/2006/ole">
            <p:oleObj spid="_x0000_s19457" r:id="rId3" imgW="8925318" imgH="6224555" progId="Excel.Chart.8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2 Marcador de contenido"/>
          <p:cNvSpPr>
            <a:spLocks noGrp="1"/>
          </p:cNvSpPr>
          <p:nvPr>
            <p:ph idx="1"/>
          </p:nvPr>
        </p:nvSpPr>
        <p:spPr bwMode="auto">
          <a:xfrm>
            <a:off x="590550" y="1998663"/>
            <a:ext cx="8229600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altLang="es-MX" sz="1800" b="1" smtClean="0">
                <a:latin typeface="Arial" charset="0"/>
              </a:rPr>
              <a:t>Reformas</a:t>
            </a:r>
          </a:p>
          <a:p>
            <a:endParaRPr lang="es-MX" altLang="es-MX" sz="1800" b="1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es-MX" altLang="es-MX" sz="1800" b="1" smtClean="0">
                <a:latin typeface="Arial" charset="0"/>
              </a:rPr>
              <a:t>18 tarjetas informativas sobre diversos temas de reformas a leyes de interés para el ICAI, que fueron publicadas en el Periódico Oficial del Estado y en el Diario de la Federación</a:t>
            </a:r>
          </a:p>
          <a:p>
            <a:pPr>
              <a:buFont typeface="Arial" charset="0"/>
              <a:buNone/>
            </a:pPr>
            <a:endParaRPr lang="es-MX" altLang="es-MX" sz="1800" b="1" smtClean="0">
              <a:latin typeface="Arial" charset="0"/>
            </a:endParaRPr>
          </a:p>
          <a:p>
            <a:pPr>
              <a:buFont typeface="Arial" charset="0"/>
              <a:buNone/>
            </a:pPr>
            <a:endParaRPr lang="es-MX" altLang="es-MX" sz="1800" b="1" smtClean="0">
              <a:latin typeface="Arial" charset="0"/>
            </a:endParaRPr>
          </a:p>
          <a:p>
            <a:r>
              <a:rPr lang="es-MX" altLang="es-MX" sz="1800" b="1" smtClean="0">
                <a:latin typeface="Arial" charset="0"/>
              </a:rPr>
              <a:t>ISSSTE </a:t>
            </a:r>
          </a:p>
          <a:p>
            <a:endParaRPr lang="es-MX" altLang="es-MX" sz="1800" b="1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es-MX" altLang="es-MX" sz="1800" b="1" smtClean="0">
                <a:latin typeface="Arial" charset="0"/>
              </a:rPr>
              <a:t>Se da seguimiento al recurso interpuesto contra el ISSSTE</a:t>
            </a:r>
          </a:p>
          <a:p>
            <a:endParaRPr lang="es-MX" altLang="es-MX" sz="1800" b="1" smtClean="0">
              <a:latin typeface="Arial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251520" y="332656"/>
            <a:ext cx="75819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MX" altLang="es-MX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+mn-cs"/>
              </a:rPr>
              <a:t>Diversas Actividades de </a:t>
            </a:r>
            <a:r>
              <a:rPr lang="es-MX" altLang="es-MX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+mn-cs"/>
              </a:rPr>
              <a:t>la</a:t>
            </a:r>
          </a:p>
          <a:p>
            <a:pPr eaLnBrk="1" hangingPunct="1">
              <a:defRPr/>
            </a:pPr>
            <a:r>
              <a:rPr lang="es-MX" altLang="es-MX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+mn-cs"/>
              </a:rPr>
              <a:t> Dirección </a:t>
            </a:r>
            <a:r>
              <a:rPr lang="es-MX" altLang="es-MX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+mn-cs"/>
              </a:rPr>
              <a:t>Jurídica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102843" y="2537222"/>
            <a:ext cx="4374916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8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Gracias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297</Words>
  <Application>Microsoft Office PowerPoint</Application>
  <PresentationFormat>Presentación en pantalla (4:3)</PresentationFormat>
  <Paragraphs>45</Paragraphs>
  <Slides>9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Plantilla de diseño</vt:lpstr>
      </vt:variant>
      <vt:variant>
        <vt:i4>12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25" baseType="lpstr">
      <vt:lpstr>Arial</vt:lpstr>
      <vt:lpstr>Calibri</vt:lpstr>
      <vt:lpstr>Arial Black</vt:lpstr>
      <vt:lpstr>1_Tema de Office</vt:lpstr>
      <vt:lpstr>1_Tema de Office</vt:lpstr>
      <vt:lpstr>1_Tema de Office</vt:lpstr>
      <vt:lpstr>1_Tema de Office</vt:lpstr>
      <vt:lpstr>1_Tema de Office</vt:lpstr>
      <vt:lpstr>1_Tema de Office</vt:lpstr>
      <vt:lpstr>1_Tema de Office</vt:lpstr>
      <vt:lpstr>1_Tema de Office</vt:lpstr>
      <vt:lpstr>1_Tema de Office</vt:lpstr>
      <vt:lpstr>1_Tema de Office</vt:lpstr>
      <vt:lpstr>1_Tema de Office</vt:lpstr>
      <vt:lpstr>1_Tema de Office</vt:lpstr>
      <vt:lpstr>Microsoft Excel Chart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hp</dc:creator>
  <cp:lastModifiedBy>26</cp:lastModifiedBy>
  <cp:revision>27</cp:revision>
  <dcterms:created xsi:type="dcterms:W3CDTF">2014-04-23T17:10:57Z</dcterms:created>
  <dcterms:modified xsi:type="dcterms:W3CDTF">2014-10-17T19:20:13Z</dcterms:modified>
</cp:coreProperties>
</file>