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1"/>
  </p:notesMasterIdLst>
  <p:handoutMasterIdLst>
    <p:handoutMasterId r:id="rId22"/>
  </p:handoutMasterIdLst>
  <p:sldIdLst>
    <p:sldId id="256" r:id="rId2"/>
    <p:sldId id="272" r:id="rId3"/>
    <p:sldId id="260" r:id="rId4"/>
    <p:sldId id="266" r:id="rId5"/>
    <p:sldId id="274" r:id="rId6"/>
    <p:sldId id="275" r:id="rId7"/>
    <p:sldId id="281" r:id="rId8"/>
    <p:sldId id="276" r:id="rId9"/>
    <p:sldId id="282" r:id="rId10"/>
    <p:sldId id="277" r:id="rId11"/>
    <p:sldId id="283" r:id="rId12"/>
    <p:sldId id="287" r:id="rId13"/>
    <p:sldId id="278" r:id="rId14"/>
    <p:sldId id="291" r:id="rId15"/>
    <p:sldId id="289" r:id="rId16"/>
    <p:sldId id="284" r:id="rId17"/>
    <p:sldId id="280" r:id="rId18"/>
    <p:sldId id="285" r:id="rId19"/>
    <p:sldId id="293" r:id="rId20"/>
  </p:sldIdLst>
  <p:sldSz cx="9144000" cy="6858000" type="screen4x3"/>
  <p:notesSz cx="6881813" cy="9296400"/>
  <p:defaultTextStyle>
    <a:defPPr>
      <a:defRPr lang="es-E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CC0000"/>
    <a:srgbClr val="FF3300"/>
    <a:srgbClr val="08AC08"/>
    <a:srgbClr val="666699"/>
    <a:srgbClr val="09C709"/>
    <a:srgbClr val="969696"/>
    <a:srgbClr val="5F5F5F"/>
    <a:srgbClr val="A50021"/>
  </p:clrMru>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Estilo medio 3 - Énfasis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p:scale>
          <a:sx n="80" d="100"/>
          <a:sy n="80" d="100"/>
        </p:scale>
        <p:origin x="-2220"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984"/>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82913" cy="46513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r>
              <a:rPr lang="es-ES"/>
              <a:t>Avance de actividades y resultados</a:t>
            </a:r>
          </a:p>
        </p:txBody>
      </p:sp>
      <p:sp>
        <p:nvSpPr>
          <p:cNvPr id="3" name="2 Marcador de fecha"/>
          <p:cNvSpPr>
            <a:spLocks noGrp="1"/>
          </p:cNvSpPr>
          <p:nvPr>
            <p:ph type="dt" sz="quarter" idx="1"/>
          </p:nvPr>
        </p:nvSpPr>
        <p:spPr>
          <a:xfrm>
            <a:off x="3897313" y="0"/>
            <a:ext cx="2982912" cy="46513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E9F28018-4667-404B-8389-DA16CDB35165}" type="datetimeFigureOut">
              <a:rPr lang="es-ES"/>
              <a:pPr>
                <a:defRPr/>
              </a:pPr>
              <a:t>29/10/2014</a:t>
            </a:fld>
            <a:endParaRPr lang="es-ES" dirty="0"/>
          </a:p>
        </p:txBody>
      </p:sp>
      <p:sp>
        <p:nvSpPr>
          <p:cNvPr id="4" name="3 Marcador de pie de página"/>
          <p:cNvSpPr>
            <a:spLocks noGrp="1"/>
          </p:cNvSpPr>
          <p:nvPr>
            <p:ph type="ftr" sz="quarter" idx="2"/>
          </p:nvPr>
        </p:nvSpPr>
        <p:spPr>
          <a:xfrm>
            <a:off x="0" y="8829675"/>
            <a:ext cx="2982913" cy="46513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r>
              <a:rPr lang="es-ES"/>
              <a:t>Dirección de Cultura de la Transparencia</a:t>
            </a:r>
          </a:p>
        </p:txBody>
      </p:sp>
      <p:sp>
        <p:nvSpPr>
          <p:cNvPr id="5" name="4 Marcador de número de diapositiva"/>
          <p:cNvSpPr>
            <a:spLocks noGrp="1"/>
          </p:cNvSpPr>
          <p:nvPr>
            <p:ph type="sldNum" sz="quarter" idx="3"/>
          </p:nvPr>
        </p:nvSpPr>
        <p:spPr>
          <a:xfrm>
            <a:off x="3897313" y="8829675"/>
            <a:ext cx="2982912" cy="46513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39E201F8-025B-4DAF-A349-1B26B952FDDC}" type="slidenum">
              <a:rPr lang="es-ES"/>
              <a:pPr>
                <a:defRPr/>
              </a:pPr>
              <a:t>‹Nº›</a:t>
            </a:fld>
            <a:endParaRPr lang="es-ES" dirty="0"/>
          </a:p>
        </p:txBody>
      </p:sp>
    </p:spTree>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82913" cy="46513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r>
              <a:rPr lang="es-ES"/>
              <a:t>Avance de actividades y resultados</a:t>
            </a:r>
          </a:p>
        </p:txBody>
      </p:sp>
      <p:sp>
        <p:nvSpPr>
          <p:cNvPr id="3" name="2 Marcador de fecha"/>
          <p:cNvSpPr>
            <a:spLocks noGrp="1"/>
          </p:cNvSpPr>
          <p:nvPr>
            <p:ph type="dt" idx="1"/>
          </p:nvPr>
        </p:nvSpPr>
        <p:spPr>
          <a:xfrm>
            <a:off x="3897313" y="0"/>
            <a:ext cx="2982912" cy="46513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FD150D95-036E-4AC0-890B-2CFAD9617B90}" type="datetimeFigureOut">
              <a:rPr lang="es-ES"/>
              <a:pPr>
                <a:defRPr/>
              </a:pPr>
              <a:t>29/10/2014</a:t>
            </a:fld>
            <a:endParaRPr lang="es-ES" dirty="0"/>
          </a:p>
        </p:txBody>
      </p:sp>
      <p:sp>
        <p:nvSpPr>
          <p:cNvPr id="4" name="3 Marcador de imagen de diapositiva"/>
          <p:cNvSpPr>
            <a:spLocks noGrp="1" noRot="1" noChangeAspect="1"/>
          </p:cNvSpPr>
          <p:nvPr>
            <p:ph type="sldImg" idx="2"/>
          </p:nvPr>
        </p:nvSpPr>
        <p:spPr>
          <a:xfrm>
            <a:off x="1117600" y="696913"/>
            <a:ext cx="4648200" cy="3486150"/>
          </a:xfrm>
          <a:prstGeom prst="rect">
            <a:avLst/>
          </a:prstGeom>
          <a:noFill/>
          <a:ln w="12700">
            <a:solidFill>
              <a:prstClr val="black"/>
            </a:solidFill>
          </a:ln>
        </p:spPr>
        <p:txBody>
          <a:bodyPr vert="horz" lIns="91440" tIns="45720" rIns="91440" bIns="45720" rtlCol="0" anchor="ctr"/>
          <a:lstStyle/>
          <a:p>
            <a:pPr lvl="0"/>
            <a:endParaRPr lang="es-ES" noProof="0" dirty="0"/>
          </a:p>
        </p:txBody>
      </p:sp>
      <p:sp>
        <p:nvSpPr>
          <p:cNvPr id="5" name="4 Marcador de notas"/>
          <p:cNvSpPr>
            <a:spLocks noGrp="1"/>
          </p:cNvSpPr>
          <p:nvPr>
            <p:ph type="body" sz="quarter" idx="3"/>
          </p:nvPr>
        </p:nvSpPr>
        <p:spPr>
          <a:xfrm>
            <a:off x="688975" y="4416425"/>
            <a:ext cx="5505450" cy="4183063"/>
          </a:xfrm>
          <a:prstGeom prst="rect">
            <a:avLst/>
          </a:prstGeom>
        </p:spPr>
        <p:txBody>
          <a:bodyPr vert="horz" lIns="91440" tIns="45720" rIns="91440" bIns="45720" rtlCol="0">
            <a:normAutofit/>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endParaRPr lang="es-ES" noProof="0"/>
          </a:p>
        </p:txBody>
      </p:sp>
      <p:sp>
        <p:nvSpPr>
          <p:cNvPr id="6" name="5 Marcador de pie de página"/>
          <p:cNvSpPr>
            <a:spLocks noGrp="1"/>
          </p:cNvSpPr>
          <p:nvPr>
            <p:ph type="ftr" sz="quarter" idx="4"/>
          </p:nvPr>
        </p:nvSpPr>
        <p:spPr>
          <a:xfrm>
            <a:off x="0" y="8829675"/>
            <a:ext cx="2982913" cy="46513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r>
              <a:rPr lang="es-ES"/>
              <a:t>Dirección de Cultura de la Transparencia</a:t>
            </a:r>
          </a:p>
        </p:txBody>
      </p:sp>
      <p:sp>
        <p:nvSpPr>
          <p:cNvPr id="7" name="6 Marcador de número de diapositiva"/>
          <p:cNvSpPr>
            <a:spLocks noGrp="1"/>
          </p:cNvSpPr>
          <p:nvPr>
            <p:ph type="sldNum" sz="quarter" idx="5"/>
          </p:nvPr>
        </p:nvSpPr>
        <p:spPr>
          <a:xfrm>
            <a:off x="3897313" y="8829675"/>
            <a:ext cx="2982912" cy="46513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2AEAF51D-FCBC-4454-97B2-753DBF1A8DAA}" type="slidenum">
              <a:rPr lang="es-ES"/>
              <a:pPr>
                <a:defRPr/>
              </a:pPr>
              <a:t>‹Nº›</a:t>
            </a:fld>
            <a:endParaRPr lang="es-ES" dirty="0"/>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1 Marcador de imagen de diapositiva"/>
          <p:cNvSpPr>
            <a:spLocks noGrp="1" noRot="1" noChangeAspect="1"/>
          </p:cNvSpPr>
          <p:nvPr>
            <p:ph type="sldImg"/>
          </p:nvPr>
        </p:nvSpPr>
        <p:spPr bwMode="auto">
          <a:noFill/>
          <a:ln>
            <a:solidFill>
              <a:srgbClr val="000000"/>
            </a:solidFill>
            <a:miter lim="800000"/>
            <a:headEnd/>
            <a:tailEnd/>
          </a:ln>
        </p:spPr>
      </p:sp>
      <p:sp>
        <p:nvSpPr>
          <p:cNvPr id="16386"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smtClean="0"/>
          </a:p>
        </p:txBody>
      </p:sp>
      <p:sp>
        <p:nvSpPr>
          <p:cNvPr id="16387" name="3 Marcador de encabezado"/>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r>
              <a:rPr lang="es-ES">
                <a:cs typeface="Arial" charset="0"/>
              </a:rPr>
              <a:t>Avance de actividades y resultados</a:t>
            </a:r>
          </a:p>
        </p:txBody>
      </p:sp>
      <p:sp>
        <p:nvSpPr>
          <p:cNvPr id="16388" name="4 Marcador de fecha"/>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fld id="{928B8418-A0A9-4F6C-98C4-B2A42AAD6A09}" type="datetime1">
              <a:rPr lang="es-ES">
                <a:cs typeface="Arial" charset="0"/>
              </a:rPr>
              <a:pPr fontAlgn="base">
                <a:spcBef>
                  <a:spcPct val="0"/>
                </a:spcBef>
                <a:spcAft>
                  <a:spcPct val="0"/>
                </a:spcAft>
                <a:defRPr/>
              </a:pPr>
              <a:t>29/10/2014</a:t>
            </a:fld>
            <a:endParaRPr lang="es-ES" dirty="0">
              <a:cs typeface="Arial" charset="0"/>
            </a:endParaRPr>
          </a:p>
        </p:txBody>
      </p:sp>
      <p:sp>
        <p:nvSpPr>
          <p:cNvPr id="16389" name="5 Marcador de pie de página"/>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r>
              <a:rPr lang="es-ES">
                <a:cs typeface="Arial" charset="0"/>
              </a:rPr>
              <a:t>Dirección de Cultura de la Transparencia</a:t>
            </a:r>
          </a:p>
        </p:txBody>
      </p:sp>
      <p:sp>
        <p:nvSpPr>
          <p:cNvPr id="16390" name="6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12D55C4-B544-4E79-800A-7411FBB511CF}" type="slidenum">
              <a:rPr lang="es-ES">
                <a:cs typeface="Arial" charset="0"/>
              </a:rPr>
              <a:pPr fontAlgn="base">
                <a:spcBef>
                  <a:spcPct val="0"/>
                </a:spcBef>
                <a:spcAft>
                  <a:spcPct val="0"/>
                </a:spcAft>
                <a:defRPr/>
              </a:pPr>
              <a:t>1</a:t>
            </a:fld>
            <a:endParaRPr lang="es-ES" dirty="0">
              <a:cs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1 Marcador de imagen de diapositiva"/>
          <p:cNvSpPr>
            <a:spLocks noGrp="1" noRot="1" noChangeAspect="1" noTextEdit="1"/>
          </p:cNvSpPr>
          <p:nvPr>
            <p:ph type="sldImg"/>
          </p:nvPr>
        </p:nvSpPr>
        <p:spPr bwMode="auto">
          <a:xfrm>
            <a:off x="1116013" y="696913"/>
            <a:ext cx="4648200" cy="3486150"/>
          </a:xfrm>
          <a:noFill/>
          <a:ln>
            <a:solidFill>
              <a:srgbClr val="000000"/>
            </a:solidFill>
            <a:miter lim="800000"/>
            <a:headEnd/>
            <a:tailEnd/>
          </a:ln>
        </p:spPr>
      </p:sp>
      <p:sp>
        <p:nvSpPr>
          <p:cNvPr id="34818"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4579" name="3 Marcador de número de diapositiva"/>
          <p:cNvSpPr txBox="1">
            <a:spLocks noGrp="1"/>
          </p:cNvSpPr>
          <p:nvPr/>
        </p:nvSpPr>
        <p:spPr bwMode="auto">
          <a:xfrm>
            <a:off x="3897313" y="8829675"/>
            <a:ext cx="2982912" cy="465138"/>
          </a:xfrm>
          <a:prstGeom prst="rect">
            <a:avLst/>
          </a:prstGeom>
          <a:noFill/>
          <a:ln>
            <a:miter lim="800000"/>
            <a:headEnd/>
            <a:tailEnd/>
          </a:ln>
        </p:spPr>
        <p:txBody>
          <a:bodyPr anchor="b"/>
          <a:lstStyle/>
          <a:p>
            <a:pPr algn="r">
              <a:defRPr/>
            </a:pPr>
            <a:fld id="{421F7499-94E5-4F51-9A94-ECC76B32E6A4}" type="slidenum">
              <a:rPr lang="es-ES" sz="1200">
                <a:latin typeface="+mn-lt"/>
              </a:rPr>
              <a:pPr algn="r">
                <a:defRPr/>
              </a:pPr>
              <a:t>10</a:t>
            </a:fld>
            <a:endParaRPr lang="es-ES" sz="1200">
              <a:latin typeface="+mn-lt"/>
            </a:endParaRPr>
          </a:p>
        </p:txBody>
      </p:sp>
      <p:sp>
        <p:nvSpPr>
          <p:cNvPr id="24580" name="4 Marcador de fecha"/>
          <p:cNvSpPr txBox="1">
            <a:spLocks noGrp="1"/>
          </p:cNvSpPr>
          <p:nvPr/>
        </p:nvSpPr>
        <p:spPr bwMode="auto">
          <a:xfrm>
            <a:off x="3897313" y="0"/>
            <a:ext cx="2982912" cy="465138"/>
          </a:xfrm>
          <a:prstGeom prst="rect">
            <a:avLst/>
          </a:prstGeom>
          <a:noFill/>
          <a:ln>
            <a:miter lim="800000"/>
            <a:headEnd/>
            <a:tailEnd/>
          </a:ln>
        </p:spPr>
        <p:txBody>
          <a:bodyPr/>
          <a:lstStyle/>
          <a:p>
            <a:pPr algn="r">
              <a:defRPr/>
            </a:pPr>
            <a:fld id="{3CA94088-B006-4145-8DAF-5A20217A1485}" type="datetime1">
              <a:rPr lang="es-ES" sz="1200">
                <a:latin typeface="+mn-lt"/>
              </a:rPr>
              <a:pPr algn="r">
                <a:defRPr/>
              </a:pPr>
              <a:t>29/10/2014</a:t>
            </a:fld>
            <a:endParaRPr lang="es-ES" sz="1200">
              <a:latin typeface="+mn-lt"/>
            </a:endParaRPr>
          </a:p>
        </p:txBody>
      </p:sp>
      <p:sp>
        <p:nvSpPr>
          <p:cNvPr id="24581" name="5 Marcador de pie de página"/>
          <p:cNvSpPr txBox="1">
            <a:spLocks noGrp="1"/>
          </p:cNvSpPr>
          <p:nvPr/>
        </p:nvSpPr>
        <p:spPr bwMode="auto">
          <a:xfrm>
            <a:off x="0" y="8829675"/>
            <a:ext cx="2982913" cy="465138"/>
          </a:xfrm>
          <a:prstGeom prst="rect">
            <a:avLst/>
          </a:prstGeom>
          <a:noFill/>
          <a:ln>
            <a:miter lim="800000"/>
            <a:headEnd/>
            <a:tailEnd/>
          </a:ln>
        </p:spPr>
        <p:txBody>
          <a:bodyPr anchor="b"/>
          <a:lstStyle/>
          <a:p>
            <a:pPr>
              <a:defRPr/>
            </a:pPr>
            <a:r>
              <a:rPr lang="es-ES" sz="1200">
                <a:latin typeface="+mn-lt"/>
              </a:rPr>
              <a:t>Dirección de Cultura de la Transparencia</a:t>
            </a:r>
          </a:p>
        </p:txBody>
      </p:sp>
      <p:sp>
        <p:nvSpPr>
          <p:cNvPr id="24582" name="6 Marcador de encabezado"/>
          <p:cNvSpPr txBox="1">
            <a:spLocks noGrp="1"/>
          </p:cNvSpPr>
          <p:nvPr/>
        </p:nvSpPr>
        <p:spPr bwMode="auto">
          <a:xfrm>
            <a:off x="0" y="0"/>
            <a:ext cx="2982913" cy="465138"/>
          </a:xfrm>
          <a:prstGeom prst="rect">
            <a:avLst/>
          </a:prstGeom>
          <a:noFill/>
          <a:ln>
            <a:miter lim="800000"/>
            <a:headEnd/>
            <a:tailEnd/>
          </a:ln>
        </p:spPr>
        <p:txBody>
          <a:bodyPr/>
          <a:lstStyle/>
          <a:p>
            <a:pPr>
              <a:defRPr/>
            </a:pPr>
            <a:r>
              <a:rPr lang="es-ES" sz="1200">
                <a:latin typeface="+mn-lt"/>
              </a:rPr>
              <a:t>Avance de actividades y resultados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1 Marcador de imagen de diapositiva"/>
          <p:cNvSpPr>
            <a:spLocks noGrp="1" noRot="1" noChangeAspect="1" noTextEdit="1"/>
          </p:cNvSpPr>
          <p:nvPr>
            <p:ph type="sldImg"/>
          </p:nvPr>
        </p:nvSpPr>
        <p:spPr bwMode="auto">
          <a:xfrm>
            <a:off x="1116013" y="696913"/>
            <a:ext cx="4648200" cy="3486150"/>
          </a:xfrm>
          <a:noFill/>
          <a:ln>
            <a:solidFill>
              <a:srgbClr val="000000"/>
            </a:solidFill>
            <a:miter lim="800000"/>
            <a:headEnd/>
            <a:tailEnd/>
          </a:ln>
        </p:spPr>
      </p:sp>
      <p:sp>
        <p:nvSpPr>
          <p:cNvPr id="36866"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4579" name="3 Marcador de número de diapositiva"/>
          <p:cNvSpPr txBox="1">
            <a:spLocks noGrp="1"/>
          </p:cNvSpPr>
          <p:nvPr/>
        </p:nvSpPr>
        <p:spPr bwMode="auto">
          <a:xfrm>
            <a:off x="3897313" y="8829675"/>
            <a:ext cx="2982912" cy="465138"/>
          </a:xfrm>
          <a:prstGeom prst="rect">
            <a:avLst/>
          </a:prstGeom>
          <a:noFill/>
          <a:ln>
            <a:miter lim="800000"/>
            <a:headEnd/>
            <a:tailEnd/>
          </a:ln>
        </p:spPr>
        <p:txBody>
          <a:bodyPr anchor="b"/>
          <a:lstStyle/>
          <a:p>
            <a:pPr algn="r">
              <a:defRPr/>
            </a:pPr>
            <a:fld id="{023E6F97-CB30-4064-84FE-DAB98561A576}" type="slidenum">
              <a:rPr lang="es-ES" sz="1200">
                <a:latin typeface="+mn-lt"/>
              </a:rPr>
              <a:pPr algn="r">
                <a:defRPr/>
              </a:pPr>
              <a:t>11</a:t>
            </a:fld>
            <a:endParaRPr lang="es-ES" sz="1200">
              <a:latin typeface="+mn-lt"/>
            </a:endParaRPr>
          </a:p>
        </p:txBody>
      </p:sp>
      <p:sp>
        <p:nvSpPr>
          <p:cNvPr id="24580" name="4 Marcador de fecha"/>
          <p:cNvSpPr txBox="1">
            <a:spLocks noGrp="1"/>
          </p:cNvSpPr>
          <p:nvPr/>
        </p:nvSpPr>
        <p:spPr bwMode="auto">
          <a:xfrm>
            <a:off x="3897313" y="0"/>
            <a:ext cx="2982912" cy="465138"/>
          </a:xfrm>
          <a:prstGeom prst="rect">
            <a:avLst/>
          </a:prstGeom>
          <a:noFill/>
          <a:ln>
            <a:miter lim="800000"/>
            <a:headEnd/>
            <a:tailEnd/>
          </a:ln>
        </p:spPr>
        <p:txBody>
          <a:bodyPr/>
          <a:lstStyle/>
          <a:p>
            <a:pPr algn="r">
              <a:defRPr/>
            </a:pPr>
            <a:fld id="{3CA94088-B006-4145-8DAF-5A20217A1485}" type="datetime1">
              <a:rPr lang="es-ES" sz="1200">
                <a:latin typeface="+mn-lt"/>
              </a:rPr>
              <a:pPr algn="r">
                <a:defRPr/>
              </a:pPr>
              <a:t>29/10/2014</a:t>
            </a:fld>
            <a:endParaRPr lang="es-ES" sz="1200">
              <a:latin typeface="+mn-lt"/>
            </a:endParaRPr>
          </a:p>
        </p:txBody>
      </p:sp>
      <p:sp>
        <p:nvSpPr>
          <p:cNvPr id="24581" name="5 Marcador de pie de página"/>
          <p:cNvSpPr txBox="1">
            <a:spLocks noGrp="1"/>
          </p:cNvSpPr>
          <p:nvPr/>
        </p:nvSpPr>
        <p:spPr bwMode="auto">
          <a:xfrm>
            <a:off x="0" y="8829675"/>
            <a:ext cx="2982913" cy="465138"/>
          </a:xfrm>
          <a:prstGeom prst="rect">
            <a:avLst/>
          </a:prstGeom>
          <a:noFill/>
          <a:ln>
            <a:miter lim="800000"/>
            <a:headEnd/>
            <a:tailEnd/>
          </a:ln>
        </p:spPr>
        <p:txBody>
          <a:bodyPr anchor="b"/>
          <a:lstStyle/>
          <a:p>
            <a:pPr>
              <a:defRPr/>
            </a:pPr>
            <a:r>
              <a:rPr lang="es-ES" sz="1200">
                <a:latin typeface="+mn-lt"/>
              </a:rPr>
              <a:t>Dirección de Cultura de la Transparencia</a:t>
            </a:r>
          </a:p>
        </p:txBody>
      </p:sp>
      <p:sp>
        <p:nvSpPr>
          <p:cNvPr id="24582" name="6 Marcador de encabezado"/>
          <p:cNvSpPr txBox="1">
            <a:spLocks noGrp="1"/>
          </p:cNvSpPr>
          <p:nvPr/>
        </p:nvSpPr>
        <p:spPr bwMode="auto">
          <a:xfrm>
            <a:off x="0" y="0"/>
            <a:ext cx="2982913" cy="465138"/>
          </a:xfrm>
          <a:prstGeom prst="rect">
            <a:avLst/>
          </a:prstGeom>
          <a:noFill/>
          <a:ln>
            <a:miter lim="800000"/>
            <a:headEnd/>
            <a:tailEnd/>
          </a:ln>
        </p:spPr>
        <p:txBody>
          <a:bodyPr/>
          <a:lstStyle/>
          <a:p>
            <a:pPr>
              <a:defRPr/>
            </a:pPr>
            <a:r>
              <a:rPr lang="es-ES" sz="1200">
                <a:latin typeface="+mn-lt"/>
              </a:rPr>
              <a:t>Avance de actividades y resultados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1 Marcador de imagen de diapositiva"/>
          <p:cNvSpPr>
            <a:spLocks noGrp="1" noRot="1" noChangeAspect="1" noTextEdit="1"/>
          </p:cNvSpPr>
          <p:nvPr>
            <p:ph type="sldImg"/>
          </p:nvPr>
        </p:nvSpPr>
        <p:spPr bwMode="auto">
          <a:xfrm>
            <a:off x="1116013" y="696913"/>
            <a:ext cx="4648200" cy="3486150"/>
          </a:xfrm>
          <a:noFill/>
          <a:ln>
            <a:solidFill>
              <a:srgbClr val="000000"/>
            </a:solidFill>
            <a:miter lim="800000"/>
            <a:headEnd/>
            <a:tailEnd/>
          </a:ln>
        </p:spPr>
      </p:sp>
      <p:sp>
        <p:nvSpPr>
          <p:cNvPr id="38914"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4579" name="3 Marcador de número de diapositiva"/>
          <p:cNvSpPr txBox="1">
            <a:spLocks noGrp="1"/>
          </p:cNvSpPr>
          <p:nvPr/>
        </p:nvSpPr>
        <p:spPr bwMode="auto">
          <a:xfrm>
            <a:off x="3897313" y="8829675"/>
            <a:ext cx="2982912" cy="465138"/>
          </a:xfrm>
          <a:prstGeom prst="rect">
            <a:avLst/>
          </a:prstGeom>
          <a:noFill/>
          <a:ln>
            <a:miter lim="800000"/>
            <a:headEnd/>
            <a:tailEnd/>
          </a:ln>
        </p:spPr>
        <p:txBody>
          <a:bodyPr anchor="b"/>
          <a:lstStyle/>
          <a:p>
            <a:pPr algn="r">
              <a:defRPr/>
            </a:pPr>
            <a:fld id="{8C146437-D3D1-4FC6-9C13-1D7158753B2E}" type="slidenum">
              <a:rPr lang="es-ES" sz="1200">
                <a:latin typeface="+mn-lt"/>
              </a:rPr>
              <a:pPr algn="r">
                <a:defRPr/>
              </a:pPr>
              <a:t>12</a:t>
            </a:fld>
            <a:endParaRPr lang="es-ES" sz="1200">
              <a:latin typeface="+mn-lt"/>
            </a:endParaRPr>
          </a:p>
        </p:txBody>
      </p:sp>
      <p:sp>
        <p:nvSpPr>
          <p:cNvPr id="24580" name="4 Marcador de fecha"/>
          <p:cNvSpPr txBox="1">
            <a:spLocks noGrp="1"/>
          </p:cNvSpPr>
          <p:nvPr/>
        </p:nvSpPr>
        <p:spPr bwMode="auto">
          <a:xfrm>
            <a:off x="3897313" y="0"/>
            <a:ext cx="2982912" cy="465138"/>
          </a:xfrm>
          <a:prstGeom prst="rect">
            <a:avLst/>
          </a:prstGeom>
          <a:noFill/>
          <a:ln>
            <a:miter lim="800000"/>
            <a:headEnd/>
            <a:tailEnd/>
          </a:ln>
        </p:spPr>
        <p:txBody>
          <a:bodyPr/>
          <a:lstStyle/>
          <a:p>
            <a:pPr algn="r">
              <a:defRPr/>
            </a:pPr>
            <a:fld id="{3CA94088-B006-4145-8DAF-5A20217A1485}" type="datetime1">
              <a:rPr lang="es-ES" sz="1200">
                <a:latin typeface="+mn-lt"/>
              </a:rPr>
              <a:pPr algn="r">
                <a:defRPr/>
              </a:pPr>
              <a:t>29/10/2014</a:t>
            </a:fld>
            <a:endParaRPr lang="es-ES" sz="1200">
              <a:latin typeface="+mn-lt"/>
            </a:endParaRPr>
          </a:p>
        </p:txBody>
      </p:sp>
      <p:sp>
        <p:nvSpPr>
          <p:cNvPr id="24581" name="5 Marcador de pie de página"/>
          <p:cNvSpPr txBox="1">
            <a:spLocks noGrp="1"/>
          </p:cNvSpPr>
          <p:nvPr/>
        </p:nvSpPr>
        <p:spPr bwMode="auto">
          <a:xfrm>
            <a:off x="0" y="8829675"/>
            <a:ext cx="2982913" cy="465138"/>
          </a:xfrm>
          <a:prstGeom prst="rect">
            <a:avLst/>
          </a:prstGeom>
          <a:noFill/>
          <a:ln>
            <a:miter lim="800000"/>
            <a:headEnd/>
            <a:tailEnd/>
          </a:ln>
        </p:spPr>
        <p:txBody>
          <a:bodyPr anchor="b"/>
          <a:lstStyle/>
          <a:p>
            <a:pPr>
              <a:defRPr/>
            </a:pPr>
            <a:r>
              <a:rPr lang="es-ES" sz="1200">
                <a:latin typeface="+mn-lt"/>
              </a:rPr>
              <a:t>Dirección de Cultura de la Transparencia</a:t>
            </a:r>
          </a:p>
        </p:txBody>
      </p:sp>
      <p:sp>
        <p:nvSpPr>
          <p:cNvPr id="24582" name="6 Marcador de encabezado"/>
          <p:cNvSpPr txBox="1">
            <a:spLocks noGrp="1"/>
          </p:cNvSpPr>
          <p:nvPr/>
        </p:nvSpPr>
        <p:spPr bwMode="auto">
          <a:xfrm>
            <a:off x="0" y="0"/>
            <a:ext cx="2982913" cy="465138"/>
          </a:xfrm>
          <a:prstGeom prst="rect">
            <a:avLst/>
          </a:prstGeom>
          <a:noFill/>
          <a:ln>
            <a:miter lim="800000"/>
            <a:headEnd/>
            <a:tailEnd/>
          </a:ln>
        </p:spPr>
        <p:txBody>
          <a:bodyPr/>
          <a:lstStyle/>
          <a:p>
            <a:pPr>
              <a:defRPr/>
            </a:pPr>
            <a:r>
              <a:rPr lang="es-ES" sz="1200">
                <a:latin typeface="+mn-lt"/>
              </a:rPr>
              <a:t>Avance de actividades y resultados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1 Marcador de imagen de diapositiva"/>
          <p:cNvSpPr>
            <a:spLocks noGrp="1" noRot="1" noChangeAspect="1" noTextEdit="1"/>
          </p:cNvSpPr>
          <p:nvPr>
            <p:ph type="sldImg"/>
          </p:nvPr>
        </p:nvSpPr>
        <p:spPr bwMode="auto">
          <a:xfrm>
            <a:off x="1116013" y="696913"/>
            <a:ext cx="4648200" cy="3486150"/>
          </a:xfrm>
          <a:noFill/>
          <a:ln>
            <a:solidFill>
              <a:srgbClr val="000000"/>
            </a:solidFill>
            <a:miter lim="800000"/>
            <a:headEnd/>
            <a:tailEnd/>
          </a:ln>
        </p:spPr>
      </p:sp>
      <p:sp>
        <p:nvSpPr>
          <p:cNvPr id="40962"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6627" name="3 Marcador de número de diapositiva"/>
          <p:cNvSpPr txBox="1">
            <a:spLocks noGrp="1"/>
          </p:cNvSpPr>
          <p:nvPr/>
        </p:nvSpPr>
        <p:spPr bwMode="auto">
          <a:xfrm>
            <a:off x="3897313" y="8829675"/>
            <a:ext cx="2982912" cy="465138"/>
          </a:xfrm>
          <a:prstGeom prst="rect">
            <a:avLst/>
          </a:prstGeom>
          <a:noFill/>
          <a:ln>
            <a:miter lim="800000"/>
            <a:headEnd/>
            <a:tailEnd/>
          </a:ln>
        </p:spPr>
        <p:txBody>
          <a:bodyPr anchor="b"/>
          <a:lstStyle/>
          <a:p>
            <a:pPr algn="r">
              <a:defRPr/>
            </a:pPr>
            <a:fld id="{9E00FC74-47A0-42E8-8A61-714216A24B37}" type="slidenum">
              <a:rPr lang="es-ES" sz="1200">
                <a:latin typeface="+mn-lt"/>
              </a:rPr>
              <a:pPr algn="r">
                <a:defRPr/>
              </a:pPr>
              <a:t>13</a:t>
            </a:fld>
            <a:endParaRPr lang="es-ES" sz="1200">
              <a:latin typeface="+mn-lt"/>
            </a:endParaRPr>
          </a:p>
        </p:txBody>
      </p:sp>
      <p:sp>
        <p:nvSpPr>
          <p:cNvPr id="26628" name="4 Marcador de fecha"/>
          <p:cNvSpPr txBox="1">
            <a:spLocks noGrp="1"/>
          </p:cNvSpPr>
          <p:nvPr/>
        </p:nvSpPr>
        <p:spPr bwMode="auto">
          <a:xfrm>
            <a:off x="3897313" y="0"/>
            <a:ext cx="2982912" cy="465138"/>
          </a:xfrm>
          <a:prstGeom prst="rect">
            <a:avLst/>
          </a:prstGeom>
          <a:noFill/>
          <a:ln>
            <a:miter lim="800000"/>
            <a:headEnd/>
            <a:tailEnd/>
          </a:ln>
        </p:spPr>
        <p:txBody>
          <a:bodyPr/>
          <a:lstStyle/>
          <a:p>
            <a:pPr algn="r">
              <a:defRPr/>
            </a:pPr>
            <a:fld id="{D04A4565-DCEE-4B90-8B9D-E12ACBA99EB2}" type="datetime1">
              <a:rPr lang="es-ES" sz="1200">
                <a:latin typeface="+mn-lt"/>
              </a:rPr>
              <a:pPr algn="r">
                <a:defRPr/>
              </a:pPr>
              <a:t>29/10/2014</a:t>
            </a:fld>
            <a:endParaRPr lang="es-ES" sz="1200">
              <a:latin typeface="+mn-lt"/>
            </a:endParaRPr>
          </a:p>
        </p:txBody>
      </p:sp>
      <p:sp>
        <p:nvSpPr>
          <p:cNvPr id="26629" name="5 Marcador de pie de página"/>
          <p:cNvSpPr txBox="1">
            <a:spLocks noGrp="1"/>
          </p:cNvSpPr>
          <p:nvPr/>
        </p:nvSpPr>
        <p:spPr bwMode="auto">
          <a:xfrm>
            <a:off x="0" y="8829675"/>
            <a:ext cx="2982913" cy="465138"/>
          </a:xfrm>
          <a:prstGeom prst="rect">
            <a:avLst/>
          </a:prstGeom>
          <a:noFill/>
          <a:ln>
            <a:miter lim="800000"/>
            <a:headEnd/>
            <a:tailEnd/>
          </a:ln>
        </p:spPr>
        <p:txBody>
          <a:bodyPr anchor="b"/>
          <a:lstStyle/>
          <a:p>
            <a:pPr>
              <a:defRPr/>
            </a:pPr>
            <a:r>
              <a:rPr lang="es-ES" sz="1200">
                <a:latin typeface="+mn-lt"/>
              </a:rPr>
              <a:t>Dirección de Cultura de la Transparencia</a:t>
            </a:r>
          </a:p>
        </p:txBody>
      </p:sp>
      <p:sp>
        <p:nvSpPr>
          <p:cNvPr id="26630" name="6 Marcador de encabezado"/>
          <p:cNvSpPr txBox="1">
            <a:spLocks noGrp="1"/>
          </p:cNvSpPr>
          <p:nvPr/>
        </p:nvSpPr>
        <p:spPr bwMode="auto">
          <a:xfrm>
            <a:off x="0" y="0"/>
            <a:ext cx="2982913" cy="465138"/>
          </a:xfrm>
          <a:prstGeom prst="rect">
            <a:avLst/>
          </a:prstGeom>
          <a:noFill/>
          <a:ln>
            <a:miter lim="800000"/>
            <a:headEnd/>
            <a:tailEnd/>
          </a:ln>
        </p:spPr>
        <p:txBody>
          <a:bodyPr/>
          <a:lstStyle/>
          <a:p>
            <a:pPr>
              <a:defRPr/>
            </a:pPr>
            <a:r>
              <a:rPr lang="es-ES" sz="1200">
                <a:latin typeface="+mn-lt"/>
              </a:rPr>
              <a:t>Avance de actividades y resultados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1 Marcador de imagen de diapositiva"/>
          <p:cNvSpPr>
            <a:spLocks noGrp="1" noRot="1" noChangeAspect="1" noTextEdit="1"/>
          </p:cNvSpPr>
          <p:nvPr>
            <p:ph type="sldImg"/>
          </p:nvPr>
        </p:nvSpPr>
        <p:spPr bwMode="auto">
          <a:xfrm>
            <a:off x="1116013" y="696913"/>
            <a:ext cx="4648200" cy="3486150"/>
          </a:xfrm>
          <a:noFill/>
          <a:ln>
            <a:solidFill>
              <a:srgbClr val="000000"/>
            </a:solidFill>
            <a:miter lim="800000"/>
            <a:headEnd/>
            <a:tailEnd/>
          </a:ln>
        </p:spPr>
      </p:sp>
      <p:sp>
        <p:nvSpPr>
          <p:cNvPr id="43010"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6627" name="3 Marcador de número de diapositiva"/>
          <p:cNvSpPr txBox="1">
            <a:spLocks noGrp="1"/>
          </p:cNvSpPr>
          <p:nvPr/>
        </p:nvSpPr>
        <p:spPr bwMode="auto">
          <a:xfrm>
            <a:off x="3897313" y="8829675"/>
            <a:ext cx="2982912" cy="465138"/>
          </a:xfrm>
          <a:prstGeom prst="rect">
            <a:avLst/>
          </a:prstGeom>
          <a:noFill/>
          <a:ln>
            <a:miter lim="800000"/>
            <a:headEnd/>
            <a:tailEnd/>
          </a:ln>
        </p:spPr>
        <p:txBody>
          <a:bodyPr anchor="b"/>
          <a:lstStyle/>
          <a:p>
            <a:pPr algn="r">
              <a:defRPr/>
            </a:pPr>
            <a:fld id="{F8A32711-9AB6-4A3B-9A75-DF4E82B81684}" type="slidenum">
              <a:rPr lang="es-ES" sz="1200">
                <a:latin typeface="+mn-lt"/>
              </a:rPr>
              <a:pPr algn="r">
                <a:defRPr/>
              </a:pPr>
              <a:t>14</a:t>
            </a:fld>
            <a:endParaRPr lang="es-ES" sz="1200">
              <a:latin typeface="+mn-lt"/>
            </a:endParaRPr>
          </a:p>
        </p:txBody>
      </p:sp>
      <p:sp>
        <p:nvSpPr>
          <p:cNvPr id="26628" name="4 Marcador de fecha"/>
          <p:cNvSpPr txBox="1">
            <a:spLocks noGrp="1"/>
          </p:cNvSpPr>
          <p:nvPr/>
        </p:nvSpPr>
        <p:spPr bwMode="auto">
          <a:xfrm>
            <a:off x="3897313" y="0"/>
            <a:ext cx="2982912" cy="465138"/>
          </a:xfrm>
          <a:prstGeom prst="rect">
            <a:avLst/>
          </a:prstGeom>
          <a:noFill/>
          <a:ln>
            <a:miter lim="800000"/>
            <a:headEnd/>
            <a:tailEnd/>
          </a:ln>
        </p:spPr>
        <p:txBody>
          <a:bodyPr/>
          <a:lstStyle/>
          <a:p>
            <a:pPr algn="r">
              <a:defRPr/>
            </a:pPr>
            <a:fld id="{D04A4565-DCEE-4B90-8B9D-E12ACBA99EB2}" type="datetime1">
              <a:rPr lang="es-ES" sz="1200">
                <a:latin typeface="+mn-lt"/>
              </a:rPr>
              <a:pPr algn="r">
                <a:defRPr/>
              </a:pPr>
              <a:t>29/10/2014</a:t>
            </a:fld>
            <a:endParaRPr lang="es-ES" sz="1200">
              <a:latin typeface="+mn-lt"/>
            </a:endParaRPr>
          </a:p>
        </p:txBody>
      </p:sp>
      <p:sp>
        <p:nvSpPr>
          <p:cNvPr id="26629" name="5 Marcador de pie de página"/>
          <p:cNvSpPr txBox="1">
            <a:spLocks noGrp="1"/>
          </p:cNvSpPr>
          <p:nvPr/>
        </p:nvSpPr>
        <p:spPr bwMode="auto">
          <a:xfrm>
            <a:off x="0" y="8829675"/>
            <a:ext cx="2982913" cy="465138"/>
          </a:xfrm>
          <a:prstGeom prst="rect">
            <a:avLst/>
          </a:prstGeom>
          <a:noFill/>
          <a:ln>
            <a:miter lim="800000"/>
            <a:headEnd/>
            <a:tailEnd/>
          </a:ln>
        </p:spPr>
        <p:txBody>
          <a:bodyPr anchor="b"/>
          <a:lstStyle/>
          <a:p>
            <a:pPr>
              <a:defRPr/>
            </a:pPr>
            <a:r>
              <a:rPr lang="es-ES" sz="1200">
                <a:latin typeface="+mn-lt"/>
              </a:rPr>
              <a:t>Dirección de Cultura de la Transparencia</a:t>
            </a:r>
          </a:p>
        </p:txBody>
      </p:sp>
      <p:sp>
        <p:nvSpPr>
          <p:cNvPr id="26630" name="6 Marcador de encabezado"/>
          <p:cNvSpPr txBox="1">
            <a:spLocks noGrp="1"/>
          </p:cNvSpPr>
          <p:nvPr/>
        </p:nvSpPr>
        <p:spPr bwMode="auto">
          <a:xfrm>
            <a:off x="0" y="0"/>
            <a:ext cx="2982913" cy="465138"/>
          </a:xfrm>
          <a:prstGeom prst="rect">
            <a:avLst/>
          </a:prstGeom>
          <a:noFill/>
          <a:ln>
            <a:miter lim="800000"/>
            <a:headEnd/>
            <a:tailEnd/>
          </a:ln>
        </p:spPr>
        <p:txBody>
          <a:bodyPr/>
          <a:lstStyle/>
          <a:p>
            <a:pPr>
              <a:defRPr/>
            </a:pPr>
            <a:r>
              <a:rPr lang="es-ES" sz="1200">
                <a:latin typeface="+mn-lt"/>
              </a:rPr>
              <a:t>Avance de actividades y resultados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1 Marcador de imagen de diapositiva"/>
          <p:cNvSpPr>
            <a:spLocks noGrp="1" noRot="1" noChangeAspect="1" noTextEdit="1"/>
          </p:cNvSpPr>
          <p:nvPr>
            <p:ph type="sldImg"/>
          </p:nvPr>
        </p:nvSpPr>
        <p:spPr bwMode="auto">
          <a:xfrm>
            <a:off x="1116013" y="696913"/>
            <a:ext cx="4648200" cy="3486150"/>
          </a:xfrm>
          <a:noFill/>
          <a:ln>
            <a:solidFill>
              <a:srgbClr val="000000"/>
            </a:solidFill>
            <a:miter lim="800000"/>
            <a:headEnd/>
            <a:tailEnd/>
          </a:ln>
        </p:spPr>
      </p:sp>
      <p:sp>
        <p:nvSpPr>
          <p:cNvPr id="45058"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8675" name="3 Marcador de número de diapositiva"/>
          <p:cNvSpPr txBox="1">
            <a:spLocks noGrp="1"/>
          </p:cNvSpPr>
          <p:nvPr/>
        </p:nvSpPr>
        <p:spPr bwMode="auto">
          <a:xfrm>
            <a:off x="3897313" y="8829675"/>
            <a:ext cx="2982912" cy="465138"/>
          </a:xfrm>
          <a:prstGeom prst="rect">
            <a:avLst/>
          </a:prstGeom>
          <a:noFill/>
          <a:ln>
            <a:miter lim="800000"/>
            <a:headEnd/>
            <a:tailEnd/>
          </a:ln>
        </p:spPr>
        <p:txBody>
          <a:bodyPr anchor="b"/>
          <a:lstStyle/>
          <a:p>
            <a:pPr algn="r">
              <a:defRPr/>
            </a:pPr>
            <a:fld id="{8FED9C2E-F56D-4B63-97CE-9BAE727C4B80}" type="slidenum">
              <a:rPr lang="es-ES" sz="1200">
                <a:latin typeface="+mn-lt"/>
              </a:rPr>
              <a:pPr algn="r">
                <a:defRPr/>
              </a:pPr>
              <a:t>15</a:t>
            </a:fld>
            <a:endParaRPr lang="es-ES" sz="1200">
              <a:latin typeface="+mn-lt"/>
            </a:endParaRPr>
          </a:p>
        </p:txBody>
      </p:sp>
      <p:sp>
        <p:nvSpPr>
          <p:cNvPr id="28676" name="4 Marcador de fecha"/>
          <p:cNvSpPr txBox="1">
            <a:spLocks noGrp="1"/>
          </p:cNvSpPr>
          <p:nvPr/>
        </p:nvSpPr>
        <p:spPr bwMode="auto">
          <a:xfrm>
            <a:off x="3897313" y="0"/>
            <a:ext cx="2982912" cy="465138"/>
          </a:xfrm>
          <a:prstGeom prst="rect">
            <a:avLst/>
          </a:prstGeom>
          <a:noFill/>
          <a:ln>
            <a:miter lim="800000"/>
            <a:headEnd/>
            <a:tailEnd/>
          </a:ln>
        </p:spPr>
        <p:txBody>
          <a:bodyPr/>
          <a:lstStyle/>
          <a:p>
            <a:pPr algn="r">
              <a:defRPr/>
            </a:pPr>
            <a:fld id="{5C47CB9C-A328-4449-82D7-A45398B414B2}" type="datetime1">
              <a:rPr lang="es-ES" sz="1200">
                <a:latin typeface="+mn-lt"/>
              </a:rPr>
              <a:pPr algn="r">
                <a:defRPr/>
              </a:pPr>
              <a:t>29/10/2014</a:t>
            </a:fld>
            <a:endParaRPr lang="es-ES" sz="1200">
              <a:latin typeface="+mn-lt"/>
            </a:endParaRPr>
          </a:p>
        </p:txBody>
      </p:sp>
      <p:sp>
        <p:nvSpPr>
          <p:cNvPr id="28677" name="5 Marcador de pie de página"/>
          <p:cNvSpPr txBox="1">
            <a:spLocks noGrp="1"/>
          </p:cNvSpPr>
          <p:nvPr/>
        </p:nvSpPr>
        <p:spPr bwMode="auto">
          <a:xfrm>
            <a:off x="0" y="8829675"/>
            <a:ext cx="2982913" cy="465138"/>
          </a:xfrm>
          <a:prstGeom prst="rect">
            <a:avLst/>
          </a:prstGeom>
          <a:noFill/>
          <a:ln>
            <a:miter lim="800000"/>
            <a:headEnd/>
            <a:tailEnd/>
          </a:ln>
        </p:spPr>
        <p:txBody>
          <a:bodyPr anchor="b"/>
          <a:lstStyle/>
          <a:p>
            <a:pPr>
              <a:defRPr/>
            </a:pPr>
            <a:r>
              <a:rPr lang="es-ES" sz="1200">
                <a:latin typeface="+mn-lt"/>
              </a:rPr>
              <a:t>Dirección de Cultura de la Transparencia</a:t>
            </a:r>
          </a:p>
        </p:txBody>
      </p:sp>
      <p:sp>
        <p:nvSpPr>
          <p:cNvPr id="28678" name="6 Marcador de encabezado"/>
          <p:cNvSpPr txBox="1">
            <a:spLocks noGrp="1"/>
          </p:cNvSpPr>
          <p:nvPr/>
        </p:nvSpPr>
        <p:spPr bwMode="auto">
          <a:xfrm>
            <a:off x="0" y="0"/>
            <a:ext cx="2982913" cy="465138"/>
          </a:xfrm>
          <a:prstGeom prst="rect">
            <a:avLst/>
          </a:prstGeom>
          <a:noFill/>
          <a:ln>
            <a:miter lim="800000"/>
            <a:headEnd/>
            <a:tailEnd/>
          </a:ln>
        </p:spPr>
        <p:txBody>
          <a:bodyPr/>
          <a:lstStyle/>
          <a:p>
            <a:pPr>
              <a:defRPr/>
            </a:pPr>
            <a:r>
              <a:rPr lang="es-ES" sz="1200">
                <a:latin typeface="+mn-lt"/>
              </a:rPr>
              <a:t>Avance de actividades y resultados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1 Marcador de imagen de diapositiva"/>
          <p:cNvSpPr>
            <a:spLocks noGrp="1" noRot="1" noChangeAspect="1" noTextEdit="1"/>
          </p:cNvSpPr>
          <p:nvPr>
            <p:ph type="sldImg"/>
          </p:nvPr>
        </p:nvSpPr>
        <p:spPr bwMode="auto">
          <a:xfrm>
            <a:off x="1116013" y="696913"/>
            <a:ext cx="4648200" cy="3486150"/>
          </a:xfrm>
          <a:noFill/>
          <a:ln>
            <a:solidFill>
              <a:srgbClr val="000000"/>
            </a:solidFill>
            <a:miter lim="800000"/>
            <a:headEnd/>
            <a:tailEnd/>
          </a:ln>
        </p:spPr>
      </p:sp>
      <p:sp>
        <p:nvSpPr>
          <p:cNvPr id="47106"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8675" name="3 Marcador de número de diapositiva"/>
          <p:cNvSpPr txBox="1">
            <a:spLocks noGrp="1"/>
          </p:cNvSpPr>
          <p:nvPr/>
        </p:nvSpPr>
        <p:spPr bwMode="auto">
          <a:xfrm>
            <a:off x="3897313" y="8829675"/>
            <a:ext cx="2982912" cy="465138"/>
          </a:xfrm>
          <a:prstGeom prst="rect">
            <a:avLst/>
          </a:prstGeom>
          <a:noFill/>
          <a:ln>
            <a:miter lim="800000"/>
            <a:headEnd/>
            <a:tailEnd/>
          </a:ln>
        </p:spPr>
        <p:txBody>
          <a:bodyPr anchor="b"/>
          <a:lstStyle/>
          <a:p>
            <a:pPr algn="r">
              <a:defRPr/>
            </a:pPr>
            <a:fld id="{97BDD79C-D6A4-4512-9863-83E0225ED021}" type="slidenum">
              <a:rPr lang="es-ES" sz="1200">
                <a:latin typeface="+mn-lt"/>
              </a:rPr>
              <a:pPr algn="r">
                <a:defRPr/>
              </a:pPr>
              <a:t>16</a:t>
            </a:fld>
            <a:endParaRPr lang="es-ES" sz="1200">
              <a:latin typeface="+mn-lt"/>
            </a:endParaRPr>
          </a:p>
        </p:txBody>
      </p:sp>
      <p:sp>
        <p:nvSpPr>
          <p:cNvPr id="28676" name="4 Marcador de fecha"/>
          <p:cNvSpPr txBox="1">
            <a:spLocks noGrp="1"/>
          </p:cNvSpPr>
          <p:nvPr/>
        </p:nvSpPr>
        <p:spPr bwMode="auto">
          <a:xfrm>
            <a:off x="3897313" y="0"/>
            <a:ext cx="2982912" cy="465138"/>
          </a:xfrm>
          <a:prstGeom prst="rect">
            <a:avLst/>
          </a:prstGeom>
          <a:noFill/>
          <a:ln>
            <a:miter lim="800000"/>
            <a:headEnd/>
            <a:tailEnd/>
          </a:ln>
        </p:spPr>
        <p:txBody>
          <a:bodyPr/>
          <a:lstStyle/>
          <a:p>
            <a:pPr algn="r">
              <a:defRPr/>
            </a:pPr>
            <a:fld id="{5C47CB9C-A328-4449-82D7-A45398B414B2}" type="datetime1">
              <a:rPr lang="es-ES" sz="1200">
                <a:latin typeface="+mn-lt"/>
              </a:rPr>
              <a:pPr algn="r">
                <a:defRPr/>
              </a:pPr>
              <a:t>29/10/2014</a:t>
            </a:fld>
            <a:endParaRPr lang="es-ES" sz="1200">
              <a:latin typeface="+mn-lt"/>
            </a:endParaRPr>
          </a:p>
        </p:txBody>
      </p:sp>
      <p:sp>
        <p:nvSpPr>
          <p:cNvPr id="28677" name="5 Marcador de pie de página"/>
          <p:cNvSpPr txBox="1">
            <a:spLocks noGrp="1"/>
          </p:cNvSpPr>
          <p:nvPr/>
        </p:nvSpPr>
        <p:spPr bwMode="auto">
          <a:xfrm>
            <a:off x="0" y="8829675"/>
            <a:ext cx="2982913" cy="465138"/>
          </a:xfrm>
          <a:prstGeom prst="rect">
            <a:avLst/>
          </a:prstGeom>
          <a:noFill/>
          <a:ln>
            <a:miter lim="800000"/>
            <a:headEnd/>
            <a:tailEnd/>
          </a:ln>
        </p:spPr>
        <p:txBody>
          <a:bodyPr anchor="b"/>
          <a:lstStyle/>
          <a:p>
            <a:pPr>
              <a:defRPr/>
            </a:pPr>
            <a:r>
              <a:rPr lang="es-ES" sz="1200">
                <a:latin typeface="+mn-lt"/>
              </a:rPr>
              <a:t>Dirección de Cultura de la Transparencia</a:t>
            </a:r>
          </a:p>
        </p:txBody>
      </p:sp>
      <p:sp>
        <p:nvSpPr>
          <p:cNvPr id="28678" name="6 Marcador de encabezado"/>
          <p:cNvSpPr txBox="1">
            <a:spLocks noGrp="1"/>
          </p:cNvSpPr>
          <p:nvPr/>
        </p:nvSpPr>
        <p:spPr bwMode="auto">
          <a:xfrm>
            <a:off x="0" y="0"/>
            <a:ext cx="2982913" cy="465138"/>
          </a:xfrm>
          <a:prstGeom prst="rect">
            <a:avLst/>
          </a:prstGeom>
          <a:noFill/>
          <a:ln>
            <a:miter lim="800000"/>
            <a:headEnd/>
            <a:tailEnd/>
          </a:ln>
        </p:spPr>
        <p:txBody>
          <a:bodyPr/>
          <a:lstStyle/>
          <a:p>
            <a:pPr>
              <a:defRPr/>
            </a:pPr>
            <a:r>
              <a:rPr lang="es-ES" sz="1200">
                <a:latin typeface="+mn-lt"/>
              </a:rPr>
              <a:t>Avance de actividades y resultados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1 Marcador de imagen de diapositiva"/>
          <p:cNvSpPr>
            <a:spLocks noGrp="1" noRot="1" noChangeAspect="1" noTextEdit="1"/>
          </p:cNvSpPr>
          <p:nvPr>
            <p:ph type="sldImg"/>
          </p:nvPr>
        </p:nvSpPr>
        <p:spPr bwMode="auto">
          <a:xfrm>
            <a:off x="1116013" y="696913"/>
            <a:ext cx="4648200" cy="3486150"/>
          </a:xfrm>
          <a:noFill/>
          <a:ln>
            <a:solidFill>
              <a:srgbClr val="000000"/>
            </a:solidFill>
            <a:miter lim="800000"/>
            <a:headEnd/>
            <a:tailEnd/>
          </a:ln>
        </p:spPr>
      </p:sp>
      <p:sp>
        <p:nvSpPr>
          <p:cNvPr id="49154"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0723" name="3 Marcador de número de diapositiva"/>
          <p:cNvSpPr txBox="1">
            <a:spLocks noGrp="1"/>
          </p:cNvSpPr>
          <p:nvPr/>
        </p:nvSpPr>
        <p:spPr bwMode="auto">
          <a:xfrm>
            <a:off x="3897313" y="8829675"/>
            <a:ext cx="2982912" cy="465138"/>
          </a:xfrm>
          <a:prstGeom prst="rect">
            <a:avLst/>
          </a:prstGeom>
          <a:noFill/>
          <a:ln>
            <a:miter lim="800000"/>
            <a:headEnd/>
            <a:tailEnd/>
          </a:ln>
        </p:spPr>
        <p:txBody>
          <a:bodyPr anchor="b"/>
          <a:lstStyle/>
          <a:p>
            <a:pPr algn="r">
              <a:defRPr/>
            </a:pPr>
            <a:fld id="{81CA1DE6-9457-4895-8366-7DAA24D99F8E}" type="slidenum">
              <a:rPr lang="es-ES" sz="1200">
                <a:latin typeface="+mn-lt"/>
              </a:rPr>
              <a:pPr algn="r">
                <a:defRPr/>
              </a:pPr>
              <a:t>17</a:t>
            </a:fld>
            <a:endParaRPr lang="es-ES" sz="1200">
              <a:latin typeface="+mn-lt"/>
            </a:endParaRPr>
          </a:p>
        </p:txBody>
      </p:sp>
      <p:sp>
        <p:nvSpPr>
          <p:cNvPr id="30724" name="4 Marcador de fecha"/>
          <p:cNvSpPr txBox="1">
            <a:spLocks noGrp="1"/>
          </p:cNvSpPr>
          <p:nvPr/>
        </p:nvSpPr>
        <p:spPr bwMode="auto">
          <a:xfrm>
            <a:off x="3897313" y="0"/>
            <a:ext cx="2982912" cy="465138"/>
          </a:xfrm>
          <a:prstGeom prst="rect">
            <a:avLst/>
          </a:prstGeom>
          <a:noFill/>
          <a:ln>
            <a:miter lim="800000"/>
            <a:headEnd/>
            <a:tailEnd/>
          </a:ln>
        </p:spPr>
        <p:txBody>
          <a:bodyPr/>
          <a:lstStyle/>
          <a:p>
            <a:pPr algn="r">
              <a:defRPr/>
            </a:pPr>
            <a:fld id="{BDCAA6C8-5E6C-4AE5-A313-DFC2BB61F90A}" type="datetime1">
              <a:rPr lang="es-ES" sz="1200">
                <a:latin typeface="+mn-lt"/>
              </a:rPr>
              <a:pPr algn="r">
                <a:defRPr/>
              </a:pPr>
              <a:t>29/10/2014</a:t>
            </a:fld>
            <a:endParaRPr lang="es-ES" sz="1200">
              <a:latin typeface="+mn-lt"/>
            </a:endParaRPr>
          </a:p>
        </p:txBody>
      </p:sp>
      <p:sp>
        <p:nvSpPr>
          <p:cNvPr id="30725" name="5 Marcador de pie de página"/>
          <p:cNvSpPr txBox="1">
            <a:spLocks noGrp="1"/>
          </p:cNvSpPr>
          <p:nvPr/>
        </p:nvSpPr>
        <p:spPr bwMode="auto">
          <a:xfrm>
            <a:off x="0" y="8829675"/>
            <a:ext cx="2982913" cy="465138"/>
          </a:xfrm>
          <a:prstGeom prst="rect">
            <a:avLst/>
          </a:prstGeom>
          <a:noFill/>
          <a:ln>
            <a:miter lim="800000"/>
            <a:headEnd/>
            <a:tailEnd/>
          </a:ln>
        </p:spPr>
        <p:txBody>
          <a:bodyPr anchor="b"/>
          <a:lstStyle/>
          <a:p>
            <a:pPr>
              <a:defRPr/>
            </a:pPr>
            <a:r>
              <a:rPr lang="es-ES" sz="1200">
                <a:latin typeface="+mn-lt"/>
              </a:rPr>
              <a:t>Dirección de Cultura de la Transparencia</a:t>
            </a:r>
          </a:p>
        </p:txBody>
      </p:sp>
      <p:sp>
        <p:nvSpPr>
          <p:cNvPr id="30726" name="6 Marcador de encabezado"/>
          <p:cNvSpPr txBox="1">
            <a:spLocks noGrp="1"/>
          </p:cNvSpPr>
          <p:nvPr/>
        </p:nvSpPr>
        <p:spPr bwMode="auto">
          <a:xfrm>
            <a:off x="0" y="0"/>
            <a:ext cx="2982913" cy="465138"/>
          </a:xfrm>
          <a:prstGeom prst="rect">
            <a:avLst/>
          </a:prstGeom>
          <a:noFill/>
          <a:ln>
            <a:miter lim="800000"/>
            <a:headEnd/>
            <a:tailEnd/>
          </a:ln>
        </p:spPr>
        <p:txBody>
          <a:bodyPr/>
          <a:lstStyle/>
          <a:p>
            <a:pPr>
              <a:defRPr/>
            </a:pPr>
            <a:r>
              <a:rPr lang="es-ES" sz="1200">
                <a:latin typeface="+mn-lt"/>
              </a:rPr>
              <a:t>Avance de actividades y resultados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1 Marcador de imagen de diapositiva"/>
          <p:cNvSpPr>
            <a:spLocks noGrp="1" noRot="1" noChangeAspect="1" noTextEdit="1"/>
          </p:cNvSpPr>
          <p:nvPr>
            <p:ph type="sldImg"/>
          </p:nvPr>
        </p:nvSpPr>
        <p:spPr bwMode="auto">
          <a:xfrm>
            <a:off x="1116013" y="696913"/>
            <a:ext cx="4648200" cy="3486150"/>
          </a:xfrm>
          <a:noFill/>
          <a:ln>
            <a:solidFill>
              <a:srgbClr val="000000"/>
            </a:solidFill>
            <a:miter lim="800000"/>
            <a:headEnd/>
            <a:tailEnd/>
          </a:ln>
        </p:spPr>
      </p:sp>
      <p:sp>
        <p:nvSpPr>
          <p:cNvPr id="51202"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0723" name="3 Marcador de número de diapositiva"/>
          <p:cNvSpPr txBox="1">
            <a:spLocks noGrp="1"/>
          </p:cNvSpPr>
          <p:nvPr/>
        </p:nvSpPr>
        <p:spPr bwMode="auto">
          <a:xfrm>
            <a:off x="3897313" y="8829675"/>
            <a:ext cx="2982912" cy="465138"/>
          </a:xfrm>
          <a:prstGeom prst="rect">
            <a:avLst/>
          </a:prstGeom>
          <a:noFill/>
          <a:ln>
            <a:miter lim="800000"/>
            <a:headEnd/>
            <a:tailEnd/>
          </a:ln>
        </p:spPr>
        <p:txBody>
          <a:bodyPr anchor="b"/>
          <a:lstStyle/>
          <a:p>
            <a:pPr algn="r">
              <a:defRPr/>
            </a:pPr>
            <a:fld id="{2257E0A3-CF9E-429F-BAED-FFF3DE32A331}" type="slidenum">
              <a:rPr lang="es-ES" sz="1200">
                <a:latin typeface="+mn-lt"/>
              </a:rPr>
              <a:pPr algn="r">
                <a:defRPr/>
              </a:pPr>
              <a:t>18</a:t>
            </a:fld>
            <a:endParaRPr lang="es-ES" sz="1200">
              <a:latin typeface="+mn-lt"/>
            </a:endParaRPr>
          </a:p>
        </p:txBody>
      </p:sp>
      <p:sp>
        <p:nvSpPr>
          <p:cNvPr id="30724" name="4 Marcador de fecha"/>
          <p:cNvSpPr txBox="1">
            <a:spLocks noGrp="1"/>
          </p:cNvSpPr>
          <p:nvPr/>
        </p:nvSpPr>
        <p:spPr bwMode="auto">
          <a:xfrm>
            <a:off x="3897313" y="0"/>
            <a:ext cx="2982912" cy="465138"/>
          </a:xfrm>
          <a:prstGeom prst="rect">
            <a:avLst/>
          </a:prstGeom>
          <a:noFill/>
          <a:ln>
            <a:miter lim="800000"/>
            <a:headEnd/>
            <a:tailEnd/>
          </a:ln>
        </p:spPr>
        <p:txBody>
          <a:bodyPr/>
          <a:lstStyle/>
          <a:p>
            <a:pPr algn="r">
              <a:defRPr/>
            </a:pPr>
            <a:fld id="{BDCAA6C8-5E6C-4AE5-A313-DFC2BB61F90A}" type="datetime1">
              <a:rPr lang="es-ES" sz="1200">
                <a:latin typeface="+mn-lt"/>
              </a:rPr>
              <a:pPr algn="r">
                <a:defRPr/>
              </a:pPr>
              <a:t>29/10/2014</a:t>
            </a:fld>
            <a:endParaRPr lang="es-ES" sz="1200">
              <a:latin typeface="+mn-lt"/>
            </a:endParaRPr>
          </a:p>
        </p:txBody>
      </p:sp>
      <p:sp>
        <p:nvSpPr>
          <p:cNvPr id="30725" name="5 Marcador de pie de página"/>
          <p:cNvSpPr txBox="1">
            <a:spLocks noGrp="1"/>
          </p:cNvSpPr>
          <p:nvPr/>
        </p:nvSpPr>
        <p:spPr bwMode="auto">
          <a:xfrm>
            <a:off x="0" y="8829675"/>
            <a:ext cx="2982913" cy="465138"/>
          </a:xfrm>
          <a:prstGeom prst="rect">
            <a:avLst/>
          </a:prstGeom>
          <a:noFill/>
          <a:ln>
            <a:miter lim="800000"/>
            <a:headEnd/>
            <a:tailEnd/>
          </a:ln>
        </p:spPr>
        <p:txBody>
          <a:bodyPr anchor="b"/>
          <a:lstStyle/>
          <a:p>
            <a:pPr>
              <a:defRPr/>
            </a:pPr>
            <a:r>
              <a:rPr lang="es-ES" sz="1200">
                <a:latin typeface="+mn-lt"/>
              </a:rPr>
              <a:t>Dirección de Cultura de la Transparencia</a:t>
            </a:r>
          </a:p>
        </p:txBody>
      </p:sp>
      <p:sp>
        <p:nvSpPr>
          <p:cNvPr id="30726" name="6 Marcador de encabezado"/>
          <p:cNvSpPr txBox="1">
            <a:spLocks noGrp="1"/>
          </p:cNvSpPr>
          <p:nvPr/>
        </p:nvSpPr>
        <p:spPr bwMode="auto">
          <a:xfrm>
            <a:off x="0" y="0"/>
            <a:ext cx="2982913" cy="465138"/>
          </a:xfrm>
          <a:prstGeom prst="rect">
            <a:avLst/>
          </a:prstGeom>
          <a:noFill/>
          <a:ln>
            <a:miter lim="800000"/>
            <a:headEnd/>
            <a:tailEnd/>
          </a:ln>
        </p:spPr>
        <p:txBody>
          <a:bodyPr/>
          <a:lstStyle/>
          <a:p>
            <a:pPr>
              <a:defRPr/>
            </a:pPr>
            <a:r>
              <a:rPr lang="es-ES" sz="1200">
                <a:latin typeface="+mn-lt"/>
              </a:rPr>
              <a:t>Avance de actividades y resultados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1 Marcador de imagen de diapositiva"/>
          <p:cNvSpPr>
            <a:spLocks noGrp="1" noRot="1" noChangeAspect="1"/>
          </p:cNvSpPr>
          <p:nvPr>
            <p:ph type="sldImg"/>
          </p:nvPr>
        </p:nvSpPr>
        <p:spPr bwMode="auto">
          <a:noFill/>
          <a:ln>
            <a:solidFill>
              <a:srgbClr val="000000"/>
            </a:solidFill>
            <a:miter lim="800000"/>
            <a:headEnd/>
            <a:tailEnd/>
          </a:ln>
        </p:spPr>
      </p:sp>
      <p:sp>
        <p:nvSpPr>
          <p:cNvPr id="18434"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smtClean="0"/>
          </a:p>
        </p:txBody>
      </p:sp>
      <p:sp>
        <p:nvSpPr>
          <p:cNvPr id="16387" name="3 Marcador de encabezado"/>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r>
              <a:rPr lang="es-ES">
                <a:cs typeface="Arial" charset="0"/>
              </a:rPr>
              <a:t>Avance de actividades y resultados</a:t>
            </a:r>
          </a:p>
        </p:txBody>
      </p:sp>
      <p:sp>
        <p:nvSpPr>
          <p:cNvPr id="16388" name="4 Marcador de fecha"/>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fld id="{928B8418-A0A9-4F6C-98C4-B2A42AAD6A09}" type="datetime1">
              <a:rPr lang="es-ES">
                <a:cs typeface="Arial" charset="0"/>
              </a:rPr>
              <a:pPr fontAlgn="base">
                <a:spcBef>
                  <a:spcPct val="0"/>
                </a:spcBef>
                <a:spcAft>
                  <a:spcPct val="0"/>
                </a:spcAft>
                <a:defRPr/>
              </a:pPr>
              <a:t>29/10/2014</a:t>
            </a:fld>
            <a:endParaRPr lang="es-ES" dirty="0">
              <a:cs typeface="Arial" charset="0"/>
            </a:endParaRPr>
          </a:p>
        </p:txBody>
      </p:sp>
      <p:sp>
        <p:nvSpPr>
          <p:cNvPr id="16389" name="5 Marcador de pie de página"/>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r>
              <a:rPr lang="es-ES">
                <a:cs typeface="Arial" charset="0"/>
              </a:rPr>
              <a:t>Dirección de Cultura de la Transparencia</a:t>
            </a:r>
          </a:p>
        </p:txBody>
      </p:sp>
      <p:sp>
        <p:nvSpPr>
          <p:cNvPr id="16390" name="6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4403FB4-4C81-4C82-B64C-9CA9B615A001}" type="slidenum">
              <a:rPr lang="es-ES">
                <a:cs typeface="Arial" charset="0"/>
              </a:rPr>
              <a:pPr fontAlgn="base">
                <a:spcBef>
                  <a:spcPct val="0"/>
                </a:spcBef>
                <a:spcAft>
                  <a:spcPct val="0"/>
                </a:spcAft>
                <a:defRPr/>
              </a:pPr>
              <a:t>2</a:t>
            </a:fld>
            <a:endParaRPr lang="es-ES" dirty="0">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1 Marcador de imagen de diapositiva"/>
          <p:cNvSpPr>
            <a:spLocks noGrp="1" noRot="1" noChangeAspect="1"/>
          </p:cNvSpPr>
          <p:nvPr>
            <p:ph type="sldImg"/>
          </p:nvPr>
        </p:nvSpPr>
        <p:spPr bwMode="auto">
          <a:noFill/>
          <a:ln>
            <a:solidFill>
              <a:srgbClr val="000000"/>
            </a:solidFill>
            <a:miter lim="800000"/>
            <a:headEnd/>
            <a:tailEnd/>
          </a:ln>
        </p:spPr>
      </p:sp>
      <p:sp>
        <p:nvSpPr>
          <p:cNvPr id="20482"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smtClean="0"/>
          </a:p>
        </p:txBody>
      </p:sp>
      <p:sp>
        <p:nvSpPr>
          <p:cNvPr id="16387" name="3 Marcador de encabezado"/>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r>
              <a:rPr lang="es-ES">
                <a:cs typeface="Arial" charset="0"/>
              </a:rPr>
              <a:t>Avance de actividades y resultados</a:t>
            </a:r>
          </a:p>
        </p:txBody>
      </p:sp>
      <p:sp>
        <p:nvSpPr>
          <p:cNvPr id="16388" name="4 Marcador de fecha"/>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fld id="{928B8418-A0A9-4F6C-98C4-B2A42AAD6A09}" type="datetime1">
              <a:rPr lang="es-ES">
                <a:cs typeface="Arial" charset="0"/>
              </a:rPr>
              <a:pPr fontAlgn="base">
                <a:spcBef>
                  <a:spcPct val="0"/>
                </a:spcBef>
                <a:spcAft>
                  <a:spcPct val="0"/>
                </a:spcAft>
                <a:defRPr/>
              </a:pPr>
              <a:t>29/10/2014</a:t>
            </a:fld>
            <a:endParaRPr lang="es-ES" dirty="0">
              <a:cs typeface="Arial" charset="0"/>
            </a:endParaRPr>
          </a:p>
        </p:txBody>
      </p:sp>
      <p:sp>
        <p:nvSpPr>
          <p:cNvPr id="16389" name="5 Marcador de pie de página"/>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r>
              <a:rPr lang="es-ES">
                <a:cs typeface="Arial" charset="0"/>
              </a:rPr>
              <a:t>Dirección de Cultura de la Transparencia</a:t>
            </a:r>
          </a:p>
        </p:txBody>
      </p:sp>
      <p:sp>
        <p:nvSpPr>
          <p:cNvPr id="16390" name="6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7F45AA2-E753-4FD1-8CCE-C8579A942BDC}" type="slidenum">
              <a:rPr lang="es-ES">
                <a:cs typeface="Arial" charset="0"/>
              </a:rPr>
              <a:pPr fontAlgn="base">
                <a:spcBef>
                  <a:spcPct val="0"/>
                </a:spcBef>
                <a:spcAft>
                  <a:spcPct val="0"/>
                </a:spcAft>
                <a:defRPr/>
              </a:pPr>
              <a:t>3</a:t>
            </a:fld>
            <a:endParaRPr lang="es-ES" dirty="0">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1 Marcador de imagen de diapositiva"/>
          <p:cNvSpPr>
            <a:spLocks noGrp="1" noRot="1" noChangeAspect="1"/>
          </p:cNvSpPr>
          <p:nvPr>
            <p:ph type="sldImg"/>
          </p:nvPr>
        </p:nvSpPr>
        <p:spPr bwMode="auto">
          <a:noFill/>
          <a:ln>
            <a:solidFill>
              <a:srgbClr val="000000"/>
            </a:solidFill>
            <a:miter lim="800000"/>
            <a:headEnd/>
            <a:tailEnd/>
          </a:ln>
        </p:spPr>
      </p:sp>
      <p:sp>
        <p:nvSpPr>
          <p:cNvPr id="22530"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smtClean="0"/>
          </a:p>
        </p:txBody>
      </p:sp>
      <p:sp>
        <p:nvSpPr>
          <p:cNvPr id="16387" name="3 Marcador de encabezado"/>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r>
              <a:rPr lang="es-ES">
                <a:cs typeface="Arial" charset="0"/>
              </a:rPr>
              <a:t>Avance de actividades y resultados</a:t>
            </a:r>
          </a:p>
        </p:txBody>
      </p:sp>
      <p:sp>
        <p:nvSpPr>
          <p:cNvPr id="16388" name="4 Marcador de fecha"/>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fld id="{928B8418-A0A9-4F6C-98C4-B2A42AAD6A09}" type="datetime1">
              <a:rPr lang="es-ES">
                <a:cs typeface="Arial" charset="0"/>
              </a:rPr>
              <a:pPr fontAlgn="base">
                <a:spcBef>
                  <a:spcPct val="0"/>
                </a:spcBef>
                <a:spcAft>
                  <a:spcPct val="0"/>
                </a:spcAft>
                <a:defRPr/>
              </a:pPr>
              <a:t>29/10/2014</a:t>
            </a:fld>
            <a:endParaRPr lang="es-ES" dirty="0">
              <a:cs typeface="Arial" charset="0"/>
            </a:endParaRPr>
          </a:p>
        </p:txBody>
      </p:sp>
      <p:sp>
        <p:nvSpPr>
          <p:cNvPr id="16389" name="5 Marcador de pie de página"/>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r>
              <a:rPr lang="es-ES">
                <a:cs typeface="Arial" charset="0"/>
              </a:rPr>
              <a:t>Dirección de Cultura de la Transparencia</a:t>
            </a:r>
          </a:p>
        </p:txBody>
      </p:sp>
      <p:sp>
        <p:nvSpPr>
          <p:cNvPr id="16390" name="6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5068AB8-AF29-4FFA-AFB9-B3F5AEE56305}" type="slidenum">
              <a:rPr lang="es-ES">
                <a:cs typeface="Arial" charset="0"/>
              </a:rPr>
              <a:pPr fontAlgn="base">
                <a:spcBef>
                  <a:spcPct val="0"/>
                </a:spcBef>
                <a:spcAft>
                  <a:spcPct val="0"/>
                </a:spcAft>
                <a:defRPr/>
              </a:pPr>
              <a:t>4</a:t>
            </a:fld>
            <a:endParaRPr lang="es-ES" dirty="0">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1 Marcador de imagen de diapositiva"/>
          <p:cNvSpPr>
            <a:spLocks noGrp="1" noRot="1" noChangeAspect="1" noTextEdit="1"/>
          </p:cNvSpPr>
          <p:nvPr>
            <p:ph type="sldImg"/>
          </p:nvPr>
        </p:nvSpPr>
        <p:spPr bwMode="auto">
          <a:xfrm>
            <a:off x="1116013" y="696913"/>
            <a:ext cx="4648200" cy="3486150"/>
          </a:xfrm>
          <a:noFill/>
          <a:ln>
            <a:solidFill>
              <a:srgbClr val="000000"/>
            </a:solidFill>
            <a:miter lim="800000"/>
            <a:headEnd/>
            <a:tailEnd/>
          </a:ln>
        </p:spPr>
      </p:sp>
      <p:sp>
        <p:nvSpPr>
          <p:cNvPr id="24578"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8435" name="3 Marcador de número de diapositiva"/>
          <p:cNvSpPr txBox="1">
            <a:spLocks noGrp="1"/>
          </p:cNvSpPr>
          <p:nvPr/>
        </p:nvSpPr>
        <p:spPr bwMode="auto">
          <a:xfrm>
            <a:off x="3897313" y="8829675"/>
            <a:ext cx="2982912" cy="465138"/>
          </a:xfrm>
          <a:prstGeom prst="rect">
            <a:avLst/>
          </a:prstGeom>
          <a:noFill/>
          <a:ln>
            <a:miter lim="800000"/>
            <a:headEnd/>
            <a:tailEnd/>
          </a:ln>
        </p:spPr>
        <p:txBody>
          <a:bodyPr anchor="b"/>
          <a:lstStyle/>
          <a:p>
            <a:pPr algn="r">
              <a:defRPr/>
            </a:pPr>
            <a:fld id="{0F6BC4DE-7191-49CB-A13A-548E90CDB384}" type="slidenum">
              <a:rPr lang="es-ES" sz="1200">
                <a:latin typeface="+mn-lt"/>
              </a:rPr>
              <a:pPr algn="r">
                <a:defRPr/>
              </a:pPr>
              <a:t>5</a:t>
            </a:fld>
            <a:endParaRPr lang="es-ES" sz="1200">
              <a:latin typeface="+mn-lt"/>
            </a:endParaRPr>
          </a:p>
        </p:txBody>
      </p:sp>
      <p:sp>
        <p:nvSpPr>
          <p:cNvPr id="18436" name="4 Marcador de fecha"/>
          <p:cNvSpPr txBox="1">
            <a:spLocks noGrp="1"/>
          </p:cNvSpPr>
          <p:nvPr/>
        </p:nvSpPr>
        <p:spPr bwMode="auto">
          <a:xfrm>
            <a:off x="3897313" y="0"/>
            <a:ext cx="2982912" cy="465138"/>
          </a:xfrm>
          <a:prstGeom prst="rect">
            <a:avLst/>
          </a:prstGeom>
          <a:noFill/>
          <a:ln>
            <a:miter lim="800000"/>
            <a:headEnd/>
            <a:tailEnd/>
          </a:ln>
        </p:spPr>
        <p:txBody>
          <a:bodyPr/>
          <a:lstStyle/>
          <a:p>
            <a:pPr algn="r">
              <a:defRPr/>
            </a:pPr>
            <a:fld id="{6AAE0E1A-81A5-4934-96E6-D0F7841AFE44}" type="datetime1">
              <a:rPr lang="es-ES" sz="1200">
                <a:latin typeface="+mn-lt"/>
              </a:rPr>
              <a:pPr algn="r">
                <a:defRPr/>
              </a:pPr>
              <a:t>29/10/2014</a:t>
            </a:fld>
            <a:endParaRPr lang="es-ES" sz="1200">
              <a:latin typeface="+mn-lt"/>
            </a:endParaRPr>
          </a:p>
        </p:txBody>
      </p:sp>
      <p:sp>
        <p:nvSpPr>
          <p:cNvPr id="18437" name="5 Marcador de pie de página"/>
          <p:cNvSpPr txBox="1">
            <a:spLocks noGrp="1"/>
          </p:cNvSpPr>
          <p:nvPr/>
        </p:nvSpPr>
        <p:spPr bwMode="auto">
          <a:xfrm>
            <a:off x="0" y="8829675"/>
            <a:ext cx="2982913" cy="465138"/>
          </a:xfrm>
          <a:prstGeom prst="rect">
            <a:avLst/>
          </a:prstGeom>
          <a:noFill/>
          <a:ln>
            <a:miter lim="800000"/>
            <a:headEnd/>
            <a:tailEnd/>
          </a:ln>
        </p:spPr>
        <p:txBody>
          <a:bodyPr anchor="b"/>
          <a:lstStyle/>
          <a:p>
            <a:pPr>
              <a:defRPr/>
            </a:pPr>
            <a:r>
              <a:rPr lang="es-ES" sz="1200">
                <a:latin typeface="+mn-lt"/>
              </a:rPr>
              <a:t>Dirección de Cultura de la Transparencia</a:t>
            </a:r>
          </a:p>
        </p:txBody>
      </p:sp>
      <p:sp>
        <p:nvSpPr>
          <p:cNvPr id="18438" name="6 Marcador de encabezado"/>
          <p:cNvSpPr txBox="1">
            <a:spLocks noGrp="1"/>
          </p:cNvSpPr>
          <p:nvPr/>
        </p:nvSpPr>
        <p:spPr bwMode="auto">
          <a:xfrm>
            <a:off x="0" y="0"/>
            <a:ext cx="2982913" cy="465138"/>
          </a:xfrm>
          <a:prstGeom prst="rect">
            <a:avLst/>
          </a:prstGeom>
          <a:noFill/>
          <a:ln>
            <a:miter lim="800000"/>
            <a:headEnd/>
            <a:tailEnd/>
          </a:ln>
        </p:spPr>
        <p:txBody>
          <a:bodyPr/>
          <a:lstStyle/>
          <a:p>
            <a:pPr>
              <a:defRPr/>
            </a:pPr>
            <a:r>
              <a:rPr lang="es-ES" sz="1200">
                <a:latin typeface="+mn-lt"/>
              </a:rPr>
              <a:t>Avance de actividades y resultados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1 Marcador de imagen de diapositiva"/>
          <p:cNvSpPr>
            <a:spLocks noGrp="1" noRot="1" noChangeAspect="1" noTextEdit="1"/>
          </p:cNvSpPr>
          <p:nvPr>
            <p:ph type="sldImg"/>
          </p:nvPr>
        </p:nvSpPr>
        <p:spPr bwMode="auto">
          <a:xfrm>
            <a:off x="1116013" y="696913"/>
            <a:ext cx="4648200" cy="3486150"/>
          </a:xfrm>
          <a:noFill/>
          <a:ln>
            <a:solidFill>
              <a:srgbClr val="000000"/>
            </a:solidFill>
            <a:miter lim="800000"/>
            <a:headEnd/>
            <a:tailEnd/>
          </a:ln>
        </p:spPr>
      </p:sp>
      <p:sp>
        <p:nvSpPr>
          <p:cNvPr id="26626"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0483" name="3 Marcador de número de diapositiva"/>
          <p:cNvSpPr txBox="1">
            <a:spLocks noGrp="1"/>
          </p:cNvSpPr>
          <p:nvPr/>
        </p:nvSpPr>
        <p:spPr bwMode="auto">
          <a:xfrm>
            <a:off x="3897313" y="8829675"/>
            <a:ext cx="2982912" cy="465138"/>
          </a:xfrm>
          <a:prstGeom prst="rect">
            <a:avLst/>
          </a:prstGeom>
          <a:noFill/>
          <a:ln>
            <a:miter lim="800000"/>
            <a:headEnd/>
            <a:tailEnd/>
          </a:ln>
        </p:spPr>
        <p:txBody>
          <a:bodyPr anchor="b"/>
          <a:lstStyle/>
          <a:p>
            <a:pPr algn="r">
              <a:defRPr/>
            </a:pPr>
            <a:fld id="{D737B347-351A-4693-A824-7F336B288BDF}" type="slidenum">
              <a:rPr lang="es-ES" sz="1200">
                <a:latin typeface="+mn-lt"/>
              </a:rPr>
              <a:pPr algn="r">
                <a:defRPr/>
              </a:pPr>
              <a:t>6</a:t>
            </a:fld>
            <a:endParaRPr lang="es-ES" sz="1200">
              <a:latin typeface="+mn-lt"/>
            </a:endParaRPr>
          </a:p>
        </p:txBody>
      </p:sp>
      <p:sp>
        <p:nvSpPr>
          <p:cNvPr id="20484" name="4 Marcador de fecha"/>
          <p:cNvSpPr txBox="1">
            <a:spLocks noGrp="1"/>
          </p:cNvSpPr>
          <p:nvPr/>
        </p:nvSpPr>
        <p:spPr bwMode="auto">
          <a:xfrm>
            <a:off x="3897313" y="0"/>
            <a:ext cx="2982912" cy="465138"/>
          </a:xfrm>
          <a:prstGeom prst="rect">
            <a:avLst/>
          </a:prstGeom>
          <a:noFill/>
          <a:ln>
            <a:miter lim="800000"/>
            <a:headEnd/>
            <a:tailEnd/>
          </a:ln>
        </p:spPr>
        <p:txBody>
          <a:bodyPr/>
          <a:lstStyle/>
          <a:p>
            <a:pPr algn="r">
              <a:defRPr/>
            </a:pPr>
            <a:fld id="{F736F38C-E2C6-48D7-A26B-44B6994D96DE}" type="datetime1">
              <a:rPr lang="es-ES" sz="1200">
                <a:latin typeface="+mn-lt"/>
              </a:rPr>
              <a:pPr algn="r">
                <a:defRPr/>
              </a:pPr>
              <a:t>29/10/2014</a:t>
            </a:fld>
            <a:endParaRPr lang="es-ES" sz="1200">
              <a:latin typeface="+mn-lt"/>
            </a:endParaRPr>
          </a:p>
        </p:txBody>
      </p:sp>
      <p:sp>
        <p:nvSpPr>
          <p:cNvPr id="20485" name="5 Marcador de pie de página"/>
          <p:cNvSpPr txBox="1">
            <a:spLocks noGrp="1"/>
          </p:cNvSpPr>
          <p:nvPr/>
        </p:nvSpPr>
        <p:spPr bwMode="auto">
          <a:xfrm>
            <a:off x="0" y="8829675"/>
            <a:ext cx="2982913" cy="465138"/>
          </a:xfrm>
          <a:prstGeom prst="rect">
            <a:avLst/>
          </a:prstGeom>
          <a:noFill/>
          <a:ln>
            <a:miter lim="800000"/>
            <a:headEnd/>
            <a:tailEnd/>
          </a:ln>
        </p:spPr>
        <p:txBody>
          <a:bodyPr anchor="b"/>
          <a:lstStyle/>
          <a:p>
            <a:pPr>
              <a:defRPr/>
            </a:pPr>
            <a:r>
              <a:rPr lang="es-ES" sz="1200">
                <a:latin typeface="+mn-lt"/>
              </a:rPr>
              <a:t>Dirección de Cultura de la Transparencia</a:t>
            </a:r>
          </a:p>
        </p:txBody>
      </p:sp>
      <p:sp>
        <p:nvSpPr>
          <p:cNvPr id="20486" name="6 Marcador de encabezado"/>
          <p:cNvSpPr txBox="1">
            <a:spLocks noGrp="1"/>
          </p:cNvSpPr>
          <p:nvPr/>
        </p:nvSpPr>
        <p:spPr bwMode="auto">
          <a:xfrm>
            <a:off x="0" y="0"/>
            <a:ext cx="2982913" cy="465138"/>
          </a:xfrm>
          <a:prstGeom prst="rect">
            <a:avLst/>
          </a:prstGeom>
          <a:noFill/>
          <a:ln>
            <a:miter lim="800000"/>
            <a:headEnd/>
            <a:tailEnd/>
          </a:ln>
        </p:spPr>
        <p:txBody>
          <a:bodyPr/>
          <a:lstStyle/>
          <a:p>
            <a:pPr>
              <a:defRPr/>
            </a:pPr>
            <a:r>
              <a:rPr lang="es-ES" sz="1200">
                <a:latin typeface="+mn-lt"/>
              </a:rPr>
              <a:t>Avance de actividades y resultados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1 Marcador de imagen de diapositiva"/>
          <p:cNvSpPr>
            <a:spLocks noGrp="1" noRot="1" noChangeAspect="1" noTextEdit="1"/>
          </p:cNvSpPr>
          <p:nvPr>
            <p:ph type="sldImg"/>
          </p:nvPr>
        </p:nvSpPr>
        <p:spPr bwMode="auto">
          <a:xfrm>
            <a:off x="1116013" y="696913"/>
            <a:ext cx="4648200" cy="3486150"/>
          </a:xfrm>
          <a:noFill/>
          <a:ln>
            <a:solidFill>
              <a:srgbClr val="000000"/>
            </a:solidFill>
            <a:miter lim="800000"/>
            <a:headEnd/>
            <a:tailEnd/>
          </a:ln>
        </p:spPr>
      </p:sp>
      <p:sp>
        <p:nvSpPr>
          <p:cNvPr id="28674"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0483" name="3 Marcador de número de diapositiva"/>
          <p:cNvSpPr txBox="1">
            <a:spLocks noGrp="1"/>
          </p:cNvSpPr>
          <p:nvPr/>
        </p:nvSpPr>
        <p:spPr bwMode="auto">
          <a:xfrm>
            <a:off x="3897313" y="8829675"/>
            <a:ext cx="2982912" cy="465138"/>
          </a:xfrm>
          <a:prstGeom prst="rect">
            <a:avLst/>
          </a:prstGeom>
          <a:noFill/>
          <a:ln>
            <a:miter lim="800000"/>
            <a:headEnd/>
            <a:tailEnd/>
          </a:ln>
        </p:spPr>
        <p:txBody>
          <a:bodyPr anchor="b"/>
          <a:lstStyle/>
          <a:p>
            <a:pPr algn="r">
              <a:defRPr/>
            </a:pPr>
            <a:fld id="{7557504D-8164-4A55-80F3-1D2AEF8FD41B}" type="slidenum">
              <a:rPr lang="es-ES" sz="1200">
                <a:latin typeface="+mn-lt"/>
              </a:rPr>
              <a:pPr algn="r">
                <a:defRPr/>
              </a:pPr>
              <a:t>7</a:t>
            </a:fld>
            <a:endParaRPr lang="es-ES" sz="1200">
              <a:latin typeface="+mn-lt"/>
            </a:endParaRPr>
          </a:p>
        </p:txBody>
      </p:sp>
      <p:sp>
        <p:nvSpPr>
          <p:cNvPr id="20484" name="4 Marcador de fecha"/>
          <p:cNvSpPr txBox="1">
            <a:spLocks noGrp="1"/>
          </p:cNvSpPr>
          <p:nvPr/>
        </p:nvSpPr>
        <p:spPr bwMode="auto">
          <a:xfrm>
            <a:off x="3897313" y="0"/>
            <a:ext cx="2982912" cy="465138"/>
          </a:xfrm>
          <a:prstGeom prst="rect">
            <a:avLst/>
          </a:prstGeom>
          <a:noFill/>
          <a:ln>
            <a:miter lim="800000"/>
            <a:headEnd/>
            <a:tailEnd/>
          </a:ln>
        </p:spPr>
        <p:txBody>
          <a:bodyPr/>
          <a:lstStyle/>
          <a:p>
            <a:pPr algn="r">
              <a:defRPr/>
            </a:pPr>
            <a:fld id="{F736F38C-E2C6-48D7-A26B-44B6994D96DE}" type="datetime1">
              <a:rPr lang="es-ES" sz="1200">
                <a:latin typeface="+mn-lt"/>
              </a:rPr>
              <a:pPr algn="r">
                <a:defRPr/>
              </a:pPr>
              <a:t>29/10/2014</a:t>
            </a:fld>
            <a:endParaRPr lang="es-ES" sz="1200">
              <a:latin typeface="+mn-lt"/>
            </a:endParaRPr>
          </a:p>
        </p:txBody>
      </p:sp>
      <p:sp>
        <p:nvSpPr>
          <p:cNvPr id="20485" name="5 Marcador de pie de página"/>
          <p:cNvSpPr txBox="1">
            <a:spLocks noGrp="1"/>
          </p:cNvSpPr>
          <p:nvPr/>
        </p:nvSpPr>
        <p:spPr bwMode="auto">
          <a:xfrm>
            <a:off x="0" y="8829675"/>
            <a:ext cx="2982913" cy="465138"/>
          </a:xfrm>
          <a:prstGeom prst="rect">
            <a:avLst/>
          </a:prstGeom>
          <a:noFill/>
          <a:ln>
            <a:miter lim="800000"/>
            <a:headEnd/>
            <a:tailEnd/>
          </a:ln>
        </p:spPr>
        <p:txBody>
          <a:bodyPr anchor="b"/>
          <a:lstStyle/>
          <a:p>
            <a:pPr>
              <a:defRPr/>
            </a:pPr>
            <a:r>
              <a:rPr lang="es-ES" sz="1200">
                <a:latin typeface="+mn-lt"/>
              </a:rPr>
              <a:t>Dirección de Cultura de la Transparencia</a:t>
            </a:r>
          </a:p>
        </p:txBody>
      </p:sp>
      <p:sp>
        <p:nvSpPr>
          <p:cNvPr id="20486" name="6 Marcador de encabezado"/>
          <p:cNvSpPr txBox="1">
            <a:spLocks noGrp="1"/>
          </p:cNvSpPr>
          <p:nvPr/>
        </p:nvSpPr>
        <p:spPr bwMode="auto">
          <a:xfrm>
            <a:off x="0" y="0"/>
            <a:ext cx="2982913" cy="465138"/>
          </a:xfrm>
          <a:prstGeom prst="rect">
            <a:avLst/>
          </a:prstGeom>
          <a:noFill/>
          <a:ln>
            <a:miter lim="800000"/>
            <a:headEnd/>
            <a:tailEnd/>
          </a:ln>
        </p:spPr>
        <p:txBody>
          <a:bodyPr/>
          <a:lstStyle/>
          <a:p>
            <a:pPr>
              <a:defRPr/>
            </a:pPr>
            <a:r>
              <a:rPr lang="es-ES" sz="1200">
                <a:latin typeface="+mn-lt"/>
              </a:rPr>
              <a:t>Avance de actividades y resultados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1 Marcador de imagen de diapositiva"/>
          <p:cNvSpPr>
            <a:spLocks noGrp="1" noRot="1" noChangeAspect="1" noTextEdit="1"/>
          </p:cNvSpPr>
          <p:nvPr>
            <p:ph type="sldImg"/>
          </p:nvPr>
        </p:nvSpPr>
        <p:spPr bwMode="auto">
          <a:xfrm>
            <a:off x="1116013" y="696913"/>
            <a:ext cx="4648200" cy="3486150"/>
          </a:xfrm>
          <a:noFill/>
          <a:ln>
            <a:solidFill>
              <a:srgbClr val="000000"/>
            </a:solidFill>
            <a:miter lim="800000"/>
            <a:headEnd/>
            <a:tailEnd/>
          </a:ln>
        </p:spPr>
      </p:sp>
      <p:sp>
        <p:nvSpPr>
          <p:cNvPr id="30722"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2531" name="3 Marcador de número de diapositiva"/>
          <p:cNvSpPr txBox="1">
            <a:spLocks noGrp="1"/>
          </p:cNvSpPr>
          <p:nvPr/>
        </p:nvSpPr>
        <p:spPr bwMode="auto">
          <a:xfrm>
            <a:off x="3897313" y="8829675"/>
            <a:ext cx="2982912" cy="465138"/>
          </a:xfrm>
          <a:prstGeom prst="rect">
            <a:avLst/>
          </a:prstGeom>
          <a:noFill/>
          <a:ln>
            <a:miter lim="800000"/>
            <a:headEnd/>
            <a:tailEnd/>
          </a:ln>
        </p:spPr>
        <p:txBody>
          <a:bodyPr anchor="b"/>
          <a:lstStyle/>
          <a:p>
            <a:pPr algn="r">
              <a:defRPr/>
            </a:pPr>
            <a:fld id="{690D39AA-D7F6-4D51-9CAB-7A6E74F1AB03}" type="slidenum">
              <a:rPr lang="es-ES" sz="1200">
                <a:latin typeface="+mn-lt"/>
              </a:rPr>
              <a:pPr algn="r">
                <a:defRPr/>
              </a:pPr>
              <a:t>8</a:t>
            </a:fld>
            <a:endParaRPr lang="es-ES" sz="1200">
              <a:latin typeface="+mn-lt"/>
            </a:endParaRPr>
          </a:p>
        </p:txBody>
      </p:sp>
      <p:sp>
        <p:nvSpPr>
          <p:cNvPr id="22532" name="4 Marcador de fecha"/>
          <p:cNvSpPr txBox="1">
            <a:spLocks noGrp="1"/>
          </p:cNvSpPr>
          <p:nvPr/>
        </p:nvSpPr>
        <p:spPr bwMode="auto">
          <a:xfrm>
            <a:off x="3897313" y="0"/>
            <a:ext cx="2982912" cy="465138"/>
          </a:xfrm>
          <a:prstGeom prst="rect">
            <a:avLst/>
          </a:prstGeom>
          <a:noFill/>
          <a:ln>
            <a:miter lim="800000"/>
            <a:headEnd/>
            <a:tailEnd/>
          </a:ln>
        </p:spPr>
        <p:txBody>
          <a:bodyPr/>
          <a:lstStyle/>
          <a:p>
            <a:pPr algn="r">
              <a:defRPr/>
            </a:pPr>
            <a:fld id="{F90CD336-8F68-49F6-96BE-F7D8B709BA52}" type="datetime1">
              <a:rPr lang="es-ES" sz="1200">
                <a:latin typeface="+mn-lt"/>
              </a:rPr>
              <a:pPr algn="r">
                <a:defRPr/>
              </a:pPr>
              <a:t>29/10/2014</a:t>
            </a:fld>
            <a:endParaRPr lang="es-ES" sz="1200">
              <a:latin typeface="+mn-lt"/>
            </a:endParaRPr>
          </a:p>
        </p:txBody>
      </p:sp>
      <p:sp>
        <p:nvSpPr>
          <p:cNvPr id="22533" name="5 Marcador de pie de página"/>
          <p:cNvSpPr txBox="1">
            <a:spLocks noGrp="1"/>
          </p:cNvSpPr>
          <p:nvPr/>
        </p:nvSpPr>
        <p:spPr bwMode="auto">
          <a:xfrm>
            <a:off x="0" y="8829675"/>
            <a:ext cx="2982913" cy="465138"/>
          </a:xfrm>
          <a:prstGeom prst="rect">
            <a:avLst/>
          </a:prstGeom>
          <a:noFill/>
          <a:ln>
            <a:miter lim="800000"/>
            <a:headEnd/>
            <a:tailEnd/>
          </a:ln>
        </p:spPr>
        <p:txBody>
          <a:bodyPr anchor="b"/>
          <a:lstStyle/>
          <a:p>
            <a:pPr>
              <a:defRPr/>
            </a:pPr>
            <a:r>
              <a:rPr lang="es-ES" sz="1200">
                <a:latin typeface="+mn-lt"/>
              </a:rPr>
              <a:t>Dirección de Cultura de la Transparencia</a:t>
            </a:r>
          </a:p>
        </p:txBody>
      </p:sp>
      <p:sp>
        <p:nvSpPr>
          <p:cNvPr id="22534" name="6 Marcador de encabezado"/>
          <p:cNvSpPr txBox="1">
            <a:spLocks noGrp="1"/>
          </p:cNvSpPr>
          <p:nvPr/>
        </p:nvSpPr>
        <p:spPr bwMode="auto">
          <a:xfrm>
            <a:off x="0" y="0"/>
            <a:ext cx="2982913" cy="465138"/>
          </a:xfrm>
          <a:prstGeom prst="rect">
            <a:avLst/>
          </a:prstGeom>
          <a:noFill/>
          <a:ln>
            <a:miter lim="800000"/>
            <a:headEnd/>
            <a:tailEnd/>
          </a:ln>
        </p:spPr>
        <p:txBody>
          <a:bodyPr/>
          <a:lstStyle/>
          <a:p>
            <a:pPr>
              <a:defRPr/>
            </a:pPr>
            <a:r>
              <a:rPr lang="es-ES" sz="1200">
                <a:latin typeface="+mn-lt"/>
              </a:rPr>
              <a:t>Avance de actividades y resultados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1 Marcador de imagen de diapositiva"/>
          <p:cNvSpPr>
            <a:spLocks noGrp="1" noRot="1" noChangeAspect="1" noTextEdit="1"/>
          </p:cNvSpPr>
          <p:nvPr>
            <p:ph type="sldImg"/>
          </p:nvPr>
        </p:nvSpPr>
        <p:spPr bwMode="auto">
          <a:xfrm>
            <a:off x="1116013" y="696913"/>
            <a:ext cx="4648200" cy="3486150"/>
          </a:xfrm>
          <a:noFill/>
          <a:ln>
            <a:solidFill>
              <a:srgbClr val="000000"/>
            </a:solidFill>
            <a:miter lim="800000"/>
            <a:headEnd/>
            <a:tailEnd/>
          </a:ln>
        </p:spPr>
      </p:sp>
      <p:sp>
        <p:nvSpPr>
          <p:cNvPr id="32770"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2531" name="3 Marcador de número de diapositiva"/>
          <p:cNvSpPr txBox="1">
            <a:spLocks noGrp="1"/>
          </p:cNvSpPr>
          <p:nvPr/>
        </p:nvSpPr>
        <p:spPr bwMode="auto">
          <a:xfrm>
            <a:off x="3897313" y="8829675"/>
            <a:ext cx="2982912" cy="465138"/>
          </a:xfrm>
          <a:prstGeom prst="rect">
            <a:avLst/>
          </a:prstGeom>
          <a:noFill/>
          <a:ln>
            <a:miter lim="800000"/>
            <a:headEnd/>
            <a:tailEnd/>
          </a:ln>
        </p:spPr>
        <p:txBody>
          <a:bodyPr anchor="b"/>
          <a:lstStyle/>
          <a:p>
            <a:pPr algn="r">
              <a:defRPr/>
            </a:pPr>
            <a:fld id="{00434D22-2F68-4457-A6D9-82CB649623B3}" type="slidenum">
              <a:rPr lang="es-ES" sz="1200">
                <a:latin typeface="+mn-lt"/>
              </a:rPr>
              <a:pPr algn="r">
                <a:defRPr/>
              </a:pPr>
              <a:t>9</a:t>
            </a:fld>
            <a:endParaRPr lang="es-ES" sz="1200">
              <a:latin typeface="+mn-lt"/>
            </a:endParaRPr>
          </a:p>
        </p:txBody>
      </p:sp>
      <p:sp>
        <p:nvSpPr>
          <p:cNvPr id="22532" name="4 Marcador de fecha"/>
          <p:cNvSpPr txBox="1">
            <a:spLocks noGrp="1"/>
          </p:cNvSpPr>
          <p:nvPr/>
        </p:nvSpPr>
        <p:spPr bwMode="auto">
          <a:xfrm>
            <a:off x="3897313" y="0"/>
            <a:ext cx="2982912" cy="465138"/>
          </a:xfrm>
          <a:prstGeom prst="rect">
            <a:avLst/>
          </a:prstGeom>
          <a:noFill/>
          <a:ln>
            <a:miter lim="800000"/>
            <a:headEnd/>
            <a:tailEnd/>
          </a:ln>
        </p:spPr>
        <p:txBody>
          <a:bodyPr/>
          <a:lstStyle/>
          <a:p>
            <a:pPr algn="r">
              <a:defRPr/>
            </a:pPr>
            <a:fld id="{F90CD336-8F68-49F6-96BE-F7D8B709BA52}" type="datetime1">
              <a:rPr lang="es-ES" sz="1200">
                <a:latin typeface="+mn-lt"/>
              </a:rPr>
              <a:pPr algn="r">
                <a:defRPr/>
              </a:pPr>
              <a:t>29/10/2014</a:t>
            </a:fld>
            <a:endParaRPr lang="es-ES" sz="1200">
              <a:latin typeface="+mn-lt"/>
            </a:endParaRPr>
          </a:p>
        </p:txBody>
      </p:sp>
      <p:sp>
        <p:nvSpPr>
          <p:cNvPr id="22533" name="5 Marcador de pie de página"/>
          <p:cNvSpPr txBox="1">
            <a:spLocks noGrp="1"/>
          </p:cNvSpPr>
          <p:nvPr/>
        </p:nvSpPr>
        <p:spPr bwMode="auto">
          <a:xfrm>
            <a:off x="0" y="8829675"/>
            <a:ext cx="2982913" cy="465138"/>
          </a:xfrm>
          <a:prstGeom prst="rect">
            <a:avLst/>
          </a:prstGeom>
          <a:noFill/>
          <a:ln>
            <a:miter lim="800000"/>
            <a:headEnd/>
            <a:tailEnd/>
          </a:ln>
        </p:spPr>
        <p:txBody>
          <a:bodyPr anchor="b"/>
          <a:lstStyle/>
          <a:p>
            <a:pPr>
              <a:defRPr/>
            </a:pPr>
            <a:r>
              <a:rPr lang="es-ES" sz="1200">
                <a:latin typeface="+mn-lt"/>
              </a:rPr>
              <a:t>Dirección de Cultura de la Transparencia</a:t>
            </a:r>
          </a:p>
        </p:txBody>
      </p:sp>
      <p:sp>
        <p:nvSpPr>
          <p:cNvPr id="22534" name="6 Marcador de encabezado"/>
          <p:cNvSpPr txBox="1">
            <a:spLocks noGrp="1"/>
          </p:cNvSpPr>
          <p:nvPr/>
        </p:nvSpPr>
        <p:spPr bwMode="auto">
          <a:xfrm>
            <a:off x="0" y="0"/>
            <a:ext cx="2982913" cy="465138"/>
          </a:xfrm>
          <a:prstGeom prst="rect">
            <a:avLst/>
          </a:prstGeom>
          <a:noFill/>
          <a:ln>
            <a:miter lim="800000"/>
            <a:headEnd/>
            <a:tailEnd/>
          </a:ln>
        </p:spPr>
        <p:txBody>
          <a:bodyPr/>
          <a:lstStyle/>
          <a:p>
            <a:pPr>
              <a:defRPr/>
            </a:pPr>
            <a:r>
              <a:rPr lang="es-ES" sz="1200">
                <a:latin typeface="+mn-lt"/>
              </a:rPr>
              <a:t>Avance de actividades y resultados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pPr>
              <a:defRPr/>
            </a:pPr>
            <a:fld id="{16F314BD-124D-43F3-887F-C7AA3C987058}" type="datetime1">
              <a:rPr lang="es-ES"/>
              <a:pPr>
                <a:defRPr/>
              </a:pPr>
              <a:t>29/10/2014</a:t>
            </a:fld>
            <a:endParaRPr lang="es-ES" dirty="0"/>
          </a:p>
        </p:txBody>
      </p:sp>
      <p:sp>
        <p:nvSpPr>
          <p:cNvPr id="5" name="4 Marcador de pie de página"/>
          <p:cNvSpPr>
            <a:spLocks noGrp="1"/>
          </p:cNvSpPr>
          <p:nvPr>
            <p:ph type="ftr" sz="quarter" idx="11"/>
          </p:nvPr>
        </p:nvSpPr>
        <p:spPr/>
        <p:txBody>
          <a:bodyPr/>
          <a:lstStyle>
            <a:lvl1pPr>
              <a:defRPr/>
            </a:lvl1pPr>
          </a:lstStyle>
          <a:p>
            <a:pPr>
              <a:defRPr/>
            </a:pPr>
            <a:r>
              <a:rPr lang="es-ES"/>
              <a:t>Avance de actividades y resultados                Dirección de cultura de la Transparencia</a:t>
            </a:r>
          </a:p>
        </p:txBody>
      </p:sp>
      <p:sp>
        <p:nvSpPr>
          <p:cNvPr id="6" name="5 Marcador de número de diapositiva"/>
          <p:cNvSpPr>
            <a:spLocks noGrp="1"/>
          </p:cNvSpPr>
          <p:nvPr>
            <p:ph type="sldNum" sz="quarter" idx="12"/>
          </p:nvPr>
        </p:nvSpPr>
        <p:spPr/>
        <p:txBody>
          <a:bodyPr/>
          <a:lstStyle>
            <a:lvl1pPr>
              <a:defRPr/>
            </a:lvl1pPr>
          </a:lstStyle>
          <a:p>
            <a:pPr>
              <a:defRPr/>
            </a:pPr>
            <a:fld id="{AA7D8CFA-B527-4A8A-AD26-BDF7B0171417}" type="slidenum">
              <a:rPr lang="es-ES"/>
              <a:pPr>
                <a:defRPr/>
              </a:pPr>
              <a:t>‹Nº›</a:t>
            </a:fld>
            <a:endParaRPr lang="es-E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CE40F783-C75D-4160-9DD0-65BAE2A32C08}" type="datetime1">
              <a:rPr lang="es-ES"/>
              <a:pPr>
                <a:defRPr/>
              </a:pPr>
              <a:t>29/10/2014</a:t>
            </a:fld>
            <a:endParaRPr lang="es-ES" dirty="0"/>
          </a:p>
        </p:txBody>
      </p:sp>
      <p:sp>
        <p:nvSpPr>
          <p:cNvPr id="5" name="4 Marcador de pie de página"/>
          <p:cNvSpPr>
            <a:spLocks noGrp="1"/>
          </p:cNvSpPr>
          <p:nvPr>
            <p:ph type="ftr" sz="quarter" idx="11"/>
          </p:nvPr>
        </p:nvSpPr>
        <p:spPr/>
        <p:txBody>
          <a:bodyPr/>
          <a:lstStyle>
            <a:lvl1pPr>
              <a:defRPr/>
            </a:lvl1pPr>
          </a:lstStyle>
          <a:p>
            <a:pPr>
              <a:defRPr/>
            </a:pPr>
            <a:r>
              <a:rPr lang="es-ES"/>
              <a:t>Avance de actividades y resultados                Dirección de cultura de la Transparencia</a:t>
            </a:r>
          </a:p>
        </p:txBody>
      </p:sp>
      <p:sp>
        <p:nvSpPr>
          <p:cNvPr id="6" name="5 Marcador de número de diapositiva"/>
          <p:cNvSpPr>
            <a:spLocks noGrp="1"/>
          </p:cNvSpPr>
          <p:nvPr>
            <p:ph type="sldNum" sz="quarter" idx="12"/>
          </p:nvPr>
        </p:nvSpPr>
        <p:spPr/>
        <p:txBody>
          <a:bodyPr/>
          <a:lstStyle>
            <a:lvl1pPr>
              <a:defRPr/>
            </a:lvl1pPr>
          </a:lstStyle>
          <a:p>
            <a:pPr>
              <a:defRPr/>
            </a:pPr>
            <a:fld id="{41E874DF-3311-4DA5-8734-2FF84D63F20D}" type="slidenum">
              <a:rPr lang="es-ES"/>
              <a:pPr>
                <a:defRPr/>
              </a:pPr>
              <a:t>‹Nº›</a:t>
            </a:fld>
            <a:endParaRPr lang="es-E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2D1AB573-4002-483D-86F8-16CEE3C0B964}" type="datetime1">
              <a:rPr lang="es-ES"/>
              <a:pPr>
                <a:defRPr/>
              </a:pPr>
              <a:t>29/10/2014</a:t>
            </a:fld>
            <a:endParaRPr lang="es-ES" dirty="0"/>
          </a:p>
        </p:txBody>
      </p:sp>
      <p:sp>
        <p:nvSpPr>
          <p:cNvPr id="5" name="4 Marcador de pie de página"/>
          <p:cNvSpPr>
            <a:spLocks noGrp="1"/>
          </p:cNvSpPr>
          <p:nvPr>
            <p:ph type="ftr" sz="quarter" idx="11"/>
          </p:nvPr>
        </p:nvSpPr>
        <p:spPr/>
        <p:txBody>
          <a:bodyPr/>
          <a:lstStyle>
            <a:lvl1pPr>
              <a:defRPr/>
            </a:lvl1pPr>
          </a:lstStyle>
          <a:p>
            <a:pPr>
              <a:defRPr/>
            </a:pPr>
            <a:r>
              <a:rPr lang="es-ES"/>
              <a:t>Avance de actividades y resultados                Dirección de cultura de la Transparencia</a:t>
            </a:r>
          </a:p>
        </p:txBody>
      </p:sp>
      <p:sp>
        <p:nvSpPr>
          <p:cNvPr id="6" name="5 Marcador de número de diapositiva"/>
          <p:cNvSpPr>
            <a:spLocks noGrp="1"/>
          </p:cNvSpPr>
          <p:nvPr>
            <p:ph type="sldNum" sz="quarter" idx="12"/>
          </p:nvPr>
        </p:nvSpPr>
        <p:spPr/>
        <p:txBody>
          <a:bodyPr/>
          <a:lstStyle>
            <a:lvl1pPr>
              <a:defRPr/>
            </a:lvl1pPr>
          </a:lstStyle>
          <a:p>
            <a:pPr>
              <a:defRPr/>
            </a:pPr>
            <a:fld id="{AF541993-705B-41A9-AED7-A392217D204D}" type="slidenum">
              <a:rPr lang="es-ES"/>
              <a:pPr>
                <a:defRPr/>
              </a:pPr>
              <a:t>‹Nº›</a:t>
            </a:fld>
            <a:endParaRPr lang="es-E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FC4313E2-5A97-444D-9582-380B7CC782B3}" type="datetime1">
              <a:rPr lang="es-ES"/>
              <a:pPr>
                <a:defRPr/>
              </a:pPr>
              <a:t>29/10/2014</a:t>
            </a:fld>
            <a:endParaRPr lang="es-ES" dirty="0"/>
          </a:p>
        </p:txBody>
      </p:sp>
      <p:sp>
        <p:nvSpPr>
          <p:cNvPr id="5" name="4 Marcador de pie de página"/>
          <p:cNvSpPr>
            <a:spLocks noGrp="1"/>
          </p:cNvSpPr>
          <p:nvPr>
            <p:ph type="ftr" sz="quarter" idx="11"/>
          </p:nvPr>
        </p:nvSpPr>
        <p:spPr/>
        <p:txBody>
          <a:bodyPr/>
          <a:lstStyle>
            <a:lvl1pPr>
              <a:defRPr/>
            </a:lvl1pPr>
          </a:lstStyle>
          <a:p>
            <a:pPr>
              <a:defRPr/>
            </a:pPr>
            <a:r>
              <a:rPr lang="es-ES"/>
              <a:t>Avance de actividades y resultados                Dirección de cultura de la Transparencia</a:t>
            </a:r>
          </a:p>
        </p:txBody>
      </p:sp>
      <p:sp>
        <p:nvSpPr>
          <p:cNvPr id="6" name="5 Marcador de número de diapositiva"/>
          <p:cNvSpPr>
            <a:spLocks noGrp="1"/>
          </p:cNvSpPr>
          <p:nvPr>
            <p:ph type="sldNum" sz="quarter" idx="12"/>
          </p:nvPr>
        </p:nvSpPr>
        <p:spPr/>
        <p:txBody>
          <a:bodyPr/>
          <a:lstStyle>
            <a:lvl1pPr>
              <a:defRPr/>
            </a:lvl1pPr>
          </a:lstStyle>
          <a:p>
            <a:pPr>
              <a:defRPr/>
            </a:pPr>
            <a:fld id="{BFDC4191-6B38-49A7-9A3C-5F3AE8F835FC}" type="slidenum">
              <a:rPr lang="es-ES"/>
              <a:pPr>
                <a:defRPr/>
              </a:pPr>
              <a:t>‹Nº›</a:t>
            </a:fld>
            <a:endParaRPr lang="es-E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75B1F53F-E599-47F8-8183-5EC92320A8B3}" type="datetime1">
              <a:rPr lang="es-ES"/>
              <a:pPr>
                <a:defRPr/>
              </a:pPr>
              <a:t>29/10/2014</a:t>
            </a:fld>
            <a:endParaRPr lang="es-ES" dirty="0"/>
          </a:p>
        </p:txBody>
      </p:sp>
      <p:sp>
        <p:nvSpPr>
          <p:cNvPr id="5" name="4 Marcador de pie de página"/>
          <p:cNvSpPr>
            <a:spLocks noGrp="1"/>
          </p:cNvSpPr>
          <p:nvPr>
            <p:ph type="ftr" sz="quarter" idx="11"/>
          </p:nvPr>
        </p:nvSpPr>
        <p:spPr/>
        <p:txBody>
          <a:bodyPr/>
          <a:lstStyle>
            <a:lvl1pPr>
              <a:defRPr/>
            </a:lvl1pPr>
          </a:lstStyle>
          <a:p>
            <a:pPr>
              <a:defRPr/>
            </a:pPr>
            <a:r>
              <a:rPr lang="es-ES"/>
              <a:t>Avance de actividades y resultados                Dirección de cultura de la Transparencia</a:t>
            </a:r>
          </a:p>
        </p:txBody>
      </p:sp>
      <p:sp>
        <p:nvSpPr>
          <p:cNvPr id="6" name="5 Marcador de número de diapositiva"/>
          <p:cNvSpPr>
            <a:spLocks noGrp="1"/>
          </p:cNvSpPr>
          <p:nvPr>
            <p:ph type="sldNum" sz="quarter" idx="12"/>
          </p:nvPr>
        </p:nvSpPr>
        <p:spPr/>
        <p:txBody>
          <a:bodyPr/>
          <a:lstStyle>
            <a:lvl1pPr>
              <a:defRPr/>
            </a:lvl1pPr>
          </a:lstStyle>
          <a:p>
            <a:pPr>
              <a:defRPr/>
            </a:pPr>
            <a:fld id="{741C58AD-F355-48DD-9E49-1842A5EC207F}" type="slidenum">
              <a:rPr lang="es-ES"/>
              <a:pPr>
                <a:defRPr/>
              </a:pPr>
              <a:t>‹Nº›</a:t>
            </a:fld>
            <a:endParaRPr lang="es-E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3 Marcador de fecha"/>
          <p:cNvSpPr>
            <a:spLocks noGrp="1"/>
          </p:cNvSpPr>
          <p:nvPr>
            <p:ph type="dt" sz="half" idx="10"/>
          </p:nvPr>
        </p:nvSpPr>
        <p:spPr/>
        <p:txBody>
          <a:bodyPr/>
          <a:lstStyle>
            <a:lvl1pPr>
              <a:defRPr/>
            </a:lvl1pPr>
          </a:lstStyle>
          <a:p>
            <a:pPr>
              <a:defRPr/>
            </a:pPr>
            <a:fld id="{51E2CDAC-E3A8-479F-9987-B20309D68B27}" type="datetime1">
              <a:rPr lang="es-ES"/>
              <a:pPr>
                <a:defRPr/>
              </a:pPr>
              <a:t>29/10/2014</a:t>
            </a:fld>
            <a:endParaRPr lang="es-ES" dirty="0"/>
          </a:p>
        </p:txBody>
      </p:sp>
      <p:sp>
        <p:nvSpPr>
          <p:cNvPr id="6" name="4 Marcador de pie de página"/>
          <p:cNvSpPr>
            <a:spLocks noGrp="1"/>
          </p:cNvSpPr>
          <p:nvPr>
            <p:ph type="ftr" sz="quarter" idx="11"/>
          </p:nvPr>
        </p:nvSpPr>
        <p:spPr/>
        <p:txBody>
          <a:bodyPr/>
          <a:lstStyle>
            <a:lvl1pPr>
              <a:defRPr/>
            </a:lvl1pPr>
          </a:lstStyle>
          <a:p>
            <a:pPr>
              <a:defRPr/>
            </a:pPr>
            <a:r>
              <a:rPr lang="es-ES"/>
              <a:t>Avance de actividades y resultados                Dirección de cultura de la Transparencia</a:t>
            </a:r>
          </a:p>
        </p:txBody>
      </p:sp>
      <p:sp>
        <p:nvSpPr>
          <p:cNvPr id="7" name="5 Marcador de número de diapositiva"/>
          <p:cNvSpPr>
            <a:spLocks noGrp="1"/>
          </p:cNvSpPr>
          <p:nvPr>
            <p:ph type="sldNum" sz="quarter" idx="12"/>
          </p:nvPr>
        </p:nvSpPr>
        <p:spPr/>
        <p:txBody>
          <a:bodyPr/>
          <a:lstStyle>
            <a:lvl1pPr>
              <a:defRPr/>
            </a:lvl1pPr>
          </a:lstStyle>
          <a:p>
            <a:pPr>
              <a:defRPr/>
            </a:pPr>
            <a:fld id="{AFF3FC1D-26BD-4D76-9856-8CBC667380F3}" type="slidenum">
              <a:rPr lang="es-ES"/>
              <a:pPr>
                <a:defRPr/>
              </a:pPr>
              <a:t>‹Nº›</a:t>
            </a:fld>
            <a:endParaRPr lang="es-E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3 Marcador de fecha"/>
          <p:cNvSpPr>
            <a:spLocks noGrp="1"/>
          </p:cNvSpPr>
          <p:nvPr>
            <p:ph type="dt" sz="half" idx="10"/>
          </p:nvPr>
        </p:nvSpPr>
        <p:spPr/>
        <p:txBody>
          <a:bodyPr/>
          <a:lstStyle>
            <a:lvl1pPr>
              <a:defRPr/>
            </a:lvl1pPr>
          </a:lstStyle>
          <a:p>
            <a:pPr>
              <a:defRPr/>
            </a:pPr>
            <a:fld id="{D7049D4F-EF9A-4CC9-B936-2B0C2092046A}" type="datetime1">
              <a:rPr lang="es-ES"/>
              <a:pPr>
                <a:defRPr/>
              </a:pPr>
              <a:t>29/10/2014</a:t>
            </a:fld>
            <a:endParaRPr lang="es-ES" dirty="0"/>
          </a:p>
        </p:txBody>
      </p:sp>
      <p:sp>
        <p:nvSpPr>
          <p:cNvPr id="8" name="4 Marcador de pie de página"/>
          <p:cNvSpPr>
            <a:spLocks noGrp="1"/>
          </p:cNvSpPr>
          <p:nvPr>
            <p:ph type="ftr" sz="quarter" idx="11"/>
          </p:nvPr>
        </p:nvSpPr>
        <p:spPr/>
        <p:txBody>
          <a:bodyPr/>
          <a:lstStyle>
            <a:lvl1pPr>
              <a:defRPr/>
            </a:lvl1pPr>
          </a:lstStyle>
          <a:p>
            <a:pPr>
              <a:defRPr/>
            </a:pPr>
            <a:r>
              <a:rPr lang="es-ES"/>
              <a:t>Avance de actividades y resultados                Dirección de cultura de la Transparencia</a:t>
            </a:r>
          </a:p>
        </p:txBody>
      </p:sp>
      <p:sp>
        <p:nvSpPr>
          <p:cNvPr id="9" name="5 Marcador de número de diapositiva"/>
          <p:cNvSpPr>
            <a:spLocks noGrp="1"/>
          </p:cNvSpPr>
          <p:nvPr>
            <p:ph type="sldNum" sz="quarter" idx="12"/>
          </p:nvPr>
        </p:nvSpPr>
        <p:spPr/>
        <p:txBody>
          <a:bodyPr/>
          <a:lstStyle>
            <a:lvl1pPr>
              <a:defRPr/>
            </a:lvl1pPr>
          </a:lstStyle>
          <a:p>
            <a:pPr>
              <a:defRPr/>
            </a:pPr>
            <a:fld id="{3C2B9CD9-4E1D-4379-95F5-2F2F2AE42B74}" type="slidenum">
              <a:rPr lang="es-ES"/>
              <a:pPr>
                <a:defRPr/>
              </a:pPr>
              <a:t>‹Nº›</a:t>
            </a:fld>
            <a:endParaRPr lang="es-E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p:cNvSpPr>
          <p:nvPr>
            <p:ph type="dt" sz="half" idx="10"/>
          </p:nvPr>
        </p:nvSpPr>
        <p:spPr/>
        <p:txBody>
          <a:bodyPr/>
          <a:lstStyle>
            <a:lvl1pPr>
              <a:defRPr/>
            </a:lvl1pPr>
          </a:lstStyle>
          <a:p>
            <a:pPr>
              <a:defRPr/>
            </a:pPr>
            <a:fld id="{1F9FD47D-00CF-475B-96FA-C1BBFB89953E}" type="datetime1">
              <a:rPr lang="es-ES"/>
              <a:pPr>
                <a:defRPr/>
              </a:pPr>
              <a:t>29/10/2014</a:t>
            </a:fld>
            <a:endParaRPr lang="es-ES" dirty="0"/>
          </a:p>
        </p:txBody>
      </p:sp>
      <p:sp>
        <p:nvSpPr>
          <p:cNvPr id="4" name="4 Marcador de pie de página"/>
          <p:cNvSpPr>
            <a:spLocks noGrp="1"/>
          </p:cNvSpPr>
          <p:nvPr>
            <p:ph type="ftr" sz="quarter" idx="11"/>
          </p:nvPr>
        </p:nvSpPr>
        <p:spPr/>
        <p:txBody>
          <a:bodyPr/>
          <a:lstStyle>
            <a:lvl1pPr>
              <a:defRPr/>
            </a:lvl1pPr>
          </a:lstStyle>
          <a:p>
            <a:pPr>
              <a:defRPr/>
            </a:pPr>
            <a:r>
              <a:rPr lang="es-ES"/>
              <a:t>Avance de actividades y resultados                Dirección de cultura de la Transparencia</a:t>
            </a:r>
          </a:p>
        </p:txBody>
      </p:sp>
      <p:sp>
        <p:nvSpPr>
          <p:cNvPr id="5" name="5 Marcador de número de diapositiva"/>
          <p:cNvSpPr>
            <a:spLocks noGrp="1"/>
          </p:cNvSpPr>
          <p:nvPr>
            <p:ph type="sldNum" sz="quarter" idx="12"/>
          </p:nvPr>
        </p:nvSpPr>
        <p:spPr/>
        <p:txBody>
          <a:bodyPr/>
          <a:lstStyle>
            <a:lvl1pPr>
              <a:defRPr/>
            </a:lvl1pPr>
          </a:lstStyle>
          <a:p>
            <a:pPr>
              <a:defRPr/>
            </a:pPr>
            <a:fld id="{8B6D58FD-B189-4A8C-BEAE-E2360A290C00}" type="slidenum">
              <a:rPr lang="es-ES"/>
              <a:pPr>
                <a:defRPr/>
              </a:pPr>
              <a:t>‹Nº›</a:t>
            </a:fld>
            <a:endParaRPr lang="es-E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44FC8F08-0FC5-49CC-891D-BB7557F1B3A6}" type="datetime1">
              <a:rPr lang="es-ES"/>
              <a:pPr>
                <a:defRPr/>
              </a:pPr>
              <a:t>29/10/2014</a:t>
            </a:fld>
            <a:endParaRPr lang="es-ES" dirty="0"/>
          </a:p>
        </p:txBody>
      </p:sp>
      <p:sp>
        <p:nvSpPr>
          <p:cNvPr id="3" name="4 Marcador de pie de página"/>
          <p:cNvSpPr>
            <a:spLocks noGrp="1"/>
          </p:cNvSpPr>
          <p:nvPr>
            <p:ph type="ftr" sz="quarter" idx="11"/>
          </p:nvPr>
        </p:nvSpPr>
        <p:spPr/>
        <p:txBody>
          <a:bodyPr/>
          <a:lstStyle>
            <a:lvl1pPr>
              <a:defRPr/>
            </a:lvl1pPr>
          </a:lstStyle>
          <a:p>
            <a:pPr>
              <a:defRPr/>
            </a:pPr>
            <a:r>
              <a:rPr lang="es-ES"/>
              <a:t>Avance de actividades y resultados                Dirección de cultura de la Transparencia</a:t>
            </a:r>
          </a:p>
        </p:txBody>
      </p:sp>
      <p:sp>
        <p:nvSpPr>
          <p:cNvPr id="4" name="5 Marcador de número de diapositiva"/>
          <p:cNvSpPr>
            <a:spLocks noGrp="1"/>
          </p:cNvSpPr>
          <p:nvPr>
            <p:ph type="sldNum" sz="quarter" idx="12"/>
          </p:nvPr>
        </p:nvSpPr>
        <p:spPr/>
        <p:txBody>
          <a:bodyPr/>
          <a:lstStyle>
            <a:lvl1pPr>
              <a:defRPr/>
            </a:lvl1pPr>
          </a:lstStyle>
          <a:p>
            <a:pPr>
              <a:defRPr/>
            </a:pPr>
            <a:fld id="{BF652179-C610-49D7-81B5-1E81A54C3C56}" type="slidenum">
              <a:rPr lang="es-ES"/>
              <a:pPr>
                <a:defRPr/>
              </a:pPr>
              <a:t>‹Nº›</a:t>
            </a:fld>
            <a:endParaRPr lang="es-E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ED243EF0-2956-43EB-9A47-8153478C9DF1}" type="datetime1">
              <a:rPr lang="es-ES"/>
              <a:pPr>
                <a:defRPr/>
              </a:pPr>
              <a:t>29/10/2014</a:t>
            </a:fld>
            <a:endParaRPr lang="es-ES" dirty="0"/>
          </a:p>
        </p:txBody>
      </p:sp>
      <p:sp>
        <p:nvSpPr>
          <p:cNvPr id="6" name="4 Marcador de pie de página"/>
          <p:cNvSpPr>
            <a:spLocks noGrp="1"/>
          </p:cNvSpPr>
          <p:nvPr>
            <p:ph type="ftr" sz="quarter" idx="11"/>
          </p:nvPr>
        </p:nvSpPr>
        <p:spPr/>
        <p:txBody>
          <a:bodyPr/>
          <a:lstStyle>
            <a:lvl1pPr>
              <a:defRPr/>
            </a:lvl1pPr>
          </a:lstStyle>
          <a:p>
            <a:pPr>
              <a:defRPr/>
            </a:pPr>
            <a:r>
              <a:rPr lang="es-ES"/>
              <a:t>Avance de actividades y resultados                Dirección de cultura de la Transparencia</a:t>
            </a:r>
          </a:p>
        </p:txBody>
      </p:sp>
      <p:sp>
        <p:nvSpPr>
          <p:cNvPr id="7" name="5 Marcador de número de diapositiva"/>
          <p:cNvSpPr>
            <a:spLocks noGrp="1"/>
          </p:cNvSpPr>
          <p:nvPr>
            <p:ph type="sldNum" sz="quarter" idx="12"/>
          </p:nvPr>
        </p:nvSpPr>
        <p:spPr/>
        <p:txBody>
          <a:bodyPr/>
          <a:lstStyle>
            <a:lvl1pPr>
              <a:defRPr/>
            </a:lvl1pPr>
          </a:lstStyle>
          <a:p>
            <a:pPr>
              <a:defRPr/>
            </a:pPr>
            <a:fld id="{A6ADCFC6-C4D3-4FE5-B779-03647A6AE51F}" type="slidenum">
              <a:rPr lang="es-ES"/>
              <a:pPr>
                <a:defRPr/>
              </a:pPr>
              <a:t>‹Nº›</a:t>
            </a:fld>
            <a:endParaRPr lang="es-E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dirty="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973A2490-9E0D-4E76-B716-5710DB62B94B}" type="datetime1">
              <a:rPr lang="es-ES"/>
              <a:pPr>
                <a:defRPr/>
              </a:pPr>
              <a:t>29/10/2014</a:t>
            </a:fld>
            <a:endParaRPr lang="es-ES" dirty="0"/>
          </a:p>
        </p:txBody>
      </p:sp>
      <p:sp>
        <p:nvSpPr>
          <p:cNvPr id="6" name="4 Marcador de pie de página"/>
          <p:cNvSpPr>
            <a:spLocks noGrp="1"/>
          </p:cNvSpPr>
          <p:nvPr>
            <p:ph type="ftr" sz="quarter" idx="11"/>
          </p:nvPr>
        </p:nvSpPr>
        <p:spPr/>
        <p:txBody>
          <a:bodyPr/>
          <a:lstStyle>
            <a:lvl1pPr>
              <a:defRPr/>
            </a:lvl1pPr>
          </a:lstStyle>
          <a:p>
            <a:pPr>
              <a:defRPr/>
            </a:pPr>
            <a:r>
              <a:rPr lang="es-ES"/>
              <a:t>Avance de actividades y resultados                Dirección de cultura de la Transparencia</a:t>
            </a:r>
          </a:p>
        </p:txBody>
      </p:sp>
      <p:sp>
        <p:nvSpPr>
          <p:cNvPr id="7" name="5 Marcador de número de diapositiva"/>
          <p:cNvSpPr>
            <a:spLocks noGrp="1"/>
          </p:cNvSpPr>
          <p:nvPr>
            <p:ph type="sldNum" sz="quarter" idx="12"/>
          </p:nvPr>
        </p:nvSpPr>
        <p:spPr/>
        <p:txBody>
          <a:bodyPr/>
          <a:lstStyle>
            <a:lvl1pPr>
              <a:defRPr/>
            </a:lvl1pPr>
          </a:lstStyle>
          <a:p>
            <a:pPr>
              <a:defRPr/>
            </a:pPr>
            <a:fld id="{6314B0DA-DD87-4F98-B97E-3B2E8F7E60A8}" type="slidenum">
              <a:rPr lang="es-ES"/>
              <a:pPr>
                <a:defRPr/>
              </a:pPr>
              <a:t>‹Nº›</a:t>
            </a:fld>
            <a:endParaRPr lang="es-E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p>
        </p:txBody>
      </p:sp>
      <p:sp>
        <p:nvSpPr>
          <p:cNvPr id="1027" name="2 Marcador de texto"/>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8CC836EA-93E8-420B-B282-814274B3AEAF}" type="datetime1">
              <a:rPr lang="es-ES"/>
              <a:pPr>
                <a:defRPr/>
              </a:pPr>
              <a:t>29/10/2014</a:t>
            </a:fld>
            <a:endParaRPr lang="es-ES" dirty="0"/>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r>
              <a:rPr lang="es-ES"/>
              <a:t>Avance de actividades y resultados                Dirección de cultura de la Transparencia</a:t>
            </a:r>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B354676F-419A-4F3B-B2D0-E5587ABCC46B}" type="slidenum">
              <a:rPr lang="es-ES"/>
              <a:pPr>
                <a:defRPr/>
              </a:pPr>
              <a:t>‹Nº›</a:t>
            </a:fld>
            <a:endParaRPr lang="es-ES" dirty="0"/>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hf hd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Elipse"/>
          <p:cNvSpPr/>
          <p:nvPr/>
        </p:nvSpPr>
        <p:spPr>
          <a:xfrm>
            <a:off x="-2268538" y="0"/>
            <a:ext cx="4086226" cy="6858000"/>
          </a:xfrm>
          <a:prstGeom prst="ellipse">
            <a:avLst/>
          </a:prstGeom>
          <a:gradFill flip="none" rotWithShape="1">
            <a:gsLst>
              <a:gs pos="0">
                <a:schemeClr val="tx1">
                  <a:lumMod val="65000"/>
                  <a:lumOff val="35000"/>
                  <a:tint val="66000"/>
                  <a:satMod val="160000"/>
                  <a:alpha val="52000"/>
                </a:schemeClr>
              </a:gs>
              <a:gs pos="50000">
                <a:schemeClr val="tx1">
                  <a:lumMod val="65000"/>
                  <a:lumOff val="35000"/>
                  <a:tint val="44500"/>
                  <a:satMod val="160000"/>
                </a:schemeClr>
              </a:gs>
              <a:gs pos="100000">
                <a:schemeClr val="tx1">
                  <a:lumMod val="65000"/>
                  <a:lumOff val="35000"/>
                  <a:tint val="23500"/>
                  <a:satMod val="1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dirty="0"/>
          </a:p>
        </p:txBody>
      </p:sp>
      <p:sp>
        <p:nvSpPr>
          <p:cNvPr id="5" name="4 Elipse"/>
          <p:cNvSpPr/>
          <p:nvPr/>
        </p:nvSpPr>
        <p:spPr>
          <a:xfrm>
            <a:off x="-756592" y="4941168"/>
            <a:ext cx="3906180" cy="2592288"/>
          </a:xfrm>
          <a:prstGeom prst="ellipse">
            <a:avLst/>
          </a:prstGeom>
          <a:gradFill flip="none" rotWithShape="1">
            <a:gsLst>
              <a:gs pos="46000">
                <a:schemeClr val="bg1">
                  <a:lumMod val="50000"/>
                  <a:tint val="66000"/>
                  <a:satMod val="160000"/>
                  <a:alpha val="71000"/>
                </a:schemeClr>
              </a:gs>
              <a:gs pos="50000">
                <a:schemeClr val="bg1">
                  <a:lumMod val="50000"/>
                  <a:tint val="44500"/>
                  <a:satMod val="160000"/>
                </a:schemeClr>
              </a:gs>
              <a:gs pos="100000">
                <a:schemeClr val="bg1">
                  <a:lumMod val="50000"/>
                  <a:tint val="23500"/>
                  <a:satMod val="16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dirty="0"/>
          </a:p>
        </p:txBody>
      </p:sp>
      <p:sp>
        <p:nvSpPr>
          <p:cNvPr id="6" name="5 Rectángulo"/>
          <p:cNvSpPr/>
          <p:nvPr/>
        </p:nvSpPr>
        <p:spPr>
          <a:xfrm>
            <a:off x="7164288" y="3789040"/>
            <a:ext cx="1979712" cy="3068960"/>
          </a:xfrm>
          <a:prstGeom prst="rect">
            <a:avLst/>
          </a:prstGeom>
          <a:gradFill flip="none" rotWithShape="1">
            <a:gsLst>
              <a:gs pos="0">
                <a:srgbClr val="C00000">
                  <a:shade val="30000"/>
                  <a:satMod val="115000"/>
                  <a:alpha val="41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dirty="0"/>
          </a:p>
        </p:txBody>
      </p:sp>
      <p:sp>
        <p:nvSpPr>
          <p:cNvPr id="7" name="6 Rectángulo"/>
          <p:cNvSpPr/>
          <p:nvPr/>
        </p:nvSpPr>
        <p:spPr>
          <a:xfrm>
            <a:off x="6156176" y="5301208"/>
            <a:ext cx="3240360" cy="2952328"/>
          </a:xfrm>
          <a:prstGeom prst="rect">
            <a:avLst/>
          </a:prstGeom>
          <a:gradFill flip="none" rotWithShape="1">
            <a:gsLst>
              <a:gs pos="0">
                <a:srgbClr val="C00000">
                  <a:shade val="30000"/>
                  <a:satMod val="115000"/>
                  <a:alpha val="77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dirty="0"/>
          </a:p>
        </p:txBody>
      </p:sp>
      <p:sp>
        <p:nvSpPr>
          <p:cNvPr id="11" name="10 Rectángulo"/>
          <p:cNvSpPr/>
          <p:nvPr/>
        </p:nvSpPr>
        <p:spPr>
          <a:xfrm>
            <a:off x="-1260648" y="260648"/>
            <a:ext cx="7680629" cy="400110"/>
          </a:xfrm>
          <a:prstGeom prst="rect">
            <a:avLst/>
          </a:prstGeom>
          <a:noFill/>
        </p:spPr>
        <p:txBody>
          <a:bodyPr>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s-ES" sz="2000" b="1" cap="all" dirty="0">
                <a:ln/>
                <a:solidFill>
                  <a:srgbClr val="A5002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 </a:t>
            </a:r>
          </a:p>
        </p:txBody>
      </p:sp>
      <p:pic>
        <p:nvPicPr>
          <p:cNvPr id="15372" name="7 Imagen" descr="Logo_ICAI GDE.jpg"/>
          <p:cNvPicPr>
            <a:picLocks noChangeAspect="1"/>
          </p:cNvPicPr>
          <p:nvPr/>
        </p:nvPicPr>
        <p:blipFill>
          <a:blip r:embed="rId3"/>
          <a:srcRect/>
          <a:stretch>
            <a:fillRect/>
          </a:stretch>
        </p:blipFill>
        <p:spPr bwMode="auto">
          <a:xfrm>
            <a:off x="6804025" y="260350"/>
            <a:ext cx="2063750" cy="1139825"/>
          </a:xfrm>
          <a:prstGeom prst="rect">
            <a:avLst/>
          </a:prstGeom>
          <a:noFill/>
          <a:ln w="9525">
            <a:noFill/>
            <a:miter lim="800000"/>
            <a:headEnd/>
            <a:tailEnd/>
          </a:ln>
        </p:spPr>
      </p:pic>
      <p:sp>
        <p:nvSpPr>
          <p:cNvPr id="15377" name="Text Box 17"/>
          <p:cNvSpPr txBox="1">
            <a:spLocks noChangeArrowheads="1"/>
          </p:cNvSpPr>
          <p:nvPr/>
        </p:nvSpPr>
        <p:spPr bwMode="auto">
          <a:xfrm>
            <a:off x="252413" y="1989138"/>
            <a:ext cx="8280400" cy="1800225"/>
          </a:xfrm>
          <a:prstGeom prst="rect">
            <a:avLst/>
          </a:prstGeom>
          <a:noFill/>
          <a:ln w="9525">
            <a:noFill/>
            <a:miter lim="800000"/>
            <a:headEnd/>
            <a:tailEnd/>
          </a:ln>
          <a:effectLst/>
        </p:spPr>
        <p:txBody>
          <a:bodyPr>
            <a:spAutoFit/>
          </a:bodyPr>
          <a:lstStyle/>
          <a:p>
            <a:pPr algn="ctr">
              <a:defRPr/>
            </a:pPr>
            <a:r>
              <a:rPr lang="es-ES" sz="2800" b="1">
                <a:solidFill>
                  <a:srgbClr val="A50021"/>
                </a:solidFill>
                <a:effectLst>
                  <a:outerShdw blurRad="38100" dist="38100" dir="2700000" algn="tl">
                    <a:srgbClr val="C0C0C0"/>
                  </a:outerShdw>
                </a:effectLst>
              </a:rPr>
              <a:t>Avance de Actividades</a:t>
            </a:r>
          </a:p>
          <a:p>
            <a:pPr algn="ctr">
              <a:defRPr/>
            </a:pPr>
            <a:r>
              <a:rPr lang="es-ES" sz="2800" b="1">
                <a:solidFill>
                  <a:srgbClr val="A50021"/>
                </a:solidFill>
                <a:effectLst>
                  <a:outerShdw blurRad="38100" dist="38100" dir="2700000" algn="tl">
                    <a:srgbClr val="C0C0C0"/>
                  </a:outerShdw>
                </a:effectLst>
              </a:rPr>
              <a:t>Dirección General</a:t>
            </a:r>
          </a:p>
          <a:p>
            <a:pPr algn="ctr">
              <a:defRPr/>
            </a:pPr>
            <a:endParaRPr lang="es-ES" sz="2800" b="1">
              <a:solidFill>
                <a:srgbClr val="A50021"/>
              </a:solidFill>
              <a:effectLst>
                <a:outerShdw blurRad="38100" dist="38100" dir="2700000" algn="tl">
                  <a:srgbClr val="C0C0C0"/>
                </a:outerShdw>
              </a:effectLst>
            </a:endParaRPr>
          </a:p>
          <a:p>
            <a:pPr algn="ctr">
              <a:defRPr/>
            </a:pPr>
            <a:r>
              <a:rPr lang="es-ES" sz="2800" b="1">
                <a:solidFill>
                  <a:srgbClr val="A50021"/>
                </a:solidFill>
                <a:effectLst>
                  <a:outerShdw blurRad="38100" dist="38100" dir="2700000" algn="tl">
                    <a:srgbClr val="C0C0C0"/>
                  </a:outerShdw>
                </a:effectLst>
              </a:rPr>
              <a:t>Tercer trimestre 2014</a:t>
            </a:r>
          </a:p>
        </p:txBody>
      </p:sp>
      <p:sp>
        <p:nvSpPr>
          <p:cNvPr id="15374" name="Text Box 17"/>
          <p:cNvSpPr txBox="1">
            <a:spLocks noChangeArrowheads="1"/>
          </p:cNvSpPr>
          <p:nvPr/>
        </p:nvSpPr>
        <p:spPr bwMode="auto">
          <a:xfrm>
            <a:off x="2051050" y="4076700"/>
            <a:ext cx="4321175" cy="1127125"/>
          </a:xfrm>
          <a:prstGeom prst="rect">
            <a:avLst/>
          </a:prstGeom>
          <a:noFill/>
          <a:ln w="9525">
            <a:noFill/>
            <a:miter lim="800000"/>
            <a:headEnd/>
            <a:tailEnd/>
          </a:ln>
        </p:spPr>
        <p:txBody>
          <a:bodyPr>
            <a:spAutoFit/>
          </a:bodyPr>
          <a:lstStyle/>
          <a:p>
            <a:pPr algn="ctr"/>
            <a:endParaRPr lang="es-ES" sz="2400">
              <a:latin typeface="Arial Black" pitchFamily="34" charset="0"/>
            </a:endParaRPr>
          </a:p>
          <a:p>
            <a:pPr algn="ctr"/>
            <a:endParaRPr lang="es-ES" sz="2400">
              <a:latin typeface="Arial Black" pitchFamily="34" charset="0"/>
            </a:endParaRPr>
          </a:p>
          <a:p>
            <a:pPr algn="ctr"/>
            <a:r>
              <a:rPr lang="es-ES" sz="2000" b="1"/>
              <a:t>Julio – septiembre</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Elipse"/>
          <p:cNvSpPr/>
          <p:nvPr/>
        </p:nvSpPr>
        <p:spPr>
          <a:xfrm>
            <a:off x="-2268538" y="0"/>
            <a:ext cx="4086226" cy="6858000"/>
          </a:xfrm>
          <a:prstGeom prst="ellipse">
            <a:avLst/>
          </a:prstGeom>
          <a:gradFill flip="none" rotWithShape="1">
            <a:gsLst>
              <a:gs pos="0">
                <a:schemeClr val="tx1">
                  <a:lumMod val="65000"/>
                  <a:lumOff val="35000"/>
                  <a:tint val="66000"/>
                  <a:satMod val="160000"/>
                  <a:alpha val="52000"/>
                </a:schemeClr>
              </a:gs>
              <a:gs pos="50000">
                <a:schemeClr val="tx1">
                  <a:lumMod val="65000"/>
                  <a:lumOff val="35000"/>
                  <a:tint val="44500"/>
                  <a:satMod val="160000"/>
                </a:schemeClr>
              </a:gs>
              <a:gs pos="100000">
                <a:schemeClr val="tx1">
                  <a:lumMod val="65000"/>
                  <a:lumOff val="35000"/>
                  <a:tint val="23500"/>
                  <a:satMod val="1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5" name="4 Elipse"/>
          <p:cNvSpPr/>
          <p:nvPr/>
        </p:nvSpPr>
        <p:spPr>
          <a:xfrm>
            <a:off x="-756592" y="4941168"/>
            <a:ext cx="3906180" cy="2592288"/>
          </a:xfrm>
          <a:prstGeom prst="ellipse">
            <a:avLst/>
          </a:prstGeom>
          <a:gradFill flip="none" rotWithShape="1">
            <a:gsLst>
              <a:gs pos="46000">
                <a:schemeClr val="bg1">
                  <a:lumMod val="50000"/>
                  <a:tint val="66000"/>
                  <a:satMod val="160000"/>
                  <a:alpha val="71000"/>
                </a:schemeClr>
              </a:gs>
              <a:gs pos="50000">
                <a:schemeClr val="bg1">
                  <a:lumMod val="50000"/>
                  <a:tint val="44500"/>
                  <a:satMod val="160000"/>
                </a:schemeClr>
              </a:gs>
              <a:gs pos="100000">
                <a:schemeClr val="bg1">
                  <a:lumMod val="50000"/>
                  <a:tint val="23500"/>
                  <a:satMod val="16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6" name="5 Rectángulo"/>
          <p:cNvSpPr/>
          <p:nvPr/>
        </p:nvSpPr>
        <p:spPr>
          <a:xfrm>
            <a:off x="7164288" y="3789040"/>
            <a:ext cx="1979712" cy="3068960"/>
          </a:xfrm>
          <a:prstGeom prst="rect">
            <a:avLst/>
          </a:prstGeom>
          <a:gradFill flip="none" rotWithShape="1">
            <a:gsLst>
              <a:gs pos="0">
                <a:srgbClr val="C00000">
                  <a:shade val="30000"/>
                  <a:satMod val="115000"/>
                  <a:alpha val="41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7" name="6 Rectángulo"/>
          <p:cNvSpPr/>
          <p:nvPr/>
        </p:nvSpPr>
        <p:spPr>
          <a:xfrm>
            <a:off x="6156176" y="5301208"/>
            <a:ext cx="3240360" cy="2952328"/>
          </a:xfrm>
          <a:prstGeom prst="rect">
            <a:avLst/>
          </a:prstGeom>
          <a:gradFill flip="none" rotWithShape="1">
            <a:gsLst>
              <a:gs pos="0">
                <a:srgbClr val="C00000">
                  <a:shade val="30000"/>
                  <a:satMod val="115000"/>
                  <a:alpha val="77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pic>
        <p:nvPicPr>
          <p:cNvPr id="33803" name="9 Imagen" descr="Logo_ICAI GDE.jpg"/>
          <p:cNvPicPr>
            <a:picLocks noChangeAspect="1"/>
          </p:cNvPicPr>
          <p:nvPr/>
        </p:nvPicPr>
        <p:blipFill>
          <a:blip r:embed="rId3"/>
          <a:srcRect/>
          <a:stretch>
            <a:fillRect/>
          </a:stretch>
        </p:blipFill>
        <p:spPr bwMode="auto">
          <a:xfrm>
            <a:off x="7092950" y="188913"/>
            <a:ext cx="1727200" cy="954087"/>
          </a:xfrm>
          <a:prstGeom prst="rect">
            <a:avLst/>
          </a:prstGeom>
          <a:noFill/>
          <a:ln w="9525">
            <a:noFill/>
            <a:miter lim="800000"/>
            <a:headEnd/>
            <a:tailEnd/>
          </a:ln>
        </p:spPr>
      </p:pic>
      <p:sp>
        <p:nvSpPr>
          <p:cNvPr id="17431" name="Text Box 23"/>
          <p:cNvSpPr txBox="1">
            <a:spLocks noChangeArrowheads="1"/>
          </p:cNvSpPr>
          <p:nvPr/>
        </p:nvSpPr>
        <p:spPr bwMode="auto">
          <a:xfrm>
            <a:off x="468313" y="1196975"/>
            <a:ext cx="8064500" cy="457200"/>
          </a:xfrm>
          <a:prstGeom prst="rect">
            <a:avLst/>
          </a:prstGeom>
          <a:noFill/>
          <a:ln w="9525">
            <a:noFill/>
            <a:miter lim="800000"/>
            <a:headEnd/>
            <a:tailEnd/>
          </a:ln>
          <a:effectLst>
            <a:outerShdw dist="107763" dir="2700000" algn="ctr" rotWithShape="0">
              <a:schemeClr val="bg2">
                <a:alpha val="50000"/>
              </a:schemeClr>
            </a:outerShdw>
          </a:effectLst>
        </p:spPr>
        <p:txBody>
          <a:bodyPr>
            <a:spAutoFit/>
          </a:bodyPr>
          <a:lstStyle/>
          <a:p>
            <a:pPr>
              <a:defRPr/>
            </a:pPr>
            <a:r>
              <a:rPr lang="es-ES" sz="2400" b="1">
                <a:solidFill>
                  <a:srgbClr val="A50021"/>
                </a:solidFill>
                <a:effectLst>
                  <a:outerShdw blurRad="38100" dist="38100" dir="2700000" algn="tl">
                    <a:srgbClr val="C0C0C0"/>
                  </a:outerShdw>
                </a:effectLst>
              </a:rPr>
              <a:t>Universidades y Transparencia</a:t>
            </a:r>
          </a:p>
        </p:txBody>
      </p:sp>
      <p:sp>
        <p:nvSpPr>
          <p:cNvPr id="11" name="10 Rectángulo"/>
          <p:cNvSpPr/>
          <p:nvPr/>
        </p:nvSpPr>
        <p:spPr>
          <a:xfrm>
            <a:off x="27558" y="27473"/>
            <a:ext cx="1656184" cy="400111"/>
          </a:xfrm>
          <a:prstGeom prst="rect">
            <a:avLst/>
          </a:prstGeom>
          <a:noFill/>
        </p:spPr>
        <p:txBody>
          <a:bodyPr>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s-ES" sz="2000" b="1" i="1" cap="all" dirty="0">
                <a:ln/>
                <a:solidFill>
                  <a:schemeClr val="tx1">
                    <a:lumMod val="75000"/>
                    <a:lumOff val="2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Cultura</a:t>
            </a:r>
          </a:p>
        </p:txBody>
      </p:sp>
      <p:sp>
        <p:nvSpPr>
          <p:cNvPr id="33806" name="9 CuadroTexto"/>
          <p:cNvSpPr txBox="1">
            <a:spLocks noChangeArrowheads="1"/>
          </p:cNvSpPr>
          <p:nvPr/>
        </p:nvSpPr>
        <p:spPr bwMode="auto">
          <a:xfrm>
            <a:off x="250825" y="2093913"/>
            <a:ext cx="8713788" cy="4359275"/>
          </a:xfrm>
          <a:prstGeom prst="rect">
            <a:avLst/>
          </a:prstGeom>
          <a:noFill/>
          <a:ln w="9525">
            <a:noFill/>
            <a:miter lim="800000"/>
            <a:headEnd/>
            <a:tailEnd/>
          </a:ln>
        </p:spPr>
        <p:txBody>
          <a:bodyPr>
            <a:spAutoFit/>
          </a:bodyPr>
          <a:lstStyle/>
          <a:p>
            <a:pPr algn="just">
              <a:buFont typeface="Wingdings" pitchFamily="2" charset="2"/>
              <a:buChar char="Ø"/>
            </a:pPr>
            <a:r>
              <a:rPr lang="es-MX" sz="2000" b="1"/>
              <a:t> Se han realizado dos sesiones del Consejo Promotor de la Transparencia en la Educación,  se incluyeron al 100% de las instituciones educativas con mas de 300 alumnos</a:t>
            </a:r>
          </a:p>
          <a:p>
            <a:pPr algn="just">
              <a:buFont typeface="Wingdings" pitchFamily="2" charset="2"/>
              <a:buChar char="Ø"/>
            </a:pPr>
            <a:endParaRPr lang="es-MX" sz="2000" b="1"/>
          </a:p>
          <a:p>
            <a:pPr algn="just">
              <a:buFont typeface="Wingdings" pitchFamily="2" charset="2"/>
              <a:buChar char="Ø"/>
            </a:pPr>
            <a:r>
              <a:rPr lang="es-MX" sz="2000" b="1"/>
              <a:t> Se certificaron 152 docentes, cumpliento una meta de 282%</a:t>
            </a:r>
          </a:p>
          <a:p>
            <a:pPr algn="just">
              <a:buFont typeface="Wingdings" pitchFamily="2" charset="2"/>
              <a:buChar char="Ø"/>
            </a:pPr>
            <a:endParaRPr lang="es-MX" sz="2000" b="1"/>
          </a:p>
          <a:p>
            <a:pPr algn="just">
              <a:buFont typeface="Wingdings" pitchFamily="2" charset="2"/>
              <a:buChar char="Ø"/>
            </a:pPr>
            <a:r>
              <a:rPr lang="es-MX" sz="2000" b="1"/>
              <a:t>Se capacitaron a 8 mil 467 estudiantes</a:t>
            </a:r>
          </a:p>
          <a:p>
            <a:pPr algn="just">
              <a:buFont typeface="Wingdings" pitchFamily="2" charset="2"/>
              <a:buChar char="Ø"/>
            </a:pPr>
            <a:endParaRPr lang="es-MX" sz="2000" b="1"/>
          </a:p>
          <a:p>
            <a:pPr algn="just">
              <a:buFont typeface="Wingdings" pitchFamily="2" charset="2"/>
              <a:buChar char="Ø"/>
            </a:pPr>
            <a:r>
              <a:rPr lang="es-MX" sz="2000" b="1"/>
              <a:t>La meta es realizar 4 sesiones del CPTE al año, se lleva un avance del 50% </a:t>
            </a:r>
          </a:p>
          <a:p>
            <a:pPr algn="just">
              <a:buFont typeface="Wingdings" pitchFamily="2" charset="2"/>
              <a:buChar char="Ø"/>
            </a:pPr>
            <a:endParaRPr lang="es-MX" sz="2000" b="1"/>
          </a:p>
          <a:p>
            <a:pPr algn="just">
              <a:buFont typeface="Wingdings" pitchFamily="2" charset="2"/>
              <a:buChar char="Ø"/>
            </a:pPr>
            <a:endParaRPr lang="es-MX" sz="2000" b="1"/>
          </a:p>
          <a:p>
            <a:pPr algn="just"/>
            <a:endParaRPr lang="es-MX" sz="2000" b="1"/>
          </a:p>
          <a:p>
            <a:pPr algn="just">
              <a:buFontTx/>
              <a:buChar char="•"/>
            </a:pPr>
            <a:endParaRPr lang="es-MX" sz="2000" b="1"/>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Elipse"/>
          <p:cNvSpPr/>
          <p:nvPr/>
        </p:nvSpPr>
        <p:spPr>
          <a:xfrm>
            <a:off x="-2268538" y="0"/>
            <a:ext cx="4086226" cy="6858000"/>
          </a:xfrm>
          <a:prstGeom prst="ellipse">
            <a:avLst/>
          </a:prstGeom>
          <a:gradFill flip="none" rotWithShape="1">
            <a:gsLst>
              <a:gs pos="0">
                <a:schemeClr val="tx1">
                  <a:lumMod val="65000"/>
                  <a:lumOff val="35000"/>
                  <a:tint val="66000"/>
                  <a:satMod val="160000"/>
                  <a:alpha val="52000"/>
                </a:schemeClr>
              </a:gs>
              <a:gs pos="50000">
                <a:schemeClr val="tx1">
                  <a:lumMod val="65000"/>
                  <a:lumOff val="35000"/>
                  <a:tint val="44500"/>
                  <a:satMod val="160000"/>
                </a:schemeClr>
              </a:gs>
              <a:gs pos="100000">
                <a:schemeClr val="tx1">
                  <a:lumMod val="65000"/>
                  <a:lumOff val="35000"/>
                  <a:tint val="23500"/>
                  <a:satMod val="1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5" name="4 Elipse"/>
          <p:cNvSpPr/>
          <p:nvPr/>
        </p:nvSpPr>
        <p:spPr>
          <a:xfrm>
            <a:off x="-756592" y="4941168"/>
            <a:ext cx="3906180" cy="2592288"/>
          </a:xfrm>
          <a:prstGeom prst="ellipse">
            <a:avLst/>
          </a:prstGeom>
          <a:gradFill flip="none" rotWithShape="1">
            <a:gsLst>
              <a:gs pos="46000">
                <a:schemeClr val="bg1">
                  <a:lumMod val="50000"/>
                  <a:tint val="66000"/>
                  <a:satMod val="160000"/>
                  <a:alpha val="71000"/>
                </a:schemeClr>
              </a:gs>
              <a:gs pos="50000">
                <a:schemeClr val="bg1">
                  <a:lumMod val="50000"/>
                  <a:tint val="44500"/>
                  <a:satMod val="160000"/>
                </a:schemeClr>
              </a:gs>
              <a:gs pos="100000">
                <a:schemeClr val="bg1">
                  <a:lumMod val="50000"/>
                  <a:tint val="23500"/>
                  <a:satMod val="16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6" name="5 Rectángulo"/>
          <p:cNvSpPr/>
          <p:nvPr/>
        </p:nvSpPr>
        <p:spPr>
          <a:xfrm>
            <a:off x="7164288" y="3789040"/>
            <a:ext cx="1979712" cy="3068960"/>
          </a:xfrm>
          <a:prstGeom prst="rect">
            <a:avLst/>
          </a:prstGeom>
          <a:gradFill flip="none" rotWithShape="1">
            <a:gsLst>
              <a:gs pos="0">
                <a:srgbClr val="C00000">
                  <a:shade val="30000"/>
                  <a:satMod val="115000"/>
                  <a:alpha val="41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7" name="6 Rectángulo"/>
          <p:cNvSpPr/>
          <p:nvPr/>
        </p:nvSpPr>
        <p:spPr>
          <a:xfrm>
            <a:off x="6156176" y="5301208"/>
            <a:ext cx="3240360" cy="2952328"/>
          </a:xfrm>
          <a:prstGeom prst="rect">
            <a:avLst/>
          </a:prstGeom>
          <a:gradFill flip="none" rotWithShape="1">
            <a:gsLst>
              <a:gs pos="0">
                <a:srgbClr val="C00000">
                  <a:shade val="30000"/>
                  <a:satMod val="115000"/>
                  <a:alpha val="77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pic>
        <p:nvPicPr>
          <p:cNvPr id="35851" name="9 Imagen" descr="Logo_ICAI GDE.jpg"/>
          <p:cNvPicPr>
            <a:picLocks noChangeAspect="1"/>
          </p:cNvPicPr>
          <p:nvPr/>
        </p:nvPicPr>
        <p:blipFill>
          <a:blip r:embed="rId3"/>
          <a:srcRect/>
          <a:stretch>
            <a:fillRect/>
          </a:stretch>
        </p:blipFill>
        <p:spPr bwMode="auto">
          <a:xfrm>
            <a:off x="7092950" y="188913"/>
            <a:ext cx="1727200" cy="954087"/>
          </a:xfrm>
          <a:prstGeom prst="rect">
            <a:avLst/>
          </a:prstGeom>
          <a:noFill/>
          <a:ln w="9525">
            <a:noFill/>
            <a:miter lim="800000"/>
            <a:headEnd/>
            <a:tailEnd/>
          </a:ln>
        </p:spPr>
      </p:pic>
      <p:sp>
        <p:nvSpPr>
          <p:cNvPr id="17431" name="Text Box 23"/>
          <p:cNvSpPr txBox="1">
            <a:spLocks noChangeArrowheads="1"/>
          </p:cNvSpPr>
          <p:nvPr/>
        </p:nvSpPr>
        <p:spPr bwMode="auto">
          <a:xfrm>
            <a:off x="468313" y="620713"/>
            <a:ext cx="8064500" cy="457200"/>
          </a:xfrm>
          <a:prstGeom prst="rect">
            <a:avLst/>
          </a:prstGeom>
          <a:noFill/>
          <a:ln w="9525">
            <a:noFill/>
            <a:miter lim="800000"/>
            <a:headEnd/>
            <a:tailEnd/>
          </a:ln>
          <a:effectLst>
            <a:outerShdw dist="107763" dir="2700000" algn="ctr" rotWithShape="0">
              <a:schemeClr val="bg2">
                <a:alpha val="50000"/>
              </a:schemeClr>
            </a:outerShdw>
          </a:effectLst>
        </p:spPr>
        <p:txBody>
          <a:bodyPr>
            <a:spAutoFit/>
          </a:bodyPr>
          <a:lstStyle/>
          <a:p>
            <a:pPr>
              <a:defRPr/>
            </a:pPr>
            <a:r>
              <a:rPr lang="es-ES" sz="2400" b="1">
                <a:solidFill>
                  <a:srgbClr val="A50021"/>
                </a:solidFill>
                <a:effectLst>
                  <a:outerShdw blurRad="38100" dist="38100" dir="2700000" algn="tl">
                    <a:srgbClr val="C0C0C0"/>
                  </a:outerShdw>
                </a:effectLst>
              </a:rPr>
              <a:t>Promotores de la Transparencia</a:t>
            </a:r>
          </a:p>
        </p:txBody>
      </p:sp>
      <p:sp>
        <p:nvSpPr>
          <p:cNvPr id="11" name="10 Rectángulo"/>
          <p:cNvSpPr/>
          <p:nvPr/>
        </p:nvSpPr>
        <p:spPr>
          <a:xfrm>
            <a:off x="27558" y="27473"/>
            <a:ext cx="1656184" cy="400111"/>
          </a:xfrm>
          <a:prstGeom prst="rect">
            <a:avLst/>
          </a:prstGeom>
          <a:noFill/>
        </p:spPr>
        <p:txBody>
          <a:bodyPr>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s-ES" sz="2000" b="1" i="1" cap="all" dirty="0">
                <a:ln/>
                <a:solidFill>
                  <a:schemeClr val="tx1">
                    <a:lumMod val="75000"/>
                    <a:lumOff val="2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Cultura</a:t>
            </a:r>
          </a:p>
        </p:txBody>
      </p:sp>
      <p:sp>
        <p:nvSpPr>
          <p:cNvPr id="35854" name="9 CuadroTexto"/>
          <p:cNvSpPr txBox="1">
            <a:spLocks noChangeArrowheads="1"/>
          </p:cNvSpPr>
          <p:nvPr/>
        </p:nvSpPr>
        <p:spPr bwMode="auto">
          <a:xfrm>
            <a:off x="250825" y="1158875"/>
            <a:ext cx="8713788" cy="3783013"/>
          </a:xfrm>
          <a:prstGeom prst="rect">
            <a:avLst/>
          </a:prstGeom>
          <a:noFill/>
          <a:ln w="9525">
            <a:noFill/>
            <a:miter lim="800000"/>
            <a:headEnd/>
            <a:tailEnd/>
          </a:ln>
        </p:spPr>
        <p:txBody>
          <a:bodyPr>
            <a:spAutoFit/>
          </a:bodyPr>
          <a:lstStyle/>
          <a:p>
            <a:pPr algn="just">
              <a:buFont typeface="Wingdings" pitchFamily="2" charset="2"/>
              <a:buChar char="Ø"/>
            </a:pPr>
            <a:r>
              <a:rPr lang="es-MX" sz="2000" b="1"/>
              <a:t> </a:t>
            </a:r>
            <a:r>
              <a:rPr lang="es-MX" b="1"/>
              <a:t>Se han impartido 10 cursos de capacitación en Universidades Públicas y Privadas, corresponde a un 80% de avance de la meta anual</a:t>
            </a:r>
          </a:p>
          <a:p>
            <a:pPr algn="just">
              <a:buFont typeface="Wingdings" pitchFamily="2" charset="2"/>
              <a:buNone/>
            </a:pPr>
            <a:endParaRPr lang="es-MX" b="1"/>
          </a:p>
          <a:p>
            <a:pPr algn="just">
              <a:buFont typeface="Wingdings" pitchFamily="2" charset="2"/>
              <a:buChar char="Ø"/>
            </a:pPr>
            <a:r>
              <a:rPr lang="es-MX" b="1"/>
              <a:t>Se capacitaron 1,236 estudiantes de diversas Instituciones Educativas, avance del 98%</a:t>
            </a:r>
          </a:p>
          <a:p>
            <a:pPr algn="just">
              <a:buFont typeface="Wingdings" pitchFamily="2" charset="2"/>
              <a:buNone/>
            </a:pPr>
            <a:endParaRPr lang="es-MX" b="1"/>
          </a:p>
          <a:p>
            <a:pPr algn="just">
              <a:buFont typeface="Wingdings" pitchFamily="2" charset="2"/>
              <a:buChar char="Ø"/>
            </a:pPr>
            <a:r>
              <a:rPr lang="es-MX" b="1"/>
              <a:t> Se llevó a cabo un certamen de conocimiento en el municipio de Torreón, Coahuila, avance 50% de la meta anual</a:t>
            </a:r>
          </a:p>
          <a:p>
            <a:pPr algn="just">
              <a:buFont typeface="Wingdings" pitchFamily="2" charset="2"/>
              <a:buChar char="Ø"/>
            </a:pPr>
            <a:endParaRPr lang="es-MX" b="1"/>
          </a:p>
          <a:p>
            <a:pPr algn="just">
              <a:buFont typeface="Wingdings" pitchFamily="2" charset="2"/>
              <a:buChar char="Ø"/>
            </a:pPr>
            <a:endParaRPr lang="es-MX" b="1"/>
          </a:p>
          <a:p>
            <a:pPr algn="just">
              <a:buFont typeface="Wingdings" pitchFamily="2" charset="2"/>
              <a:buChar char="Ø"/>
            </a:pPr>
            <a:endParaRPr lang="es-MX" sz="2000" b="1"/>
          </a:p>
          <a:p>
            <a:pPr algn="just"/>
            <a:endParaRPr lang="es-MX" sz="2000" b="1"/>
          </a:p>
          <a:p>
            <a:pPr algn="just">
              <a:buFontTx/>
              <a:buChar char="•"/>
            </a:pPr>
            <a:endParaRPr lang="es-MX" sz="2000" b="1"/>
          </a:p>
        </p:txBody>
      </p:sp>
      <p:sp>
        <p:nvSpPr>
          <p:cNvPr id="2" name="Text Box 23"/>
          <p:cNvSpPr txBox="1">
            <a:spLocks noChangeArrowheads="1"/>
          </p:cNvSpPr>
          <p:nvPr/>
        </p:nvSpPr>
        <p:spPr bwMode="auto">
          <a:xfrm>
            <a:off x="468313" y="3619500"/>
            <a:ext cx="8064500" cy="457200"/>
          </a:xfrm>
          <a:prstGeom prst="rect">
            <a:avLst/>
          </a:prstGeom>
          <a:noFill/>
          <a:ln w="9525">
            <a:noFill/>
            <a:miter lim="800000"/>
            <a:headEnd/>
            <a:tailEnd/>
          </a:ln>
          <a:effectLst>
            <a:outerShdw dist="107763" dir="2700000" algn="ctr" rotWithShape="0">
              <a:schemeClr val="bg2">
                <a:alpha val="50000"/>
              </a:schemeClr>
            </a:outerShdw>
          </a:effectLst>
        </p:spPr>
        <p:txBody>
          <a:bodyPr>
            <a:spAutoFit/>
          </a:bodyPr>
          <a:lstStyle/>
          <a:p>
            <a:pPr>
              <a:defRPr/>
            </a:pPr>
            <a:r>
              <a:rPr lang="es-ES" sz="2400" b="1">
                <a:solidFill>
                  <a:srgbClr val="A50021"/>
                </a:solidFill>
                <a:effectLst>
                  <a:outerShdw blurRad="38100" dist="38100" dir="2700000" algn="tl">
                    <a:srgbClr val="C0C0C0"/>
                  </a:outerShdw>
                </a:effectLst>
              </a:rPr>
              <a:t>Foros Sobre la Transparencia</a:t>
            </a:r>
          </a:p>
        </p:txBody>
      </p:sp>
      <p:sp>
        <p:nvSpPr>
          <p:cNvPr id="35856" name="9 CuadroTexto"/>
          <p:cNvSpPr txBox="1">
            <a:spLocks noChangeArrowheads="1"/>
          </p:cNvSpPr>
          <p:nvPr/>
        </p:nvSpPr>
        <p:spPr bwMode="auto">
          <a:xfrm>
            <a:off x="250825" y="4005263"/>
            <a:ext cx="8713788" cy="3387725"/>
          </a:xfrm>
          <a:prstGeom prst="rect">
            <a:avLst/>
          </a:prstGeom>
          <a:noFill/>
          <a:ln w="9525">
            <a:noFill/>
            <a:miter lim="800000"/>
            <a:headEnd/>
            <a:tailEnd/>
          </a:ln>
        </p:spPr>
        <p:txBody>
          <a:bodyPr>
            <a:spAutoFit/>
          </a:bodyPr>
          <a:lstStyle/>
          <a:p>
            <a:pPr algn="just">
              <a:buFont typeface="Wingdings" pitchFamily="2" charset="2"/>
              <a:buChar char="Ø"/>
            </a:pPr>
            <a:r>
              <a:rPr lang="es-MX" b="1"/>
              <a:t> A la fecha, se han llevado a cabo tres foros en diversos temas:</a:t>
            </a:r>
          </a:p>
          <a:p>
            <a:pPr algn="just">
              <a:buFont typeface="Wingdings" pitchFamily="2" charset="2"/>
              <a:buChar char="Ø"/>
            </a:pPr>
            <a:endParaRPr lang="es-MX" b="1"/>
          </a:p>
          <a:p>
            <a:pPr marL="742950" lvl="1" indent="-285750" algn="just">
              <a:buFont typeface="Wingdings" pitchFamily="2" charset="2"/>
              <a:buChar char="Ø"/>
            </a:pPr>
            <a:r>
              <a:rPr lang="es-MX" b="1"/>
              <a:t>Jornadas por la Transparencia el día 06 de febrero 2014</a:t>
            </a:r>
          </a:p>
          <a:p>
            <a:pPr marL="742950" lvl="1" indent="-285750" algn="just">
              <a:buFont typeface="Wingdings" pitchFamily="2" charset="2"/>
              <a:buChar char="Ø"/>
            </a:pPr>
            <a:r>
              <a:rPr lang="es-MX" b="1"/>
              <a:t>Promulgación de la Reforma Constitucional en Materia de Transparencia el día 20 de febrero 2014</a:t>
            </a:r>
          </a:p>
          <a:p>
            <a:pPr marL="742950" lvl="1" indent="-285750" algn="just">
              <a:buFont typeface="Wingdings" pitchFamily="2" charset="2"/>
              <a:buChar char="Ø"/>
            </a:pPr>
            <a:r>
              <a:rPr lang="es-MX" b="1"/>
              <a:t>Resultados de la Encuesta sobre Pensiones el día 30 de abril 2014 </a:t>
            </a:r>
          </a:p>
          <a:p>
            <a:pPr marL="742950" lvl="1" indent="-285750" algn="just">
              <a:buFont typeface="Wingdings" pitchFamily="2" charset="2"/>
              <a:buChar char="Ø"/>
            </a:pPr>
            <a:r>
              <a:rPr lang="es-MX" b="1"/>
              <a:t> 9, 10 y 11 de julio, se realizaron en conjunto con el Gobierno del Estado y el Congreso del Estado, cinco foros regionales de consulta sobre la iniciativa de la Nueva Ley de Acceso a la Información</a:t>
            </a:r>
          </a:p>
          <a:p>
            <a:pPr algn="just">
              <a:buFont typeface="Wingdings" pitchFamily="2" charset="2"/>
              <a:buChar char="Ø"/>
            </a:pPr>
            <a:endParaRPr lang="es-MX" b="1"/>
          </a:p>
          <a:p>
            <a:pPr algn="just"/>
            <a:endParaRPr lang="es-MX" b="1"/>
          </a:p>
          <a:p>
            <a:pPr algn="just">
              <a:buFontTx/>
              <a:buChar char="•"/>
            </a:pPr>
            <a:endParaRPr lang="es-MX" b="1"/>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Elipse"/>
          <p:cNvSpPr/>
          <p:nvPr/>
        </p:nvSpPr>
        <p:spPr>
          <a:xfrm>
            <a:off x="-2268538" y="0"/>
            <a:ext cx="4086226" cy="6858000"/>
          </a:xfrm>
          <a:prstGeom prst="ellipse">
            <a:avLst/>
          </a:prstGeom>
          <a:gradFill flip="none" rotWithShape="1">
            <a:gsLst>
              <a:gs pos="0">
                <a:schemeClr val="tx1">
                  <a:lumMod val="65000"/>
                  <a:lumOff val="35000"/>
                  <a:tint val="66000"/>
                  <a:satMod val="160000"/>
                  <a:alpha val="52000"/>
                </a:schemeClr>
              </a:gs>
              <a:gs pos="50000">
                <a:schemeClr val="tx1">
                  <a:lumMod val="65000"/>
                  <a:lumOff val="35000"/>
                  <a:tint val="44500"/>
                  <a:satMod val="160000"/>
                </a:schemeClr>
              </a:gs>
              <a:gs pos="100000">
                <a:schemeClr val="tx1">
                  <a:lumMod val="65000"/>
                  <a:lumOff val="35000"/>
                  <a:tint val="23500"/>
                  <a:satMod val="1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5" name="4 Elipse"/>
          <p:cNvSpPr/>
          <p:nvPr/>
        </p:nvSpPr>
        <p:spPr>
          <a:xfrm>
            <a:off x="-756592" y="4941168"/>
            <a:ext cx="3906180" cy="2592288"/>
          </a:xfrm>
          <a:prstGeom prst="ellipse">
            <a:avLst/>
          </a:prstGeom>
          <a:gradFill flip="none" rotWithShape="1">
            <a:gsLst>
              <a:gs pos="46000">
                <a:schemeClr val="bg1">
                  <a:lumMod val="50000"/>
                  <a:tint val="66000"/>
                  <a:satMod val="160000"/>
                  <a:alpha val="71000"/>
                </a:schemeClr>
              </a:gs>
              <a:gs pos="50000">
                <a:schemeClr val="bg1">
                  <a:lumMod val="50000"/>
                  <a:tint val="44500"/>
                  <a:satMod val="160000"/>
                </a:schemeClr>
              </a:gs>
              <a:gs pos="100000">
                <a:schemeClr val="bg1">
                  <a:lumMod val="50000"/>
                  <a:tint val="23500"/>
                  <a:satMod val="16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6" name="5 Rectángulo"/>
          <p:cNvSpPr/>
          <p:nvPr/>
        </p:nvSpPr>
        <p:spPr>
          <a:xfrm>
            <a:off x="7164288" y="3789040"/>
            <a:ext cx="1979712" cy="3068960"/>
          </a:xfrm>
          <a:prstGeom prst="rect">
            <a:avLst/>
          </a:prstGeom>
          <a:gradFill flip="none" rotWithShape="1">
            <a:gsLst>
              <a:gs pos="0">
                <a:srgbClr val="C00000">
                  <a:shade val="30000"/>
                  <a:satMod val="115000"/>
                  <a:alpha val="41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7" name="6 Rectángulo"/>
          <p:cNvSpPr/>
          <p:nvPr/>
        </p:nvSpPr>
        <p:spPr>
          <a:xfrm>
            <a:off x="6156176" y="5301208"/>
            <a:ext cx="3240360" cy="2952328"/>
          </a:xfrm>
          <a:prstGeom prst="rect">
            <a:avLst/>
          </a:prstGeom>
          <a:gradFill flip="none" rotWithShape="1">
            <a:gsLst>
              <a:gs pos="0">
                <a:srgbClr val="C00000">
                  <a:shade val="30000"/>
                  <a:satMod val="115000"/>
                  <a:alpha val="77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pic>
        <p:nvPicPr>
          <p:cNvPr id="37899" name="9 Imagen" descr="Logo_ICAI GDE.jpg"/>
          <p:cNvPicPr>
            <a:picLocks noChangeAspect="1"/>
          </p:cNvPicPr>
          <p:nvPr/>
        </p:nvPicPr>
        <p:blipFill>
          <a:blip r:embed="rId3"/>
          <a:srcRect/>
          <a:stretch>
            <a:fillRect/>
          </a:stretch>
        </p:blipFill>
        <p:spPr bwMode="auto">
          <a:xfrm>
            <a:off x="7092950" y="188913"/>
            <a:ext cx="1727200" cy="954087"/>
          </a:xfrm>
          <a:prstGeom prst="rect">
            <a:avLst/>
          </a:prstGeom>
          <a:noFill/>
          <a:ln w="9525">
            <a:noFill/>
            <a:miter lim="800000"/>
            <a:headEnd/>
            <a:tailEnd/>
          </a:ln>
        </p:spPr>
      </p:pic>
      <p:sp>
        <p:nvSpPr>
          <p:cNvPr id="17431" name="Text Box 23"/>
          <p:cNvSpPr txBox="1">
            <a:spLocks noChangeArrowheads="1"/>
          </p:cNvSpPr>
          <p:nvPr/>
        </p:nvSpPr>
        <p:spPr bwMode="auto">
          <a:xfrm>
            <a:off x="468313" y="1527175"/>
            <a:ext cx="8064500" cy="822325"/>
          </a:xfrm>
          <a:prstGeom prst="rect">
            <a:avLst/>
          </a:prstGeom>
          <a:noFill/>
          <a:ln w="9525">
            <a:noFill/>
            <a:miter lim="800000"/>
            <a:headEnd/>
            <a:tailEnd/>
          </a:ln>
          <a:effectLst>
            <a:outerShdw dist="107763" dir="2700000" algn="ctr" rotWithShape="0">
              <a:schemeClr val="bg2">
                <a:alpha val="50000"/>
              </a:schemeClr>
            </a:outerShdw>
          </a:effectLst>
        </p:spPr>
        <p:txBody>
          <a:bodyPr>
            <a:spAutoFit/>
          </a:bodyPr>
          <a:lstStyle/>
          <a:p>
            <a:pPr>
              <a:defRPr/>
            </a:pPr>
            <a:r>
              <a:rPr lang="es-ES" sz="2400" b="1">
                <a:solidFill>
                  <a:srgbClr val="A50021"/>
                </a:solidFill>
                <a:effectLst>
                  <a:outerShdw blurRad="38100" dist="38100" dir="2700000" algn="tl">
                    <a:srgbClr val="C0C0C0"/>
                  </a:outerShdw>
                </a:effectLst>
              </a:rPr>
              <a:t>Programa de Cultura de la Transparencia y Protección de Datos Personales </a:t>
            </a:r>
          </a:p>
        </p:txBody>
      </p:sp>
      <p:sp>
        <p:nvSpPr>
          <p:cNvPr id="11" name="10 Rectángulo"/>
          <p:cNvSpPr/>
          <p:nvPr/>
        </p:nvSpPr>
        <p:spPr>
          <a:xfrm>
            <a:off x="27558" y="27473"/>
            <a:ext cx="1656184" cy="400111"/>
          </a:xfrm>
          <a:prstGeom prst="rect">
            <a:avLst/>
          </a:prstGeom>
          <a:noFill/>
        </p:spPr>
        <p:txBody>
          <a:bodyPr>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s-ES" sz="2000" b="1" i="1" cap="all" dirty="0">
                <a:ln/>
                <a:solidFill>
                  <a:schemeClr val="tx1">
                    <a:lumMod val="75000"/>
                    <a:lumOff val="2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Cultura</a:t>
            </a:r>
          </a:p>
        </p:txBody>
      </p:sp>
      <p:sp>
        <p:nvSpPr>
          <p:cNvPr id="37902" name="9 CuadroTexto"/>
          <p:cNvSpPr txBox="1">
            <a:spLocks noChangeArrowheads="1"/>
          </p:cNvSpPr>
          <p:nvPr/>
        </p:nvSpPr>
        <p:spPr bwMode="auto">
          <a:xfrm>
            <a:off x="250825" y="2747963"/>
            <a:ext cx="8713788" cy="2409825"/>
          </a:xfrm>
          <a:prstGeom prst="rect">
            <a:avLst/>
          </a:prstGeom>
          <a:noFill/>
          <a:ln w="9525">
            <a:noFill/>
            <a:miter lim="800000"/>
            <a:headEnd/>
            <a:tailEnd/>
          </a:ln>
        </p:spPr>
        <p:txBody>
          <a:bodyPr>
            <a:spAutoFit/>
          </a:bodyPr>
          <a:lstStyle/>
          <a:p>
            <a:pPr algn="just">
              <a:buFont typeface="Wingdings" pitchFamily="2" charset="2"/>
              <a:buChar char="Ø"/>
            </a:pPr>
            <a:r>
              <a:rPr lang="es-MX" sz="2000" b="1"/>
              <a:t> </a:t>
            </a:r>
            <a:r>
              <a:rPr lang="es-MX" b="1"/>
              <a:t>Se elaboró el programa de capacitación y actualización de los servidores públicos en materia de transparencia y acceso a la información, así como de protección de datos personales</a:t>
            </a:r>
          </a:p>
          <a:p>
            <a:pPr algn="just">
              <a:buFont typeface="Wingdings" pitchFamily="2" charset="2"/>
              <a:buChar char="Ø"/>
            </a:pPr>
            <a:endParaRPr lang="es-MX" b="1"/>
          </a:p>
          <a:p>
            <a:pPr algn="just">
              <a:buFont typeface="Wingdings" pitchFamily="2" charset="2"/>
              <a:buChar char="Ø"/>
            </a:pPr>
            <a:endParaRPr lang="es-MX" b="1"/>
          </a:p>
          <a:p>
            <a:pPr algn="just">
              <a:buFont typeface="Wingdings" pitchFamily="2" charset="2"/>
              <a:buChar char="Ø"/>
            </a:pPr>
            <a:endParaRPr lang="es-MX" sz="2000" b="1"/>
          </a:p>
          <a:p>
            <a:pPr algn="just"/>
            <a:endParaRPr lang="es-MX" sz="2000" b="1"/>
          </a:p>
          <a:p>
            <a:pPr algn="just">
              <a:buFontTx/>
              <a:buChar char="•"/>
            </a:pPr>
            <a:endParaRPr lang="es-MX" sz="2000" b="1"/>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Elipse"/>
          <p:cNvSpPr/>
          <p:nvPr/>
        </p:nvSpPr>
        <p:spPr>
          <a:xfrm>
            <a:off x="-2268538" y="0"/>
            <a:ext cx="4086226" cy="6858000"/>
          </a:xfrm>
          <a:prstGeom prst="ellipse">
            <a:avLst/>
          </a:prstGeom>
          <a:gradFill flip="none" rotWithShape="1">
            <a:gsLst>
              <a:gs pos="0">
                <a:schemeClr val="tx1">
                  <a:lumMod val="65000"/>
                  <a:lumOff val="35000"/>
                  <a:tint val="66000"/>
                  <a:satMod val="160000"/>
                  <a:alpha val="52000"/>
                </a:schemeClr>
              </a:gs>
              <a:gs pos="50000">
                <a:schemeClr val="tx1">
                  <a:lumMod val="65000"/>
                  <a:lumOff val="35000"/>
                  <a:tint val="44500"/>
                  <a:satMod val="160000"/>
                </a:schemeClr>
              </a:gs>
              <a:gs pos="100000">
                <a:schemeClr val="tx1">
                  <a:lumMod val="65000"/>
                  <a:lumOff val="35000"/>
                  <a:tint val="23500"/>
                  <a:satMod val="1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5" name="4 Elipse"/>
          <p:cNvSpPr/>
          <p:nvPr/>
        </p:nvSpPr>
        <p:spPr>
          <a:xfrm>
            <a:off x="-756592" y="4941168"/>
            <a:ext cx="3906180" cy="2592288"/>
          </a:xfrm>
          <a:prstGeom prst="ellipse">
            <a:avLst/>
          </a:prstGeom>
          <a:gradFill flip="none" rotWithShape="1">
            <a:gsLst>
              <a:gs pos="46000">
                <a:schemeClr val="bg1">
                  <a:lumMod val="50000"/>
                  <a:tint val="66000"/>
                  <a:satMod val="160000"/>
                  <a:alpha val="71000"/>
                </a:schemeClr>
              </a:gs>
              <a:gs pos="50000">
                <a:schemeClr val="bg1">
                  <a:lumMod val="50000"/>
                  <a:tint val="44500"/>
                  <a:satMod val="160000"/>
                </a:schemeClr>
              </a:gs>
              <a:gs pos="100000">
                <a:schemeClr val="bg1">
                  <a:lumMod val="50000"/>
                  <a:tint val="23500"/>
                  <a:satMod val="16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6" name="5 Rectángulo"/>
          <p:cNvSpPr/>
          <p:nvPr/>
        </p:nvSpPr>
        <p:spPr>
          <a:xfrm>
            <a:off x="7164288" y="3789040"/>
            <a:ext cx="1979712" cy="3068960"/>
          </a:xfrm>
          <a:prstGeom prst="rect">
            <a:avLst/>
          </a:prstGeom>
          <a:gradFill flip="none" rotWithShape="1">
            <a:gsLst>
              <a:gs pos="0">
                <a:srgbClr val="C00000">
                  <a:shade val="30000"/>
                  <a:satMod val="115000"/>
                  <a:alpha val="41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7" name="6 Rectángulo"/>
          <p:cNvSpPr/>
          <p:nvPr/>
        </p:nvSpPr>
        <p:spPr>
          <a:xfrm>
            <a:off x="6156176" y="5301208"/>
            <a:ext cx="3240360" cy="2952328"/>
          </a:xfrm>
          <a:prstGeom prst="rect">
            <a:avLst/>
          </a:prstGeom>
          <a:gradFill flip="none" rotWithShape="1">
            <a:gsLst>
              <a:gs pos="0">
                <a:srgbClr val="C00000">
                  <a:shade val="30000"/>
                  <a:satMod val="115000"/>
                  <a:alpha val="77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11" name="10 Rectángulo"/>
          <p:cNvSpPr/>
          <p:nvPr/>
        </p:nvSpPr>
        <p:spPr>
          <a:xfrm>
            <a:off x="-252536" y="116632"/>
            <a:ext cx="1919989" cy="400110"/>
          </a:xfrm>
          <a:prstGeom prst="rect">
            <a:avLst/>
          </a:prstGeom>
          <a:noFill/>
        </p:spPr>
        <p:txBody>
          <a:bodyPr>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s-ES" sz="2000" b="1" i="1" cap="all" dirty="0">
                <a:ln/>
                <a:solidFill>
                  <a:schemeClr val="tx1">
                    <a:lumMod val="75000"/>
                    <a:lumOff val="2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Jurídica</a:t>
            </a:r>
          </a:p>
        </p:txBody>
      </p:sp>
      <p:pic>
        <p:nvPicPr>
          <p:cNvPr id="39948" name="9 Imagen" descr="Logo_ICAI GDE.jpg"/>
          <p:cNvPicPr>
            <a:picLocks noChangeAspect="1"/>
          </p:cNvPicPr>
          <p:nvPr/>
        </p:nvPicPr>
        <p:blipFill>
          <a:blip r:embed="rId3"/>
          <a:srcRect/>
          <a:stretch>
            <a:fillRect/>
          </a:stretch>
        </p:blipFill>
        <p:spPr bwMode="auto">
          <a:xfrm>
            <a:off x="7092950" y="188913"/>
            <a:ext cx="1727200" cy="954087"/>
          </a:xfrm>
          <a:prstGeom prst="rect">
            <a:avLst/>
          </a:prstGeom>
          <a:noFill/>
          <a:ln w="9525">
            <a:noFill/>
            <a:miter lim="800000"/>
            <a:headEnd/>
            <a:tailEnd/>
          </a:ln>
        </p:spPr>
      </p:pic>
      <p:sp>
        <p:nvSpPr>
          <p:cNvPr id="39949" name="9 CuadroTexto"/>
          <p:cNvSpPr txBox="1">
            <a:spLocks noChangeArrowheads="1"/>
          </p:cNvSpPr>
          <p:nvPr/>
        </p:nvSpPr>
        <p:spPr bwMode="auto">
          <a:xfrm>
            <a:off x="322263" y="1854200"/>
            <a:ext cx="8713787" cy="3662363"/>
          </a:xfrm>
          <a:prstGeom prst="rect">
            <a:avLst/>
          </a:prstGeom>
          <a:noFill/>
          <a:ln w="9525">
            <a:noFill/>
            <a:miter lim="800000"/>
            <a:headEnd/>
            <a:tailEnd/>
          </a:ln>
        </p:spPr>
        <p:txBody>
          <a:bodyPr>
            <a:spAutoFit/>
          </a:bodyPr>
          <a:lstStyle/>
          <a:p>
            <a:pPr algn="just">
              <a:buFont typeface="Wingdings" pitchFamily="2" charset="2"/>
              <a:buChar char="Ø"/>
            </a:pPr>
            <a:r>
              <a:rPr lang="es-MX" b="1"/>
              <a:t>Se solicitó la revisión de 7 convenios, mismos que fueron modificados y celebrados por el Instituto</a:t>
            </a:r>
          </a:p>
          <a:p>
            <a:pPr algn="just">
              <a:buFont typeface="Wingdings" pitchFamily="2" charset="2"/>
              <a:buNone/>
            </a:pPr>
            <a:endParaRPr lang="es-MX" b="1"/>
          </a:p>
          <a:p>
            <a:pPr algn="just">
              <a:buFont typeface="Wingdings" pitchFamily="2" charset="2"/>
              <a:buChar char="Ø"/>
            </a:pPr>
            <a:r>
              <a:rPr lang="es-MX" b="1"/>
              <a:t> Se han elaborado y revisado 13 contratos</a:t>
            </a:r>
          </a:p>
          <a:p>
            <a:pPr algn="just">
              <a:buFont typeface="Wingdings" pitchFamily="2" charset="2"/>
              <a:buNone/>
            </a:pPr>
            <a:endParaRPr lang="es-MX" b="1"/>
          </a:p>
          <a:p>
            <a:pPr algn="just">
              <a:buFont typeface="Wingdings" pitchFamily="2" charset="2"/>
              <a:buChar char="Ø"/>
            </a:pPr>
            <a:r>
              <a:rPr lang="es-MX" b="1"/>
              <a:t> Se elaboraron 18 tarjetas informativas sobre diversos temas de Reformas a las Leyes, fueron publicadas en el Periódico Oficial del Estado y en el Diario de la Federación</a:t>
            </a:r>
          </a:p>
          <a:p>
            <a:pPr algn="just">
              <a:buFont typeface="Wingdings" pitchFamily="2" charset="2"/>
              <a:buChar char="Ø"/>
            </a:pPr>
            <a:endParaRPr lang="es-MX" b="1"/>
          </a:p>
          <a:p>
            <a:pPr algn="just">
              <a:buFont typeface="Wingdings" pitchFamily="2" charset="2"/>
              <a:buNone/>
            </a:pPr>
            <a:endParaRPr lang="es-MX" b="1"/>
          </a:p>
          <a:p>
            <a:pPr algn="just">
              <a:buFont typeface="Wingdings" pitchFamily="2" charset="2"/>
              <a:buChar char="Ø"/>
            </a:pPr>
            <a:endParaRPr lang="es-MX" b="1"/>
          </a:p>
          <a:p>
            <a:pPr algn="just"/>
            <a:endParaRPr lang="es-MX" b="1"/>
          </a:p>
          <a:p>
            <a:pPr algn="just">
              <a:buFontTx/>
              <a:buChar char="•"/>
            </a:pPr>
            <a:endParaRPr lang="es-MX" b="1"/>
          </a:p>
        </p:txBody>
      </p:sp>
      <p:sp>
        <p:nvSpPr>
          <p:cNvPr id="17431" name="Text Box 23"/>
          <p:cNvSpPr txBox="1">
            <a:spLocks noChangeArrowheads="1"/>
          </p:cNvSpPr>
          <p:nvPr/>
        </p:nvSpPr>
        <p:spPr bwMode="auto">
          <a:xfrm>
            <a:off x="468313" y="1268413"/>
            <a:ext cx="8064500" cy="457200"/>
          </a:xfrm>
          <a:prstGeom prst="rect">
            <a:avLst/>
          </a:prstGeom>
          <a:noFill/>
          <a:ln w="9525">
            <a:noFill/>
            <a:miter lim="800000"/>
            <a:headEnd/>
            <a:tailEnd/>
          </a:ln>
          <a:effectLst>
            <a:outerShdw dist="107763" dir="2700000" algn="ctr" rotWithShape="0">
              <a:schemeClr val="bg2">
                <a:alpha val="50000"/>
              </a:schemeClr>
            </a:outerShdw>
          </a:effectLst>
        </p:spPr>
        <p:txBody>
          <a:bodyPr>
            <a:spAutoFit/>
          </a:bodyPr>
          <a:lstStyle/>
          <a:p>
            <a:pPr>
              <a:defRPr/>
            </a:pPr>
            <a:r>
              <a:rPr lang="es-ES" sz="2400" b="1">
                <a:solidFill>
                  <a:srgbClr val="A50021"/>
                </a:solidFill>
                <a:effectLst>
                  <a:outerShdw blurRad="38100" dist="38100" dir="2700000" algn="tl">
                    <a:srgbClr val="C0C0C0"/>
                  </a:outerShdw>
                </a:effectLst>
              </a:rPr>
              <a:t>En cuestión normativa de la Dirección Jurídica: </a:t>
            </a:r>
          </a:p>
        </p:txBody>
      </p:sp>
      <p:sp>
        <p:nvSpPr>
          <p:cNvPr id="2" name="Text Box 23"/>
          <p:cNvSpPr txBox="1">
            <a:spLocks noChangeArrowheads="1"/>
          </p:cNvSpPr>
          <p:nvPr/>
        </p:nvSpPr>
        <p:spPr bwMode="auto">
          <a:xfrm>
            <a:off x="395288" y="4700588"/>
            <a:ext cx="8064500" cy="457200"/>
          </a:xfrm>
          <a:prstGeom prst="rect">
            <a:avLst/>
          </a:prstGeom>
          <a:noFill/>
          <a:ln w="9525">
            <a:noFill/>
            <a:miter lim="800000"/>
            <a:headEnd/>
            <a:tailEnd/>
          </a:ln>
          <a:effectLst>
            <a:outerShdw dist="107763" dir="2700000" algn="ctr" rotWithShape="0">
              <a:schemeClr val="bg2">
                <a:alpha val="50000"/>
              </a:schemeClr>
            </a:outerShdw>
          </a:effectLst>
        </p:spPr>
        <p:txBody>
          <a:bodyPr>
            <a:spAutoFit/>
          </a:bodyPr>
          <a:lstStyle/>
          <a:p>
            <a:pPr>
              <a:defRPr/>
            </a:pPr>
            <a:r>
              <a:rPr lang="es-ES" sz="2400" b="1">
                <a:solidFill>
                  <a:srgbClr val="A50021"/>
                </a:solidFill>
                <a:effectLst>
                  <a:outerShdw blurRad="38100" dist="38100" dir="2700000" algn="tl">
                    <a:srgbClr val="C0C0C0"/>
                  </a:outerShdw>
                </a:effectLst>
              </a:rPr>
              <a:t>Criterios en Materia de Transparencia Etapa 2</a:t>
            </a:r>
          </a:p>
        </p:txBody>
      </p:sp>
      <p:sp>
        <p:nvSpPr>
          <p:cNvPr id="39952" name="9 CuadroTexto"/>
          <p:cNvSpPr txBox="1">
            <a:spLocks noChangeArrowheads="1"/>
          </p:cNvSpPr>
          <p:nvPr/>
        </p:nvSpPr>
        <p:spPr bwMode="auto">
          <a:xfrm>
            <a:off x="179388" y="5419725"/>
            <a:ext cx="8713787" cy="1465263"/>
          </a:xfrm>
          <a:prstGeom prst="rect">
            <a:avLst/>
          </a:prstGeom>
          <a:noFill/>
          <a:ln w="9525">
            <a:noFill/>
            <a:miter lim="800000"/>
            <a:headEnd/>
            <a:tailEnd/>
          </a:ln>
        </p:spPr>
        <p:txBody>
          <a:bodyPr>
            <a:spAutoFit/>
          </a:bodyPr>
          <a:lstStyle/>
          <a:p>
            <a:pPr algn="just">
              <a:buFont typeface="Wingdings" pitchFamily="2" charset="2"/>
              <a:buChar char="Ø"/>
            </a:pPr>
            <a:r>
              <a:rPr lang="es-MX" b="1"/>
              <a:t> Se elaboraron las fichas correspondientes a las resoluciones del año 2011 y 2010, las cuales fueron publicadas en la página de internet del Instituto</a:t>
            </a:r>
          </a:p>
          <a:p>
            <a:pPr algn="just">
              <a:buFont typeface="Wingdings" pitchFamily="2" charset="2"/>
              <a:buNone/>
            </a:pPr>
            <a:endParaRPr lang="es-MX" b="1"/>
          </a:p>
          <a:p>
            <a:pPr algn="just"/>
            <a:endParaRPr lang="es-MX" b="1"/>
          </a:p>
          <a:p>
            <a:pPr algn="just">
              <a:buFontTx/>
              <a:buChar char="•"/>
            </a:pPr>
            <a:endParaRPr lang="es-MX" b="1"/>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Elipse"/>
          <p:cNvSpPr/>
          <p:nvPr/>
        </p:nvSpPr>
        <p:spPr>
          <a:xfrm>
            <a:off x="-2268538" y="0"/>
            <a:ext cx="4086226" cy="6858000"/>
          </a:xfrm>
          <a:prstGeom prst="ellipse">
            <a:avLst/>
          </a:prstGeom>
          <a:gradFill flip="none" rotWithShape="1">
            <a:gsLst>
              <a:gs pos="0">
                <a:schemeClr val="tx1">
                  <a:lumMod val="65000"/>
                  <a:lumOff val="35000"/>
                  <a:tint val="66000"/>
                  <a:satMod val="160000"/>
                  <a:alpha val="52000"/>
                </a:schemeClr>
              </a:gs>
              <a:gs pos="50000">
                <a:schemeClr val="tx1">
                  <a:lumMod val="65000"/>
                  <a:lumOff val="35000"/>
                  <a:tint val="44500"/>
                  <a:satMod val="160000"/>
                </a:schemeClr>
              </a:gs>
              <a:gs pos="100000">
                <a:schemeClr val="tx1">
                  <a:lumMod val="65000"/>
                  <a:lumOff val="35000"/>
                  <a:tint val="23500"/>
                  <a:satMod val="1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5" name="4 Elipse"/>
          <p:cNvSpPr/>
          <p:nvPr/>
        </p:nvSpPr>
        <p:spPr>
          <a:xfrm>
            <a:off x="-756592" y="4941168"/>
            <a:ext cx="3906180" cy="2592288"/>
          </a:xfrm>
          <a:prstGeom prst="ellipse">
            <a:avLst/>
          </a:prstGeom>
          <a:gradFill flip="none" rotWithShape="1">
            <a:gsLst>
              <a:gs pos="46000">
                <a:schemeClr val="bg1">
                  <a:lumMod val="50000"/>
                  <a:tint val="66000"/>
                  <a:satMod val="160000"/>
                  <a:alpha val="71000"/>
                </a:schemeClr>
              </a:gs>
              <a:gs pos="50000">
                <a:schemeClr val="bg1">
                  <a:lumMod val="50000"/>
                  <a:tint val="44500"/>
                  <a:satMod val="160000"/>
                </a:schemeClr>
              </a:gs>
              <a:gs pos="100000">
                <a:schemeClr val="bg1">
                  <a:lumMod val="50000"/>
                  <a:tint val="23500"/>
                  <a:satMod val="16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6" name="5 Rectángulo"/>
          <p:cNvSpPr/>
          <p:nvPr/>
        </p:nvSpPr>
        <p:spPr>
          <a:xfrm>
            <a:off x="7164288" y="3789040"/>
            <a:ext cx="1979712" cy="3068960"/>
          </a:xfrm>
          <a:prstGeom prst="rect">
            <a:avLst/>
          </a:prstGeom>
          <a:gradFill flip="none" rotWithShape="1">
            <a:gsLst>
              <a:gs pos="0">
                <a:srgbClr val="C00000">
                  <a:shade val="30000"/>
                  <a:satMod val="115000"/>
                  <a:alpha val="41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7" name="6 Rectángulo"/>
          <p:cNvSpPr/>
          <p:nvPr/>
        </p:nvSpPr>
        <p:spPr>
          <a:xfrm>
            <a:off x="6156176" y="5301208"/>
            <a:ext cx="3240360" cy="2952328"/>
          </a:xfrm>
          <a:prstGeom prst="rect">
            <a:avLst/>
          </a:prstGeom>
          <a:gradFill flip="none" rotWithShape="1">
            <a:gsLst>
              <a:gs pos="0">
                <a:srgbClr val="C00000">
                  <a:shade val="30000"/>
                  <a:satMod val="115000"/>
                  <a:alpha val="77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11" name="10 Rectángulo"/>
          <p:cNvSpPr/>
          <p:nvPr/>
        </p:nvSpPr>
        <p:spPr>
          <a:xfrm>
            <a:off x="-252536" y="116632"/>
            <a:ext cx="1919989" cy="400110"/>
          </a:xfrm>
          <a:prstGeom prst="rect">
            <a:avLst/>
          </a:prstGeom>
          <a:noFill/>
        </p:spPr>
        <p:txBody>
          <a:bodyPr>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s-ES" sz="2000" b="1" i="1" cap="all" dirty="0">
                <a:ln/>
                <a:solidFill>
                  <a:schemeClr val="tx1">
                    <a:lumMod val="75000"/>
                    <a:lumOff val="2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Jurídica</a:t>
            </a:r>
          </a:p>
        </p:txBody>
      </p:sp>
      <p:pic>
        <p:nvPicPr>
          <p:cNvPr id="41996" name="9 Imagen" descr="Logo_ICAI GDE.jpg"/>
          <p:cNvPicPr>
            <a:picLocks noChangeAspect="1"/>
          </p:cNvPicPr>
          <p:nvPr/>
        </p:nvPicPr>
        <p:blipFill>
          <a:blip r:embed="rId3"/>
          <a:srcRect/>
          <a:stretch>
            <a:fillRect/>
          </a:stretch>
        </p:blipFill>
        <p:spPr bwMode="auto">
          <a:xfrm>
            <a:off x="7092950" y="188913"/>
            <a:ext cx="1727200" cy="954087"/>
          </a:xfrm>
          <a:prstGeom prst="rect">
            <a:avLst/>
          </a:prstGeom>
          <a:noFill/>
          <a:ln w="9525">
            <a:noFill/>
            <a:miter lim="800000"/>
            <a:headEnd/>
            <a:tailEnd/>
          </a:ln>
        </p:spPr>
      </p:pic>
      <p:sp>
        <p:nvSpPr>
          <p:cNvPr id="41997" name="9 CuadroTexto"/>
          <p:cNvSpPr txBox="1">
            <a:spLocks noChangeArrowheads="1"/>
          </p:cNvSpPr>
          <p:nvPr/>
        </p:nvSpPr>
        <p:spPr bwMode="auto">
          <a:xfrm>
            <a:off x="322263" y="2593975"/>
            <a:ext cx="8713787" cy="2563813"/>
          </a:xfrm>
          <a:prstGeom prst="rect">
            <a:avLst/>
          </a:prstGeom>
          <a:noFill/>
          <a:ln w="9525">
            <a:noFill/>
            <a:miter lim="800000"/>
            <a:headEnd/>
            <a:tailEnd/>
          </a:ln>
        </p:spPr>
        <p:txBody>
          <a:bodyPr>
            <a:spAutoFit/>
          </a:bodyPr>
          <a:lstStyle/>
          <a:p>
            <a:pPr algn="just">
              <a:buFont typeface="Wingdings" pitchFamily="2" charset="2"/>
              <a:buChar char="Ø"/>
            </a:pPr>
            <a:r>
              <a:rPr lang="es-MX" b="1"/>
              <a:t> Se elaboraron criterios para determinar las dimensiones del anuncio en que las constructoras ganadoras de licitaciones de obras públicas deberán de publicar la información, fundamentado en el art. 41 y cuarto transitorio de la Ley de Acceso a la Información Pública y Protección de Datos Personales para el Estado de Coahuila de Zaragoza</a:t>
            </a:r>
          </a:p>
          <a:p>
            <a:pPr algn="just">
              <a:buFont typeface="Wingdings" pitchFamily="2" charset="2"/>
              <a:buNone/>
            </a:pPr>
            <a:endParaRPr lang="es-MX" b="1"/>
          </a:p>
          <a:p>
            <a:pPr algn="just">
              <a:buFont typeface="Wingdings" pitchFamily="2" charset="2"/>
              <a:buChar char="Ø"/>
            </a:pPr>
            <a:endParaRPr lang="es-MX" b="1"/>
          </a:p>
          <a:p>
            <a:pPr algn="just"/>
            <a:endParaRPr lang="es-MX" b="1"/>
          </a:p>
          <a:p>
            <a:pPr algn="just">
              <a:buFontTx/>
              <a:buChar char="•"/>
            </a:pPr>
            <a:endParaRPr lang="es-MX" b="1"/>
          </a:p>
        </p:txBody>
      </p:sp>
      <p:sp>
        <p:nvSpPr>
          <p:cNvPr id="17431" name="Text Box 23"/>
          <p:cNvSpPr txBox="1">
            <a:spLocks noChangeArrowheads="1"/>
          </p:cNvSpPr>
          <p:nvPr/>
        </p:nvSpPr>
        <p:spPr bwMode="auto">
          <a:xfrm>
            <a:off x="468313" y="1676400"/>
            <a:ext cx="8064500" cy="457200"/>
          </a:xfrm>
          <a:prstGeom prst="rect">
            <a:avLst/>
          </a:prstGeom>
          <a:noFill/>
          <a:ln w="9525">
            <a:noFill/>
            <a:miter lim="800000"/>
            <a:headEnd/>
            <a:tailEnd/>
          </a:ln>
          <a:effectLst>
            <a:outerShdw dist="107763" dir="2700000" algn="ctr" rotWithShape="0">
              <a:schemeClr val="bg2">
                <a:alpha val="50000"/>
              </a:schemeClr>
            </a:outerShdw>
          </a:effectLst>
        </p:spPr>
        <p:txBody>
          <a:bodyPr>
            <a:spAutoFit/>
          </a:bodyPr>
          <a:lstStyle/>
          <a:p>
            <a:pPr>
              <a:defRPr/>
            </a:pPr>
            <a:r>
              <a:rPr lang="es-ES" sz="2400" b="1">
                <a:solidFill>
                  <a:srgbClr val="A50021"/>
                </a:solidFill>
                <a:effectLst>
                  <a:outerShdw blurRad="38100" dist="38100" dir="2700000" algn="tl">
                    <a:srgbClr val="C0C0C0"/>
                  </a:outerShdw>
                </a:effectLst>
              </a:rPr>
              <a:t>Criterios para determinar dimensiones de anuncios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Elipse"/>
          <p:cNvSpPr/>
          <p:nvPr/>
        </p:nvSpPr>
        <p:spPr>
          <a:xfrm>
            <a:off x="-2268538" y="0"/>
            <a:ext cx="4086226" cy="6858000"/>
          </a:xfrm>
          <a:prstGeom prst="ellipse">
            <a:avLst/>
          </a:prstGeom>
          <a:gradFill flip="none" rotWithShape="1">
            <a:gsLst>
              <a:gs pos="0">
                <a:schemeClr val="tx1">
                  <a:lumMod val="65000"/>
                  <a:lumOff val="35000"/>
                  <a:tint val="66000"/>
                  <a:satMod val="160000"/>
                  <a:alpha val="52000"/>
                </a:schemeClr>
              </a:gs>
              <a:gs pos="50000">
                <a:schemeClr val="tx1">
                  <a:lumMod val="65000"/>
                  <a:lumOff val="35000"/>
                  <a:tint val="44500"/>
                  <a:satMod val="160000"/>
                </a:schemeClr>
              </a:gs>
              <a:gs pos="100000">
                <a:schemeClr val="tx1">
                  <a:lumMod val="65000"/>
                  <a:lumOff val="35000"/>
                  <a:tint val="23500"/>
                  <a:satMod val="1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5" name="4 Elipse"/>
          <p:cNvSpPr/>
          <p:nvPr/>
        </p:nvSpPr>
        <p:spPr>
          <a:xfrm>
            <a:off x="-756592" y="4941168"/>
            <a:ext cx="3906180" cy="2592288"/>
          </a:xfrm>
          <a:prstGeom prst="ellipse">
            <a:avLst/>
          </a:prstGeom>
          <a:gradFill flip="none" rotWithShape="1">
            <a:gsLst>
              <a:gs pos="46000">
                <a:schemeClr val="bg1">
                  <a:lumMod val="50000"/>
                  <a:tint val="66000"/>
                  <a:satMod val="160000"/>
                  <a:alpha val="71000"/>
                </a:schemeClr>
              </a:gs>
              <a:gs pos="50000">
                <a:schemeClr val="bg1">
                  <a:lumMod val="50000"/>
                  <a:tint val="44500"/>
                  <a:satMod val="160000"/>
                </a:schemeClr>
              </a:gs>
              <a:gs pos="100000">
                <a:schemeClr val="bg1">
                  <a:lumMod val="50000"/>
                  <a:tint val="23500"/>
                  <a:satMod val="16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6" name="5 Rectángulo"/>
          <p:cNvSpPr/>
          <p:nvPr/>
        </p:nvSpPr>
        <p:spPr>
          <a:xfrm>
            <a:off x="7164288" y="3789040"/>
            <a:ext cx="1979712" cy="3068960"/>
          </a:xfrm>
          <a:prstGeom prst="rect">
            <a:avLst/>
          </a:prstGeom>
          <a:gradFill flip="none" rotWithShape="1">
            <a:gsLst>
              <a:gs pos="0">
                <a:srgbClr val="C00000">
                  <a:shade val="30000"/>
                  <a:satMod val="115000"/>
                  <a:alpha val="41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7" name="6 Rectángulo"/>
          <p:cNvSpPr/>
          <p:nvPr/>
        </p:nvSpPr>
        <p:spPr>
          <a:xfrm>
            <a:off x="6156176" y="5301208"/>
            <a:ext cx="3240360" cy="2952328"/>
          </a:xfrm>
          <a:prstGeom prst="rect">
            <a:avLst/>
          </a:prstGeom>
          <a:gradFill flip="none" rotWithShape="1">
            <a:gsLst>
              <a:gs pos="0">
                <a:srgbClr val="C00000">
                  <a:shade val="30000"/>
                  <a:satMod val="115000"/>
                  <a:alpha val="77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pic>
        <p:nvPicPr>
          <p:cNvPr id="44043" name="9 Imagen" descr="Logo_ICAI GDE.jpg"/>
          <p:cNvPicPr>
            <a:picLocks noChangeAspect="1"/>
          </p:cNvPicPr>
          <p:nvPr/>
        </p:nvPicPr>
        <p:blipFill>
          <a:blip r:embed="rId3"/>
          <a:srcRect/>
          <a:stretch>
            <a:fillRect/>
          </a:stretch>
        </p:blipFill>
        <p:spPr bwMode="auto">
          <a:xfrm>
            <a:off x="7092950" y="188913"/>
            <a:ext cx="1727200" cy="954087"/>
          </a:xfrm>
          <a:prstGeom prst="rect">
            <a:avLst/>
          </a:prstGeom>
          <a:noFill/>
          <a:ln w="9525">
            <a:noFill/>
            <a:miter lim="800000"/>
            <a:headEnd/>
            <a:tailEnd/>
          </a:ln>
        </p:spPr>
      </p:pic>
      <p:sp>
        <p:nvSpPr>
          <p:cNvPr id="17431" name="Text Box 23"/>
          <p:cNvSpPr txBox="1">
            <a:spLocks noChangeArrowheads="1"/>
          </p:cNvSpPr>
          <p:nvPr/>
        </p:nvSpPr>
        <p:spPr bwMode="auto">
          <a:xfrm>
            <a:off x="468313" y="1531938"/>
            <a:ext cx="8064500" cy="457200"/>
          </a:xfrm>
          <a:prstGeom prst="rect">
            <a:avLst/>
          </a:prstGeom>
          <a:noFill/>
          <a:ln w="9525">
            <a:noFill/>
            <a:miter lim="800000"/>
            <a:headEnd/>
            <a:tailEnd/>
          </a:ln>
          <a:effectLst>
            <a:outerShdw dist="107763" dir="2700000" algn="ctr" rotWithShape="0">
              <a:schemeClr val="bg2">
                <a:alpha val="50000"/>
              </a:schemeClr>
            </a:outerShdw>
          </a:effectLst>
        </p:spPr>
        <p:txBody>
          <a:bodyPr>
            <a:spAutoFit/>
          </a:bodyPr>
          <a:lstStyle/>
          <a:p>
            <a:pPr>
              <a:defRPr/>
            </a:pPr>
            <a:r>
              <a:rPr lang="es-ES" sz="2400" b="1">
                <a:solidFill>
                  <a:srgbClr val="A50021"/>
                </a:solidFill>
                <a:effectLst>
                  <a:outerShdw blurRad="38100" dist="38100" dir="2700000" algn="tl">
                    <a:srgbClr val="C0C0C0"/>
                  </a:outerShdw>
                </a:effectLst>
              </a:rPr>
              <a:t>Mantenimiento y conservación de inmuebles</a:t>
            </a:r>
          </a:p>
        </p:txBody>
      </p:sp>
      <p:sp>
        <p:nvSpPr>
          <p:cNvPr id="11" name="10 Rectángulo"/>
          <p:cNvSpPr/>
          <p:nvPr/>
        </p:nvSpPr>
        <p:spPr>
          <a:xfrm>
            <a:off x="-252536" y="116632"/>
            <a:ext cx="3888432" cy="400110"/>
          </a:xfrm>
          <a:prstGeom prst="rect">
            <a:avLst/>
          </a:prstGeom>
          <a:noFill/>
        </p:spPr>
        <p:txBody>
          <a:bodyPr>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s-ES" sz="2000" b="1" i="1" cap="all" dirty="0">
                <a:ln/>
                <a:solidFill>
                  <a:schemeClr val="tx1">
                    <a:lumMod val="75000"/>
                    <a:lumOff val="2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Administración y finanzas</a:t>
            </a:r>
          </a:p>
        </p:txBody>
      </p:sp>
      <p:sp>
        <p:nvSpPr>
          <p:cNvPr id="44046" name="9 CuadroTexto"/>
          <p:cNvSpPr txBox="1">
            <a:spLocks noChangeArrowheads="1"/>
          </p:cNvSpPr>
          <p:nvPr/>
        </p:nvSpPr>
        <p:spPr bwMode="auto">
          <a:xfrm>
            <a:off x="250825" y="2189163"/>
            <a:ext cx="8713788" cy="1311275"/>
          </a:xfrm>
          <a:prstGeom prst="rect">
            <a:avLst/>
          </a:prstGeom>
          <a:noFill/>
          <a:ln w="9525">
            <a:noFill/>
            <a:miter lim="800000"/>
            <a:headEnd/>
            <a:tailEnd/>
          </a:ln>
        </p:spPr>
        <p:txBody>
          <a:bodyPr>
            <a:spAutoFit/>
          </a:bodyPr>
          <a:lstStyle/>
          <a:p>
            <a:pPr algn="just">
              <a:buFont typeface="Wingdings" pitchFamily="2" charset="2"/>
              <a:buChar char="Ø"/>
            </a:pPr>
            <a:r>
              <a:rPr lang="es-MX" sz="2000" b="1"/>
              <a:t> Se tiene un avance del 75% de la meta anual</a:t>
            </a:r>
          </a:p>
          <a:p>
            <a:pPr algn="just">
              <a:buFont typeface="Wingdings" pitchFamily="2" charset="2"/>
              <a:buChar char="Ø"/>
            </a:pPr>
            <a:endParaRPr lang="es-MX" sz="2000" b="1"/>
          </a:p>
          <a:p>
            <a:pPr algn="just"/>
            <a:endParaRPr lang="es-MX" sz="2000" b="1"/>
          </a:p>
          <a:p>
            <a:pPr algn="just">
              <a:buFontTx/>
              <a:buChar char="•"/>
            </a:pPr>
            <a:endParaRPr lang="es-MX" sz="2000" b="1"/>
          </a:p>
        </p:txBody>
      </p:sp>
      <p:sp>
        <p:nvSpPr>
          <p:cNvPr id="2" name="Text Box 23"/>
          <p:cNvSpPr txBox="1">
            <a:spLocks noChangeArrowheads="1"/>
          </p:cNvSpPr>
          <p:nvPr/>
        </p:nvSpPr>
        <p:spPr bwMode="auto">
          <a:xfrm>
            <a:off x="468313" y="3357563"/>
            <a:ext cx="8064500" cy="457200"/>
          </a:xfrm>
          <a:prstGeom prst="rect">
            <a:avLst/>
          </a:prstGeom>
          <a:noFill/>
          <a:ln w="9525">
            <a:noFill/>
            <a:miter lim="800000"/>
            <a:headEnd/>
            <a:tailEnd/>
          </a:ln>
          <a:effectLst>
            <a:outerShdw dist="107763" dir="2700000" algn="ctr" rotWithShape="0">
              <a:schemeClr val="bg2">
                <a:alpha val="50000"/>
              </a:schemeClr>
            </a:outerShdw>
          </a:effectLst>
        </p:spPr>
        <p:txBody>
          <a:bodyPr>
            <a:spAutoFit/>
          </a:bodyPr>
          <a:lstStyle/>
          <a:p>
            <a:pPr>
              <a:defRPr/>
            </a:pPr>
            <a:r>
              <a:rPr lang="es-ES" sz="2400" b="1">
                <a:solidFill>
                  <a:srgbClr val="A50021"/>
                </a:solidFill>
                <a:effectLst>
                  <a:outerShdw blurRad="38100" dist="38100" dir="2700000" algn="tl">
                    <a:srgbClr val="C0C0C0"/>
                  </a:outerShdw>
                </a:effectLst>
              </a:rPr>
              <a:t>Mantenimiento parque vehicular</a:t>
            </a:r>
          </a:p>
        </p:txBody>
      </p:sp>
      <p:sp>
        <p:nvSpPr>
          <p:cNvPr id="44048" name="9 CuadroTexto"/>
          <p:cNvSpPr txBox="1">
            <a:spLocks noChangeArrowheads="1"/>
          </p:cNvSpPr>
          <p:nvPr/>
        </p:nvSpPr>
        <p:spPr bwMode="auto">
          <a:xfrm>
            <a:off x="322263" y="4365625"/>
            <a:ext cx="8713787" cy="1311275"/>
          </a:xfrm>
          <a:prstGeom prst="rect">
            <a:avLst/>
          </a:prstGeom>
          <a:noFill/>
          <a:ln w="9525">
            <a:noFill/>
            <a:miter lim="800000"/>
            <a:headEnd/>
            <a:tailEnd/>
          </a:ln>
        </p:spPr>
        <p:txBody>
          <a:bodyPr>
            <a:spAutoFit/>
          </a:bodyPr>
          <a:lstStyle/>
          <a:p>
            <a:pPr algn="just">
              <a:buFont typeface="Wingdings" pitchFamily="2" charset="2"/>
              <a:buChar char="Ø"/>
            </a:pPr>
            <a:r>
              <a:rPr lang="es-MX" sz="2000" b="1"/>
              <a:t> Está cubierto el 75%  la actividad en mención</a:t>
            </a:r>
          </a:p>
          <a:p>
            <a:pPr algn="just">
              <a:buFont typeface="Wingdings" pitchFamily="2" charset="2"/>
              <a:buChar char="Ø"/>
            </a:pPr>
            <a:endParaRPr lang="es-MX" sz="2000" b="1"/>
          </a:p>
          <a:p>
            <a:pPr algn="just"/>
            <a:endParaRPr lang="es-MX" sz="2000" b="1"/>
          </a:p>
          <a:p>
            <a:pPr algn="just">
              <a:buFontTx/>
              <a:buChar char="•"/>
            </a:pPr>
            <a:endParaRPr lang="es-MX" sz="2000" b="1"/>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Elipse"/>
          <p:cNvSpPr/>
          <p:nvPr/>
        </p:nvSpPr>
        <p:spPr>
          <a:xfrm>
            <a:off x="-2268538" y="0"/>
            <a:ext cx="4086226" cy="6858000"/>
          </a:xfrm>
          <a:prstGeom prst="ellipse">
            <a:avLst/>
          </a:prstGeom>
          <a:gradFill flip="none" rotWithShape="1">
            <a:gsLst>
              <a:gs pos="0">
                <a:schemeClr val="tx1">
                  <a:lumMod val="65000"/>
                  <a:lumOff val="35000"/>
                  <a:tint val="66000"/>
                  <a:satMod val="160000"/>
                  <a:alpha val="52000"/>
                </a:schemeClr>
              </a:gs>
              <a:gs pos="50000">
                <a:schemeClr val="tx1">
                  <a:lumMod val="65000"/>
                  <a:lumOff val="35000"/>
                  <a:tint val="44500"/>
                  <a:satMod val="160000"/>
                </a:schemeClr>
              </a:gs>
              <a:gs pos="100000">
                <a:schemeClr val="tx1">
                  <a:lumMod val="65000"/>
                  <a:lumOff val="35000"/>
                  <a:tint val="23500"/>
                  <a:satMod val="1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5" name="4 Elipse"/>
          <p:cNvSpPr/>
          <p:nvPr/>
        </p:nvSpPr>
        <p:spPr>
          <a:xfrm>
            <a:off x="-756592" y="4941168"/>
            <a:ext cx="3906180" cy="2592288"/>
          </a:xfrm>
          <a:prstGeom prst="ellipse">
            <a:avLst/>
          </a:prstGeom>
          <a:gradFill flip="none" rotWithShape="1">
            <a:gsLst>
              <a:gs pos="46000">
                <a:schemeClr val="bg1">
                  <a:lumMod val="50000"/>
                  <a:tint val="66000"/>
                  <a:satMod val="160000"/>
                  <a:alpha val="71000"/>
                </a:schemeClr>
              </a:gs>
              <a:gs pos="50000">
                <a:schemeClr val="bg1">
                  <a:lumMod val="50000"/>
                  <a:tint val="44500"/>
                  <a:satMod val="160000"/>
                </a:schemeClr>
              </a:gs>
              <a:gs pos="100000">
                <a:schemeClr val="bg1">
                  <a:lumMod val="50000"/>
                  <a:tint val="23500"/>
                  <a:satMod val="16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6" name="5 Rectángulo"/>
          <p:cNvSpPr/>
          <p:nvPr/>
        </p:nvSpPr>
        <p:spPr>
          <a:xfrm>
            <a:off x="7164288" y="3789040"/>
            <a:ext cx="1979712" cy="3068960"/>
          </a:xfrm>
          <a:prstGeom prst="rect">
            <a:avLst/>
          </a:prstGeom>
          <a:gradFill flip="none" rotWithShape="1">
            <a:gsLst>
              <a:gs pos="0">
                <a:srgbClr val="C00000">
                  <a:shade val="30000"/>
                  <a:satMod val="115000"/>
                  <a:alpha val="41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7" name="6 Rectángulo"/>
          <p:cNvSpPr/>
          <p:nvPr/>
        </p:nvSpPr>
        <p:spPr>
          <a:xfrm>
            <a:off x="6156176" y="5301208"/>
            <a:ext cx="3240360" cy="2952328"/>
          </a:xfrm>
          <a:prstGeom prst="rect">
            <a:avLst/>
          </a:prstGeom>
          <a:gradFill flip="none" rotWithShape="1">
            <a:gsLst>
              <a:gs pos="0">
                <a:srgbClr val="C00000">
                  <a:shade val="30000"/>
                  <a:satMod val="115000"/>
                  <a:alpha val="77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pic>
        <p:nvPicPr>
          <p:cNvPr id="46091" name="9 Imagen" descr="Logo_ICAI GDE.jpg"/>
          <p:cNvPicPr>
            <a:picLocks noChangeAspect="1"/>
          </p:cNvPicPr>
          <p:nvPr/>
        </p:nvPicPr>
        <p:blipFill>
          <a:blip r:embed="rId3"/>
          <a:srcRect/>
          <a:stretch>
            <a:fillRect/>
          </a:stretch>
        </p:blipFill>
        <p:spPr bwMode="auto">
          <a:xfrm>
            <a:off x="7092950" y="188913"/>
            <a:ext cx="1727200" cy="954087"/>
          </a:xfrm>
          <a:prstGeom prst="rect">
            <a:avLst/>
          </a:prstGeom>
          <a:noFill/>
          <a:ln w="9525">
            <a:noFill/>
            <a:miter lim="800000"/>
            <a:headEnd/>
            <a:tailEnd/>
          </a:ln>
        </p:spPr>
      </p:pic>
      <p:sp>
        <p:nvSpPr>
          <p:cNvPr id="11" name="10 Rectángulo"/>
          <p:cNvSpPr/>
          <p:nvPr/>
        </p:nvSpPr>
        <p:spPr>
          <a:xfrm>
            <a:off x="-252536" y="116632"/>
            <a:ext cx="3888432" cy="400110"/>
          </a:xfrm>
          <a:prstGeom prst="rect">
            <a:avLst/>
          </a:prstGeom>
          <a:noFill/>
        </p:spPr>
        <p:txBody>
          <a:bodyPr>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s-ES" sz="2000" b="1" i="1" cap="all" dirty="0">
                <a:ln/>
                <a:solidFill>
                  <a:schemeClr val="tx1">
                    <a:lumMod val="75000"/>
                    <a:lumOff val="2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Administración y finanzas</a:t>
            </a:r>
          </a:p>
        </p:txBody>
      </p:sp>
      <p:graphicFrame>
        <p:nvGraphicFramePr>
          <p:cNvPr id="42054" name="Group 70"/>
          <p:cNvGraphicFramePr>
            <a:graphicFrameLocks noGrp="1"/>
          </p:cNvGraphicFramePr>
          <p:nvPr/>
        </p:nvGraphicFramePr>
        <p:xfrm>
          <a:off x="250825" y="3341688"/>
          <a:ext cx="8785225" cy="1958975"/>
        </p:xfrm>
        <a:graphic>
          <a:graphicData uri="http://schemas.openxmlformats.org/drawingml/2006/table">
            <a:tbl>
              <a:tblPr/>
              <a:tblGrid>
                <a:gridCol w="2062163"/>
                <a:gridCol w="2740025"/>
                <a:gridCol w="2062162"/>
                <a:gridCol w="1920875"/>
              </a:tblGrid>
              <a:tr h="3984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100" b="1" i="0" u="none" strike="noStrike" cap="none" normalizeH="0" baseline="0" smtClean="0">
                          <a:ln>
                            <a:noFill/>
                          </a:ln>
                          <a:solidFill>
                            <a:srgbClr val="000000"/>
                          </a:solidFill>
                          <a:effectLst/>
                          <a:latin typeface="Calibri" pitchFamily="34" charset="0"/>
                        </a:rPr>
                        <a:t>CAPITULO</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E6B9B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100" b="1" i="0" u="none" strike="noStrike" cap="none" normalizeH="0" baseline="0" smtClean="0">
                          <a:ln>
                            <a:noFill/>
                          </a:ln>
                          <a:solidFill>
                            <a:srgbClr val="000000"/>
                          </a:solidFill>
                          <a:effectLst/>
                          <a:latin typeface="Calibri" pitchFamily="34" charset="0"/>
                        </a:rPr>
                        <a:t>PRESUPUESTO  MODIFICADO Y AUTORIZADO POR EL CONSEJO GRAL. DEL ICAI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E6B9B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100" b="1" i="0" u="none" strike="noStrike" cap="none" normalizeH="0" baseline="0" smtClean="0">
                          <a:ln>
                            <a:noFill/>
                          </a:ln>
                          <a:solidFill>
                            <a:srgbClr val="000000"/>
                          </a:solidFill>
                          <a:effectLst/>
                          <a:latin typeface="Calibri" pitchFamily="34" charset="0"/>
                        </a:rPr>
                        <a:t>  PPTO. PAGADO AL  MES DE SEPTIEMBRE DEL 2014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E6B9B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100" b="1" i="0" u="none" strike="noStrike" cap="none" normalizeH="0" baseline="0" smtClean="0">
                          <a:ln>
                            <a:noFill/>
                          </a:ln>
                          <a:solidFill>
                            <a:srgbClr val="000000"/>
                          </a:solidFill>
                          <a:effectLst/>
                          <a:latin typeface="Calibri" pitchFamily="34" charset="0"/>
                        </a:rPr>
                        <a:t>DISPONIBLE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E6B9B8"/>
                    </a:solidFill>
                  </a:tcPr>
                </a:tc>
              </a:tr>
              <a:tr h="254000">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100" b="0" i="0" u="none" strike="noStrike" cap="none" normalizeH="0" baseline="0" smtClean="0">
                          <a:ln>
                            <a:noFill/>
                          </a:ln>
                          <a:solidFill>
                            <a:srgbClr val="000000"/>
                          </a:solidFill>
                          <a:effectLst/>
                          <a:latin typeface="Calibri" pitchFamily="34" charset="0"/>
                        </a:rPr>
                        <a:t>Servicios Personales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100" b="0" i="0" u="none" strike="noStrike" cap="none" normalizeH="0" baseline="0" smtClean="0">
                          <a:ln>
                            <a:noFill/>
                          </a:ln>
                          <a:solidFill>
                            <a:srgbClr val="000000"/>
                          </a:solidFill>
                          <a:effectLst/>
                          <a:latin typeface="Calibri" pitchFamily="34" charset="0"/>
                        </a:rPr>
                        <a:t> $           21,225,553.00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100" b="0" i="0" u="none" strike="noStrike" cap="none" normalizeH="0" baseline="0" smtClean="0">
                          <a:ln>
                            <a:noFill/>
                          </a:ln>
                          <a:solidFill>
                            <a:srgbClr val="000000"/>
                          </a:solidFill>
                          <a:effectLst/>
                          <a:latin typeface="Calibri" pitchFamily="34" charset="0"/>
                        </a:rPr>
                        <a:t> $     14,767,416.80</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ES" sz="1100" b="0" i="0" u="none" strike="noStrike" cap="none" normalizeH="0" baseline="0" smtClean="0">
                          <a:ln>
                            <a:noFill/>
                          </a:ln>
                          <a:solidFill>
                            <a:srgbClr val="000000"/>
                          </a:solidFill>
                          <a:effectLst/>
                          <a:latin typeface="Calibri" pitchFamily="34" charset="0"/>
                        </a:rPr>
                        <a:t> $6,458,136.20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r>
              <a:tr h="215900">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100" b="0" i="0" u="none" strike="noStrike" cap="none" normalizeH="0" baseline="0" smtClean="0">
                          <a:ln>
                            <a:noFill/>
                          </a:ln>
                          <a:solidFill>
                            <a:srgbClr val="000000"/>
                          </a:solidFill>
                          <a:effectLst/>
                          <a:latin typeface="Calibri" pitchFamily="34" charset="0"/>
                        </a:rPr>
                        <a:t> Materiales y Suministro</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100" b="0" i="0" u="none" strike="noStrike" cap="none" normalizeH="0" baseline="0" smtClean="0">
                          <a:ln>
                            <a:noFill/>
                          </a:ln>
                          <a:solidFill>
                            <a:srgbClr val="000000"/>
                          </a:solidFill>
                          <a:effectLst/>
                          <a:latin typeface="Calibri" pitchFamily="34" charset="0"/>
                        </a:rPr>
                        <a:t>$            1,142,000.00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100" b="0" i="0" u="none" strike="noStrike" cap="none" normalizeH="0" baseline="0" smtClean="0">
                          <a:ln>
                            <a:noFill/>
                          </a:ln>
                          <a:solidFill>
                            <a:srgbClr val="000000"/>
                          </a:solidFill>
                          <a:effectLst/>
                          <a:latin typeface="Calibri" pitchFamily="34" charset="0"/>
                        </a:rPr>
                        <a:t>$         609,082.67</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ES" sz="1100" b="0" i="0" u="none" strike="noStrike" cap="none" normalizeH="0" baseline="0" smtClean="0">
                          <a:ln>
                            <a:noFill/>
                          </a:ln>
                          <a:solidFill>
                            <a:srgbClr val="000000"/>
                          </a:solidFill>
                          <a:effectLst/>
                          <a:latin typeface="Calibri" pitchFamily="34" charset="0"/>
                        </a:rPr>
                        <a:t> $     532,917.33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r>
              <a:tr h="2968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MX" sz="1100" b="0" i="0" u="none" strike="noStrike" cap="none" normalizeH="0" baseline="0" smtClean="0">
                          <a:ln>
                            <a:noFill/>
                          </a:ln>
                          <a:solidFill>
                            <a:srgbClr val="000000"/>
                          </a:solidFill>
                          <a:effectLst/>
                          <a:latin typeface="Calibri" pitchFamily="34" charset="0"/>
                        </a:rPr>
                        <a:t>Servicios Generales</a:t>
                      </a:r>
                      <a:endParaRPr kumimoji="0" lang="es-ES" sz="1100" b="0" i="0" u="none" strike="noStrike" cap="none" normalizeH="0" baseline="0" smtClean="0">
                        <a:ln>
                          <a:noFill/>
                        </a:ln>
                        <a:solidFill>
                          <a:srgbClr val="000000"/>
                        </a:solidFill>
                        <a:effectLst/>
                        <a:latin typeface="Calibri" pitchFamily="34" charset="0"/>
                      </a:endParaRP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100" b="0" i="0" u="none" strike="noStrike" cap="none" normalizeH="0" baseline="0" smtClean="0">
                          <a:ln>
                            <a:noFill/>
                          </a:ln>
                          <a:solidFill>
                            <a:srgbClr val="000000"/>
                          </a:solidFill>
                          <a:effectLst/>
                          <a:latin typeface="Calibri" pitchFamily="34" charset="0"/>
                        </a:rPr>
                        <a:t> $            5,365,000.00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100" b="0" i="0" u="none" strike="noStrike" cap="none" normalizeH="0" baseline="0" smtClean="0">
                          <a:ln>
                            <a:noFill/>
                          </a:ln>
                          <a:solidFill>
                            <a:srgbClr val="000000"/>
                          </a:solidFill>
                          <a:effectLst/>
                          <a:latin typeface="Calibri" pitchFamily="34" charset="0"/>
                        </a:rPr>
                        <a:t> $      3,175,689.08</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ES" sz="1100" b="0" i="0" u="none" strike="noStrike" cap="none" normalizeH="0" baseline="0" smtClean="0">
                          <a:ln>
                            <a:noFill/>
                          </a:ln>
                          <a:solidFill>
                            <a:srgbClr val="000000"/>
                          </a:solidFill>
                          <a:effectLst/>
                          <a:latin typeface="Calibri" pitchFamily="34" charset="0"/>
                        </a:rPr>
                        <a:t> $  2,189,310.08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r>
              <a:tr h="2968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MX" sz="1100" b="0" i="0" u="none" strike="noStrike" cap="none" normalizeH="0" baseline="0" smtClean="0">
                          <a:ln>
                            <a:noFill/>
                          </a:ln>
                          <a:solidFill>
                            <a:srgbClr val="000000"/>
                          </a:solidFill>
                          <a:effectLst/>
                          <a:latin typeface="Calibri" pitchFamily="34" charset="0"/>
                        </a:rPr>
                        <a:t>Transferencias</a:t>
                      </a:r>
                      <a:endParaRPr kumimoji="0" lang="es-ES" sz="1100" b="0" i="0" u="none" strike="noStrike" cap="none" normalizeH="0" baseline="0" smtClean="0">
                        <a:ln>
                          <a:noFill/>
                        </a:ln>
                        <a:solidFill>
                          <a:srgbClr val="000000"/>
                        </a:solidFill>
                        <a:effectLst/>
                        <a:latin typeface="Calibri" pitchFamily="34" charset="0"/>
                      </a:endParaRP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100" b="0" i="0" u="none" strike="noStrike" cap="none" normalizeH="0" baseline="0" smtClean="0">
                          <a:ln>
                            <a:noFill/>
                          </a:ln>
                          <a:solidFill>
                            <a:srgbClr val="000000"/>
                          </a:solidFill>
                          <a:effectLst/>
                          <a:latin typeface="Calibri" pitchFamily="34" charset="0"/>
                        </a:rPr>
                        <a:t> $                  80,000.00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100" b="0" i="0" u="none" strike="noStrike" cap="none" normalizeH="0" baseline="0" smtClean="0">
                          <a:ln>
                            <a:noFill/>
                          </a:ln>
                          <a:solidFill>
                            <a:srgbClr val="000000"/>
                          </a:solidFill>
                          <a:effectLst/>
                          <a:latin typeface="Calibri" pitchFamily="34" charset="0"/>
                        </a:rPr>
                        <a:t> $             10,500.00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ES" sz="1100" b="0" i="0" u="none" strike="noStrike" cap="none" normalizeH="0" baseline="0" smtClean="0">
                          <a:ln>
                            <a:noFill/>
                          </a:ln>
                          <a:solidFill>
                            <a:srgbClr val="000000"/>
                          </a:solidFill>
                          <a:effectLst/>
                          <a:latin typeface="Calibri" pitchFamily="34" charset="0"/>
                        </a:rPr>
                        <a:t> $         69,500.00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r>
              <a:tr h="2460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MX" sz="1100" b="0" i="0" u="none" strike="noStrike" cap="none" normalizeH="0" baseline="0" smtClean="0">
                          <a:ln>
                            <a:noFill/>
                          </a:ln>
                          <a:solidFill>
                            <a:srgbClr val="000000"/>
                          </a:solidFill>
                          <a:effectLst/>
                          <a:latin typeface="Calibri" pitchFamily="34" charset="0"/>
                        </a:rPr>
                        <a:t>Bienes Muebles e Inmuebles</a:t>
                      </a:r>
                      <a:endParaRPr kumimoji="0" lang="es-ES" sz="1100" b="0" i="0" u="none" strike="noStrike" cap="none" normalizeH="0" baseline="0" smtClean="0">
                        <a:ln>
                          <a:noFill/>
                        </a:ln>
                        <a:solidFill>
                          <a:srgbClr val="000000"/>
                        </a:solidFill>
                        <a:effectLst/>
                        <a:latin typeface="Calibri" pitchFamily="34" charset="0"/>
                      </a:endParaRP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100" b="0" i="0" u="none" strike="noStrike" cap="none" normalizeH="0" baseline="0" smtClean="0">
                          <a:ln>
                            <a:noFill/>
                          </a:ln>
                          <a:solidFill>
                            <a:srgbClr val="000000"/>
                          </a:solidFill>
                          <a:effectLst/>
                          <a:latin typeface="Calibri" pitchFamily="34" charset="0"/>
                        </a:rPr>
                        <a:t> $                  657,447.00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100" b="0" i="0" u="none" strike="noStrike" cap="none" normalizeH="0" baseline="0" smtClean="0">
                          <a:ln>
                            <a:noFill/>
                          </a:ln>
                          <a:solidFill>
                            <a:srgbClr val="000000"/>
                          </a:solidFill>
                          <a:effectLst/>
                          <a:latin typeface="Calibri" pitchFamily="34" charset="0"/>
                        </a:rPr>
                        <a:t> $        321,148.08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ES" sz="1100" b="0" i="0" u="none" strike="noStrike" cap="none" normalizeH="0" baseline="0" smtClean="0">
                          <a:ln>
                            <a:noFill/>
                          </a:ln>
                          <a:solidFill>
                            <a:srgbClr val="000000"/>
                          </a:solidFill>
                          <a:effectLst/>
                          <a:latin typeface="Calibri" pitchFamily="34" charset="0"/>
                        </a:rPr>
                        <a:t> $      336,298.92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r>
              <a:tr h="25082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MX" sz="1100" b="0" i="0" u="none" strike="noStrike" cap="none" normalizeH="0" baseline="0" smtClean="0">
                          <a:ln>
                            <a:noFill/>
                          </a:ln>
                          <a:solidFill>
                            <a:srgbClr val="000000"/>
                          </a:solidFill>
                          <a:effectLst/>
                          <a:latin typeface="Calibri" pitchFamily="34" charset="0"/>
                        </a:rPr>
                        <a:t>TOTAL PRESUPUESTO</a:t>
                      </a:r>
                      <a:endParaRPr kumimoji="0" lang="es-ES" sz="1100" b="0" i="0" u="none" strike="noStrike" cap="none" normalizeH="0" baseline="0" smtClean="0">
                        <a:ln>
                          <a:noFill/>
                        </a:ln>
                        <a:solidFill>
                          <a:srgbClr val="000000"/>
                        </a:solidFill>
                        <a:effectLst/>
                        <a:latin typeface="Calibri" pitchFamily="34" charset="0"/>
                      </a:endParaRP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100" b="0" i="0" u="none" strike="noStrike" cap="none" normalizeH="0" baseline="0" smtClean="0">
                          <a:ln>
                            <a:noFill/>
                          </a:ln>
                          <a:solidFill>
                            <a:srgbClr val="000000"/>
                          </a:solidFill>
                          <a:effectLst/>
                          <a:latin typeface="Calibri" pitchFamily="34" charset="0"/>
                        </a:rPr>
                        <a:t> $             28,470,000.00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s-ES" sz="1100" b="0" i="0" u="none" strike="noStrike" cap="none" normalizeH="0" baseline="0" smtClean="0">
                          <a:ln>
                            <a:noFill/>
                          </a:ln>
                          <a:solidFill>
                            <a:srgbClr val="000000"/>
                          </a:solidFill>
                          <a:effectLst/>
                          <a:latin typeface="Calibri" pitchFamily="34" charset="0"/>
                        </a:rPr>
                        <a:t> $      18,883,836.63</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s-ES" sz="1100" b="0" i="0" u="none" strike="noStrike" cap="none" normalizeH="0" baseline="0" smtClean="0">
                          <a:ln>
                            <a:noFill/>
                          </a:ln>
                          <a:solidFill>
                            <a:srgbClr val="000000"/>
                          </a:solidFill>
                          <a:effectLst/>
                          <a:latin typeface="Calibri" pitchFamily="34" charset="0"/>
                        </a:rPr>
                        <a:t> $ 9,586,163.37 </a:t>
                      </a:r>
                    </a:p>
                  </a:txBody>
                  <a:tcPr marL="0" marR="0" marT="0"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r>
            </a:tbl>
          </a:graphicData>
        </a:graphic>
      </p:graphicFrame>
      <p:sp>
        <p:nvSpPr>
          <p:cNvPr id="46135" name="Rectangle 1"/>
          <p:cNvSpPr>
            <a:spLocks noChangeArrowheads="1"/>
          </p:cNvSpPr>
          <p:nvPr/>
        </p:nvSpPr>
        <p:spPr bwMode="auto">
          <a:xfrm>
            <a:off x="0" y="1782763"/>
            <a:ext cx="9144000" cy="1069975"/>
          </a:xfrm>
          <a:prstGeom prst="rect">
            <a:avLst/>
          </a:prstGeom>
          <a:noFill/>
          <a:ln w="9525">
            <a:noFill/>
            <a:miter lim="800000"/>
            <a:headEnd/>
            <a:tailEnd/>
          </a:ln>
        </p:spPr>
        <p:txBody>
          <a:bodyPr anchor="ctr">
            <a:spAutoFit/>
          </a:bodyPr>
          <a:lstStyle/>
          <a:p>
            <a:pPr algn="ctr" eaLnBrk="0" hangingPunct="0"/>
            <a:r>
              <a:rPr lang="es-ES_tradnl" sz="1600" b="1">
                <a:cs typeface="Times New Roman" pitchFamily="18" charset="0"/>
              </a:rPr>
              <a:t>INSTITUTO COAHUILENSE DE ACCESO A LA INFORMACIÓN PÚBLICA</a:t>
            </a:r>
            <a:endParaRPr lang="es-ES" sz="1600" b="1">
              <a:cs typeface="Times New Roman" pitchFamily="18" charset="0"/>
            </a:endParaRPr>
          </a:p>
          <a:p>
            <a:pPr algn="ctr" eaLnBrk="0" hangingPunct="0"/>
            <a:r>
              <a:rPr lang="es-ES_tradnl" sz="1600" b="1">
                <a:cs typeface="Times New Roman" pitchFamily="18" charset="0"/>
              </a:rPr>
              <a:t>CONTROL PRESUPUESTAL</a:t>
            </a:r>
            <a:endParaRPr lang="es-ES" sz="1600" b="1">
              <a:cs typeface="Times New Roman" pitchFamily="18" charset="0"/>
            </a:endParaRPr>
          </a:p>
          <a:p>
            <a:pPr algn="ctr" eaLnBrk="0" hangingPunct="0"/>
            <a:r>
              <a:rPr lang="es-ES_tradnl" sz="1600" b="1">
                <a:cs typeface="Times New Roman" pitchFamily="18" charset="0"/>
              </a:rPr>
              <a:t>AL  30  DE  SEPTIEMBRE  DEL  2014</a:t>
            </a:r>
            <a:endParaRPr lang="es-ES" sz="1600" b="1">
              <a:cs typeface="Times New Roman" pitchFamily="18" charset="0"/>
            </a:endParaRPr>
          </a:p>
          <a:p>
            <a:pPr algn="ctr" eaLnBrk="0" hangingPunct="0"/>
            <a:endParaRPr lang="es-ES" sz="1600" b="1">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Elipse"/>
          <p:cNvSpPr/>
          <p:nvPr/>
        </p:nvSpPr>
        <p:spPr>
          <a:xfrm>
            <a:off x="-2268538" y="0"/>
            <a:ext cx="4086226" cy="6858000"/>
          </a:xfrm>
          <a:prstGeom prst="ellipse">
            <a:avLst/>
          </a:prstGeom>
          <a:gradFill flip="none" rotWithShape="1">
            <a:gsLst>
              <a:gs pos="0">
                <a:schemeClr val="tx1">
                  <a:lumMod val="65000"/>
                  <a:lumOff val="35000"/>
                  <a:tint val="66000"/>
                  <a:satMod val="160000"/>
                  <a:alpha val="52000"/>
                </a:schemeClr>
              </a:gs>
              <a:gs pos="50000">
                <a:schemeClr val="tx1">
                  <a:lumMod val="65000"/>
                  <a:lumOff val="35000"/>
                  <a:tint val="44500"/>
                  <a:satMod val="160000"/>
                </a:schemeClr>
              </a:gs>
              <a:gs pos="100000">
                <a:schemeClr val="tx1">
                  <a:lumMod val="65000"/>
                  <a:lumOff val="35000"/>
                  <a:tint val="23500"/>
                  <a:satMod val="1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5" name="4 Elipse"/>
          <p:cNvSpPr/>
          <p:nvPr/>
        </p:nvSpPr>
        <p:spPr>
          <a:xfrm>
            <a:off x="-756592" y="4941168"/>
            <a:ext cx="3906180" cy="2592288"/>
          </a:xfrm>
          <a:prstGeom prst="ellipse">
            <a:avLst/>
          </a:prstGeom>
          <a:gradFill flip="none" rotWithShape="1">
            <a:gsLst>
              <a:gs pos="46000">
                <a:schemeClr val="bg1">
                  <a:lumMod val="50000"/>
                  <a:tint val="66000"/>
                  <a:satMod val="160000"/>
                  <a:alpha val="71000"/>
                </a:schemeClr>
              </a:gs>
              <a:gs pos="50000">
                <a:schemeClr val="bg1">
                  <a:lumMod val="50000"/>
                  <a:tint val="44500"/>
                  <a:satMod val="160000"/>
                </a:schemeClr>
              </a:gs>
              <a:gs pos="100000">
                <a:schemeClr val="bg1">
                  <a:lumMod val="50000"/>
                  <a:tint val="23500"/>
                  <a:satMod val="16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6" name="5 Rectángulo"/>
          <p:cNvSpPr/>
          <p:nvPr/>
        </p:nvSpPr>
        <p:spPr>
          <a:xfrm>
            <a:off x="7164288" y="3789040"/>
            <a:ext cx="1979712" cy="3068960"/>
          </a:xfrm>
          <a:prstGeom prst="rect">
            <a:avLst/>
          </a:prstGeom>
          <a:gradFill flip="none" rotWithShape="1">
            <a:gsLst>
              <a:gs pos="0">
                <a:srgbClr val="C00000">
                  <a:shade val="30000"/>
                  <a:satMod val="115000"/>
                  <a:alpha val="41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7" name="6 Rectángulo"/>
          <p:cNvSpPr/>
          <p:nvPr/>
        </p:nvSpPr>
        <p:spPr>
          <a:xfrm>
            <a:off x="6156176" y="5301208"/>
            <a:ext cx="3240360" cy="2952328"/>
          </a:xfrm>
          <a:prstGeom prst="rect">
            <a:avLst/>
          </a:prstGeom>
          <a:gradFill flip="none" rotWithShape="1">
            <a:gsLst>
              <a:gs pos="0">
                <a:srgbClr val="C00000">
                  <a:shade val="30000"/>
                  <a:satMod val="115000"/>
                  <a:alpha val="77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pic>
        <p:nvPicPr>
          <p:cNvPr id="48139" name="9 Imagen" descr="Logo_ICAI GDE.jpg"/>
          <p:cNvPicPr>
            <a:picLocks noChangeAspect="1"/>
          </p:cNvPicPr>
          <p:nvPr/>
        </p:nvPicPr>
        <p:blipFill>
          <a:blip r:embed="rId3"/>
          <a:srcRect/>
          <a:stretch>
            <a:fillRect/>
          </a:stretch>
        </p:blipFill>
        <p:spPr bwMode="auto">
          <a:xfrm>
            <a:off x="7092950" y="188913"/>
            <a:ext cx="1727200" cy="954087"/>
          </a:xfrm>
          <a:prstGeom prst="rect">
            <a:avLst/>
          </a:prstGeom>
          <a:noFill/>
          <a:ln w="9525">
            <a:noFill/>
            <a:miter lim="800000"/>
            <a:headEnd/>
            <a:tailEnd/>
          </a:ln>
        </p:spPr>
      </p:pic>
      <p:sp>
        <p:nvSpPr>
          <p:cNvPr id="17431" name="Text Box 23"/>
          <p:cNvSpPr txBox="1">
            <a:spLocks noChangeArrowheads="1"/>
          </p:cNvSpPr>
          <p:nvPr/>
        </p:nvSpPr>
        <p:spPr bwMode="auto">
          <a:xfrm>
            <a:off x="468313" y="981075"/>
            <a:ext cx="8064500" cy="457200"/>
          </a:xfrm>
          <a:prstGeom prst="rect">
            <a:avLst/>
          </a:prstGeom>
          <a:noFill/>
          <a:ln w="9525">
            <a:noFill/>
            <a:miter lim="800000"/>
            <a:headEnd/>
            <a:tailEnd/>
          </a:ln>
          <a:effectLst>
            <a:outerShdw dist="107763" dir="2700000" algn="ctr" rotWithShape="0">
              <a:schemeClr val="bg2">
                <a:alpha val="50000"/>
              </a:schemeClr>
            </a:outerShdw>
          </a:effectLst>
        </p:spPr>
        <p:txBody>
          <a:bodyPr>
            <a:spAutoFit/>
          </a:bodyPr>
          <a:lstStyle/>
          <a:p>
            <a:pPr>
              <a:defRPr/>
            </a:pPr>
            <a:r>
              <a:rPr lang="es-ES" sz="2400" b="1">
                <a:solidFill>
                  <a:srgbClr val="A50021"/>
                </a:solidFill>
                <a:effectLst>
                  <a:outerShdw blurRad="38100" dist="38100" dir="2700000" algn="tl">
                    <a:srgbClr val="C0C0C0"/>
                  </a:outerShdw>
                </a:effectLst>
              </a:rPr>
              <a:t>Publicaciones y Divulgación</a:t>
            </a:r>
          </a:p>
        </p:txBody>
      </p:sp>
      <p:sp>
        <p:nvSpPr>
          <p:cNvPr id="11" name="10 Rectángulo"/>
          <p:cNvSpPr/>
          <p:nvPr/>
        </p:nvSpPr>
        <p:spPr>
          <a:xfrm>
            <a:off x="-93786" y="94407"/>
            <a:ext cx="1919989" cy="400110"/>
          </a:xfrm>
          <a:prstGeom prst="rect">
            <a:avLst/>
          </a:prstGeom>
          <a:noFill/>
        </p:spPr>
        <p:txBody>
          <a:bodyPr>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s-ES" sz="2000" b="1" i="1" cap="all" dirty="0">
                <a:ln/>
                <a:solidFill>
                  <a:schemeClr val="tx1">
                    <a:lumMod val="75000"/>
                    <a:lumOff val="2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Difusión</a:t>
            </a:r>
          </a:p>
        </p:txBody>
      </p:sp>
      <p:sp>
        <p:nvSpPr>
          <p:cNvPr id="48142" name="9 CuadroTexto"/>
          <p:cNvSpPr txBox="1">
            <a:spLocks noChangeArrowheads="1"/>
          </p:cNvSpPr>
          <p:nvPr/>
        </p:nvSpPr>
        <p:spPr bwMode="auto">
          <a:xfrm>
            <a:off x="322263" y="1555750"/>
            <a:ext cx="8713787" cy="4968875"/>
          </a:xfrm>
          <a:prstGeom prst="rect">
            <a:avLst/>
          </a:prstGeom>
          <a:noFill/>
          <a:ln w="9525">
            <a:noFill/>
            <a:miter lim="800000"/>
            <a:headEnd/>
            <a:tailEnd/>
          </a:ln>
        </p:spPr>
        <p:txBody>
          <a:bodyPr>
            <a:spAutoFit/>
          </a:bodyPr>
          <a:lstStyle/>
          <a:p>
            <a:pPr algn="just">
              <a:buFont typeface="Wingdings" pitchFamily="2" charset="2"/>
              <a:buChar char="Ø"/>
            </a:pPr>
            <a:r>
              <a:rPr lang="es-MX" sz="2000" b="1"/>
              <a:t> Se distribuyeron 2 mil elementos de difusión del ICAI</a:t>
            </a:r>
          </a:p>
          <a:p>
            <a:pPr algn="just">
              <a:buFont typeface="Wingdings" pitchFamily="2" charset="2"/>
              <a:buNone/>
            </a:pPr>
            <a:endParaRPr lang="es-MX" sz="2000" b="1"/>
          </a:p>
          <a:p>
            <a:pPr algn="just">
              <a:buFont typeface="Wingdings" pitchFamily="2" charset="2"/>
              <a:buChar char="Ø"/>
            </a:pPr>
            <a:r>
              <a:rPr lang="es-MX" sz="2000" b="1"/>
              <a:t> Se realizaron ruedas de prensa en las Sesiones de Consejo General, foros sobre la Nueva Ley, firma de convenio con AMEVER, presentación del diplomado sobre la DAI con Alianza Cívica y por la conmemoración del Día Internacional del Derecho a Saber</a:t>
            </a:r>
          </a:p>
          <a:p>
            <a:pPr algn="just">
              <a:buFont typeface="Wingdings" pitchFamily="2" charset="2"/>
              <a:buNone/>
            </a:pPr>
            <a:endParaRPr lang="es-MX" sz="2000" b="1"/>
          </a:p>
          <a:p>
            <a:pPr algn="just">
              <a:buFont typeface="Wingdings" pitchFamily="2" charset="2"/>
              <a:buChar char="Ø"/>
            </a:pPr>
            <a:r>
              <a:rPr lang="es-MX" sz="2000" b="1"/>
              <a:t> 240 publicaciones en twitter y 52 publicaciones en facebook</a:t>
            </a:r>
          </a:p>
          <a:p>
            <a:pPr algn="just">
              <a:buFont typeface="Wingdings" pitchFamily="2" charset="2"/>
              <a:buNone/>
            </a:pPr>
            <a:endParaRPr lang="es-MX" sz="2000" b="1"/>
          </a:p>
          <a:p>
            <a:pPr algn="just">
              <a:buFont typeface="Wingdings" pitchFamily="2" charset="2"/>
              <a:buChar char="Ø"/>
            </a:pPr>
            <a:r>
              <a:rPr lang="es-MX" sz="2000" b="1"/>
              <a:t> El Instituto cuenta con 1,940 seguidores en redes sociales, 879 en facebook y 1,061 en twitter</a:t>
            </a:r>
          </a:p>
          <a:p>
            <a:pPr algn="just">
              <a:buFont typeface="Wingdings" pitchFamily="2" charset="2"/>
              <a:buChar char="Ø"/>
            </a:pPr>
            <a:endParaRPr lang="es-MX" sz="2000" b="1"/>
          </a:p>
          <a:p>
            <a:pPr algn="just">
              <a:buFont typeface="Wingdings" pitchFamily="2" charset="2"/>
              <a:buChar char="Ø"/>
            </a:pPr>
            <a:r>
              <a:rPr lang="es-MX" sz="2000" b="1"/>
              <a:t> Se realizaron 18 líneas discursivas, avance del 90%</a:t>
            </a:r>
          </a:p>
          <a:p>
            <a:pPr algn="just">
              <a:buFont typeface="Wingdings" pitchFamily="2" charset="2"/>
              <a:buChar char="Ø"/>
            </a:pPr>
            <a:endParaRPr lang="es-MX" sz="2000" b="1"/>
          </a:p>
          <a:p>
            <a:pPr algn="just">
              <a:buFont typeface="Wingdings" pitchFamily="2" charset="2"/>
              <a:buChar char="Ø"/>
            </a:pPr>
            <a:r>
              <a:rPr lang="es-MX" sz="2000" b="1"/>
              <a:t> En programa de radio se lleva un avance del 70% sobre la meta anual, se preararon 13 guiones / escaletas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Elipse"/>
          <p:cNvSpPr/>
          <p:nvPr/>
        </p:nvSpPr>
        <p:spPr>
          <a:xfrm>
            <a:off x="-2268538" y="0"/>
            <a:ext cx="4086226" cy="6858000"/>
          </a:xfrm>
          <a:prstGeom prst="ellipse">
            <a:avLst/>
          </a:prstGeom>
          <a:gradFill flip="none" rotWithShape="1">
            <a:gsLst>
              <a:gs pos="0">
                <a:schemeClr val="tx1">
                  <a:lumMod val="65000"/>
                  <a:lumOff val="35000"/>
                  <a:tint val="66000"/>
                  <a:satMod val="160000"/>
                  <a:alpha val="52000"/>
                </a:schemeClr>
              </a:gs>
              <a:gs pos="50000">
                <a:schemeClr val="tx1">
                  <a:lumMod val="65000"/>
                  <a:lumOff val="35000"/>
                  <a:tint val="44500"/>
                  <a:satMod val="160000"/>
                </a:schemeClr>
              </a:gs>
              <a:gs pos="100000">
                <a:schemeClr val="tx1">
                  <a:lumMod val="65000"/>
                  <a:lumOff val="35000"/>
                  <a:tint val="23500"/>
                  <a:satMod val="1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5" name="4 Elipse"/>
          <p:cNvSpPr/>
          <p:nvPr/>
        </p:nvSpPr>
        <p:spPr>
          <a:xfrm>
            <a:off x="-756592" y="4941168"/>
            <a:ext cx="3906180" cy="2592288"/>
          </a:xfrm>
          <a:prstGeom prst="ellipse">
            <a:avLst/>
          </a:prstGeom>
          <a:gradFill flip="none" rotWithShape="1">
            <a:gsLst>
              <a:gs pos="46000">
                <a:schemeClr val="bg1">
                  <a:lumMod val="50000"/>
                  <a:tint val="66000"/>
                  <a:satMod val="160000"/>
                  <a:alpha val="71000"/>
                </a:schemeClr>
              </a:gs>
              <a:gs pos="50000">
                <a:schemeClr val="bg1">
                  <a:lumMod val="50000"/>
                  <a:tint val="44500"/>
                  <a:satMod val="160000"/>
                </a:schemeClr>
              </a:gs>
              <a:gs pos="100000">
                <a:schemeClr val="bg1">
                  <a:lumMod val="50000"/>
                  <a:tint val="23500"/>
                  <a:satMod val="16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6" name="5 Rectángulo"/>
          <p:cNvSpPr/>
          <p:nvPr/>
        </p:nvSpPr>
        <p:spPr>
          <a:xfrm>
            <a:off x="7164288" y="3789040"/>
            <a:ext cx="1979712" cy="3068960"/>
          </a:xfrm>
          <a:prstGeom prst="rect">
            <a:avLst/>
          </a:prstGeom>
          <a:gradFill flip="none" rotWithShape="1">
            <a:gsLst>
              <a:gs pos="0">
                <a:srgbClr val="C00000">
                  <a:shade val="30000"/>
                  <a:satMod val="115000"/>
                  <a:alpha val="41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7" name="6 Rectángulo"/>
          <p:cNvSpPr/>
          <p:nvPr/>
        </p:nvSpPr>
        <p:spPr>
          <a:xfrm>
            <a:off x="6156176" y="5301208"/>
            <a:ext cx="3240360" cy="2952328"/>
          </a:xfrm>
          <a:prstGeom prst="rect">
            <a:avLst/>
          </a:prstGeom>
          <a:gradFill flip="none" rotWithShape="1">
            <a:gsLst>
              <a:gs pos="0">
                <a:srgbClr val="C00000">
                  <a:shade val="30000"/>
                  <a:satMod val="115000"/>
                  <a:alpha val="77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pic>
        <p:nvPicPr>
          <p:cNvPr id="50187" name="9 Imagen" descr="Logo_ICAI GDE.jpg"/>
          <p:cNvPicPr>
            <a:picLocks noChangeAspect="1"/>
          </p:cNvPicPr>
          <p:nvPr/>
        </p:nvPicPr>
        <p:blipFill>
          <a:blip r:embed="rId3"/>
          <a:srcRect/>
          <a:stretch>
            <a:fillRect/>
          </a:stretch>
        </p:blipFill>
        <p:spPr bwMode="auto">
          <a:xfrm>
            <a:off x="7092950" y="188913"/>
            <a:ext cx="1727200" cy="954087"/>
          </a:xfrm>
          <a:prstGeom prst="rect">
            <a:avLst/>
          </a:prstGeom>
          <a:noFill/>
          <a:ln w="9525">
            <a:noFill/>
            <a:miter lim="800000"/>
            <a:headEnd/>
            <a:tailEnd/>
          </a:ln>
        </p:spPr>
      </p:pic>
      <p:sp>
        <p:nvSpPr>
          <p:cNvPr id="11" name="10 Rectángulo"/>
          <p:cNvSpPr/>
          <p:nvPr/>
        </p:nvSpPr>
        <p:spPr>
          <a:xfrm>
            <a:off x="-93786" y="94407"/>
            <a:ext cx="1919989" cy="400110"/>
          </a:xfrm>
          <a:prstGeom prst="rect">
            <a:avLst/>
          </a:prstGeom>
          <a:noFill/>
        </p:spPr>
        <p:txBody>
          <a:bodyPr>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s-ES" sz="2000" b="1" i="1" cap="all" dirty="0">
                <a:ln/>
                <a:solidFill>
                  <a:schemeClr val="tx1">
                    <a:lumMod val="75000"/>
                    <a:lumOff val="2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Difusión</a:t>
            </a:r>
          </a:p>
        </p:txBody>
      </p:sp>
      <p:sp>
        <p:nvSpPr>
          <p:cNvPr id="50189" name="9 CuadroTexto"/>
          <p:cNvSpPr txBox="1">
            <a:spLocks noChangeArrowheads="1"/>
          </p:cNvSpPr>
          <p:nvPr/>
        </p:nvSpPr>
        <p:spPr bwMode="auto">
          <a:xfrm>
            <a:off x="322263" y="5300663"/>
            <a:ext cx="8713787" cy="701675"/>
          </a:xfrm>
          <a:prstGeom prst="rect">
            <a:avLst/>
          </a:prstGeom>
          <a:noFill/>
          <a:ln w="9525">
            <a:noFill/>
            <a:miter lim="800000"/>
            <a:headEnd/>
            <a:tailEnd/>
          </a:ln>
        </p:spPr>
        <p:txBody>
          <a:bodyPr>
            <a:spAutoFit/>
          </a:bodyPr>
          <a:lstStyle/>
          <a:p>
            <a:pPr algn="just">
              <a:buFont typeface="Wingdings" pitchFamily="2" charset="2"/>
              <a:buChar char="Ø"/>
            </a:pPr>
            <a:r>
              <a:rPr lang="es-MX" sz="2000" b="1"/>
              <a:t> Se lleva un 50% de avance de la meta anual, video institucional por el 10º Aniversario del Instituto</a:t>
            </a:r>
          </a:p>
        </p:txBody>
      </p:sp>
      <p:sp>
        <p:nvSpPr>
          <p:cNvPr id="2" name="Text Box 23"/>
          <p:cNvSpPr txBox="1">
            <a:spLocks noChangeArrowheads="1"/>
          </p:cNvSpPr>
          <p:nvPr/>
        </p:nvSpPr>
        <p:spPr bwMode="auto">
          <a:xfrm>
            <a:off x="468313" y="4365625"/>
            <a:ext cx="8064500" cy="457200"/>
          </a:xfrm>
          <a:prstGeom prst="rect">
            <a:avLst/>
          </a:prstGeom>
          <a:noFill/>
          <a:ln w="9525">
            <a:noFill/>
            <a:miter lim="800000"/>
            <a:headEnd/>
            <a:tailEnd/>
          </a:ln>
          <a:effectLst>
            <a:outerShdw dist="107763" dir="2700000" algn="ctr" rotWithShape="0">
              <a:schemeClr val="bg2">
                <a:alpha val="50000"/>
              </a:schemeClr>
            </a:outerShdw>
          </a:effectLst>
        </p:spPr>
        <p:txBody>
          <a:bodyPr>
            <a:spAutoFit/>
          </a:bodyPr>
          <a:lstStyle/>
          <a:p>
            <a:pPr>
              <a:defRPr/>
            </a:pPr>
            <a:r>
              <a:rPr lang="es-ES" sz="2400" b="1">
                <a:solidFill>
                  <a:srgbClr val="A50021"/>
                </a:solidFill>
                <a:effectLst>
                  <a:outerShdw blurRad="38100" dist="38100" dir="2700000" algn="tl">
                    <a:srgbClr val="C0C0C0"/>
                  </a:outerShdw>
                </a:effectLst>
              </a:rPr>
              <a:t>Muestra Histórica del Décimo Aniversario</a:t>
            </a:r>
          </a:p>
        </p:txBody>
      </p:sp>
      <p:sp>
        <p:nvSpPr>
          <p:cNvPr id="17431" name="Text Box 23"/>
          <p:cNvSpPr txBox="1">
            <a:spLocks noChangeArrowheads="1"/>
          </p:cNvSpPr>
          <p:nvPr/>
        </p:nvSpPr>
        <p:spPr bwMode="auto">
          <a:xfrm>
            <a:off x="468313" y="981075"/>
            <a:ext cx="8064500" cy="457200"/>
          </a:xfrm>
          <a:prstGeom prst="rect">
            <a:avLst/>
          </a:prstGeom>
          <a:noFill/>
          <a:ln w="9525">
            <a:noFill/>
            <a:miter lim="800000"/>
            <a:headEnd/>
            <a:tailEnd/>
          </a:ln>
          <a:effectLst>
            <a:outerShdw dist="107763" dir="2700000" algn="ctr" rotWithShape="0">
              <a:schemeClr val="bg2">
                <a:alpha val="50000"/>
              </a:schemeClr>
            </a:outerShdw>
          </a:effectLst>
        </p:spPr>
        <p:txBody>
          <a:bodyPr>
            <a:spAutoFit/>
          </a:bodyPr>
          <a:lstStyle/>
          <a:p>
            <a:pPr>
              <a:defRPr/>
            </a:pPr>
            <a:r>
              <a:rPr lang="es-ES" sz="2400" b="1">
                <a:solidFill>
                  <a:srgbClr val="A50021"/>
                </a:solidFill>
                <a:effectLst>
                  <a:outerShdw blurRad="38100" dist="38100" dir="2700000" algn="tl">
                    <a:srgbClr val="C0C0C0"/>
                  </a:outerShdw>
                </a:effectLst>
              </a:rPr>
              <a:t>Publicaciones y Divulgación</a:t>
            </a:r>
          </a:p>
        </p:txBody>
      </p:sp>
      <p:sp>
        <p:nvSpPr>
          <p:cNvPr id="50192" name="9 CuadroTexto"/>
          <p:cNvSpPr txBox="1">
            <a:spLocks noChangeArrowheads="1"/>
          </p:cNvSpPr>
          <p:nvPr/>
        </p:nvSpPr>
        <p:spPr bwMode="auto">
          <a:xfrm>
            <a:off x="322263" y="1724025"/>
            <a:ext cx="8713787" cy="1920875"/>
          </a:xfrm>
          <a:prstGeom prst="rect">
            <a:avLst/>
          </a:prstGeom>
          <a:noFill/>
          <a:ln w="9525">
            <a:noFill/>
            <a:miter lim="800000"/>
            <a:headEnd/>
            <a:tailEnd/>
          </a:ln>
        </p:spPr>
        <p:txBody>
          <a:bodyPr>
            <a:spAutoFit/>
          </a:bodyPr>
          <a:lstStyle/>
          <a:p>
            <a:pPr algn="just">
              <a:buFont typeface="Wingdings" pitchFamily="2" charset="2"/>
              <a:buChar char="Ø"/>
            </a:pPr>
            <a:r>
              <a:rPr lang="es-MX" sz="2000" b="1"/>
              <a:t> Se iniciaron los trabajos para la elaboración de la Memoria de la Nueva Ley de Acceso a la Información Pública y Protección de Datos Personales para el Estado de Coahuila de Zaragoza</a:t>
            </a:r>
          </a:p>
          <a:p>
            <a:pPr algn="just">
              <a:buFont typeface="Wingdings" pitchFamily="2" charset="2"/>
              <a:buNone/>
            </a:pPr>
            <a:endParaRPr lang="es-MX" sz="2000" b="1"/>
          </a:p>
          <a:p>
            <a:pPr algn="just">
              <a:buFont typeface="Wingdings" pitchFamily="2" charset="2"/>
              <a:buChar char="Ø"/>
            </a:pPr>
            <a:r>
              <a:rPr lang="es-MX" sz="2000" b="1"/>
              <a:t> Se enviaron memorándums a las Unidades Administrativas a fin de recabar la información para el 10º Informe Anual de Resultados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2357448" y="2464162"/>
            <a:ext cx="4374916" cy="1446551"/>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s-ES" sz="8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cs typeface="+mn-cs"/>
              </a:rPr>
              <a:t>Gracias</a:t>
            </a:r>
          </a:p>
        </p:txBody>
      </p:sp>
      <p:sp>
        <p:nvSpPr>
          <p:cNvPr id="2" name="3 Elipse"/>
          <p:cNvSpPr/>
          <p:nvPr/>
        </p:nvSpPr>
        <p:spPr>
          <a:xfrm>
            <a:off x="-2268538" y="0"/>
            <a:ext cx="4086226" cy="6858000"/>
          </a:xfrm>
          <a:prstGeom prst="ellipse">
            <a:avLst/>
          </a:prstGeom>
          <a:gradFill flip="none" rotWithShape="1">
            <a:gsLst>
              <a:gs pos="0">
                <a:schemeClr val="tx1">
                  <a:lumMod val="65000"/>
                  <a:lumOff val="35000"/>
                  <a:tint val="66000"/>
                  <a:satMod val="160000"/>
                  <a:alpha val="52000"/>
                </a:schemeClr>
              </a:gs>
              <a:gs pos="50000">
                <a:schemeClr val="tx1">
                  <a:lumMod val="65000"/>
                  <a:lumOff val="35000"/>
                  <a:tint val="44500"/>
                  <a:satMod val="160000"/>
                </a:schemeClr>
              </a:gs>
              <a:gs pos="100000">
                <a:schemeClr val="tx1">
                  <a:lumMod val="65000"/>
                  <a:lumOff val="35000"/>
                  <a:tint val="23500"/>
                  <a:satMod val="1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pic>
        <p:nvPicPr>
          <p:cNvPr id="52227" name="9 Imagen" descr="Logo_ICAI GDE.jpg"/>
          <p:cNvPicPr>
            <a:picLocks noChangeAspect="1"/>
          </p:cNvPicPr>
          <p:nvPr/>
        </p:nvPicPr>
        <p:blipFill>
          <a:blip r:embed="rId2"/>
          <a:srcRect/>
          <a:stretch>
            <a:fillRect/>
          </a:stretch>
        </p:blipFill>
        <p:spPr bwMode="auto">
          <a:xfrm>
            <a:off x="7092950" y="188913"/>
            <a:ext cx="1727200" cy="954087"/>
          </a:xfrm>
          <a:prstGeom prst="rect">
            <a:avLst/>
          </a:prstGeom>
          <a:noFill/>
          <a:ln w="9525">
            <a:noFill/>
            <a:miter lim="800000"/>
            <a:headEnd/>
            <a:tailEnd/>
          </a:ln>
        </p:spPr>
      </p:pic>
      <p:sp>
        <p:nvSpPr>
          <p:cNvPr id="6" name="5 Rectángulo"/>
          <p:cNvSpPr/>
          <p:nvPr/>
        </p:nvSpPr>
        <p:spPr>
          <a:xfrm>
            <a:off x="7164288" y="3789040"/>
            <a:ext cx="1979712" cy="3068960"/>
          </a:xfrm>
          <a:prstGeom prst="rect">
            <a:avLst/>
          </a:prstGeom>
          <a:gradFill flip="none" rotWithShape="1">
            <a:gsLst>
              <a:gs pos="0">
                <a:srgbClr val="C00000">
                  <a:shade val="30000"/>
                  <a:satMod val="115000"/>
                  <a:alpha val="41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7" name="6 Rectángulo"/>
          <p:cNvSpPr/>
          <p:nvPr/>
        </p:nvSpPr>
        <p:spPr>
          <a:xfrm>
            <a:off x="6156176" y="5301208"/>
            <a:ext cx="3240360" cy="2952328"/>
          </a:xfrm>
          <a:prstGeom prst="rect">
            <a:avLst/>
          </a:prstGeom>
          <a:gradFill flip="none" rotWithShape="1">
            <a:gsLst>
              <a:gs pos="0">
                <a:srgbClr val="C00000">
                  <a:shade val="30000"/>
                  <a:satMod val="115000"/>
                  <a:alpha val="77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Elipse"/>
          <p:cNvSpPr/>
          <p:nvPr/>
        </p:nvSpPr>
        <p:spPr>
          <a:xfrm>
            <a:off x="-2268538" y="0"/>
            <a:ext cx="4086226" cy="6858000"/>
          </a:xfrm>
          <a:prstGeom prst="ellipse">
            <a:avLst/>
          </a:prstGeom>
          <a:gradFill flip="none" rotWithShape="1">
            <a:gsLst>
              <a:gs pos="0">
                <a:schemeClr val="tx1">
                  <a:lumMod val="65000"/>
                  <a:lumOff val="35000"/>
                  <a:tint val="66000"/>
                  <a:satMod val="160000"/>
                  <a:alpha val="52000"/>
                </a:schemeClr>
              </a:gs>
              <a:gs pos="50000">
                <a:schemeClr val="tx1">
                  <a:lumMod val="65000"/>
                  <a:lumOff val="35000"/>
                  <a:tint val="44500"/>
                  <a:satMod val="160000"/>
                </a:schemeClr>
              </a:gs>
              <a:gs pos="100000">
                <a:schemeClr val="tx1">
                  <a:lumMod val="65000"/>
                  <a:lumOff val="35000"/>
                  <a:tint val="23500"/>
                  <a:satMod val="1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dirty="0"/>
          </a:p>
        </p:txBody>
      </p:sp>
      <p:sp>
        <p:nvSpPr>
          <p:cNvPr id="5" name="4 Elipse"/>
          <p:cNvSpPr/>
          <p:nvPr/>
        </p:nvSpPr>
        <p:spPr>
          <a:xfrm>
            <a:off x="-756592" y="4941168"/>
            <a:ext cx="3906180" cy="2592288"/>
          </a:xfrm>
          <a:prstGeom prst="ellipse">
            <a:avLst/>
          </a:prstGeom>
          <a:gradFill flip="none" rotWithShape="1">
            <a:gsLst>
              <a:gs pos="46000">
                <a:schemeClr val="bg1">
                  <a:lumMod val="50000"/>
                  <a:tint val="66000"/>
                  <a:satMod val="160000"/>
                  <a:alpha val="71000"/>
                </a:schemeClr>
              </a:gs>
              <a:gs pos="50000">
                <a:schemeClr val="bg1">
                  <a:lumMod val="50000"/>
                  <a:tint val="44500"/>
                  <a:satMod val="160000"/>
                </a:schemeClr>
              </a:gs>
              <a:gs pos="100000">
                <a:schemeClr val="bg1">
                  <a:lumMod val="50000"/>
                  <a:tint val="23500"/>
                  <a:satMod val="16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dirty="0"/>
          </a:p>
        </p:txBody>
      </p:sp>
      <p:sp>
        <p:nvSpPr>
          <p:cNvPr id="6" name="5 Rectángulo"/>
          <p:cNvSpPr/>
          <p:nvPr/>
        </p:nvSpPr>
        <p:spPr>
          <a:xfrm>
            <a:off x="7164288" y="3789040"/>
            <a:ext cx="1979712" cy="3068960"/>
          </a:xfrm>
          <a:prstGeom prst="rect">
            <a:avLst/>
          </a:prstGeom>
          <a:gradFill flip="none" rotWithShape="1">
            <a:gsLst>
              <a:gs pos="0">
                <a:srgbClr val="C00000">
                  <a:shade val="30000"/>
                  <a:satMod val="115000"/>
                  <a:alpha val="41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dirty="0"/>
          </a:p>
        </p:txBody>
      </p:sp>
      <p:sp>
        <p:nvSpPr>
          <p:cNvPr id="7" name="6 Rectángulo"/>
          <p:cNvSpPr/>
          <p:nvPr/>
        </p:nvSpPr>
        <p:spPr>
          <a:xfrm>
            <a:off x="6156176" y="5301208"/>
            <a:ext cx="3240360" cy="2952328"/>
          </a:xfrm>
          <a:prstGeom prst="rect">
            <a:avLst/>
          </a:prstGeom>
          <a:gradFill flip="none" rotWithShape="1">
            <a:gsLst>
              <a:gs pos="0">
                <a:srgbClr val="C00000">
                  <a:shade val="30000"/>
                  <a:satMod val="115000"/>
                  <a:alpha val="77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dirty="0"/>
          </a:p>
        </p:txBody>
      </p:sp>
      <p:sp>
        <p:nvSpPr>
          <p:cNvPr id="11" name="10 Rectángulo"/>
          <p:cNvSpPr/>
          <p:nvPr/>
        </p:nvSpPr>
        <p:spPr>
          <a:xfrm>
            <a:off x="-1260648" y="260648"/>
            <a:ext cx="7680629" cy="400110"/>
          </a:xfrm>
          <a:prstGeom prst="rect">
            <a:avLst/>
          </a:prstGeom>
          <a:noFill/>
        </p:spPr>
        <p:txBody>
          <a:bodyPr>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s-ES" sz="2000" b="1" cap="all" dirty="0">
                <a:ln/>
                <a:solidFill>
                  <a:srgbClr val="A5002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 </a:t>
            </a:r>
          </a:p>
        </p:txBody>
      </p:sp>
      <p:pic>
        <p:nvPicPr>
          <p:cNvPr id="17420" name="7 Imagen" descr="Logo_ICAI GDE.jpg"/>
          <p:cNvPicPr>
            <a:picLocks noChangeAspect="1"/>
          </p:cNvPicPr>
          <p:nvPr/>
        </p:nvPicPr>
        <p:blipFill>
          <a:blip r:embed="rId3"/>
          <a:srcRect/>
          <a:stretch>
            <a:fillRect/>
          </a:stretch>
        </p:blipFill>
        <p:spPr bwMode="auto">
          <a:xfrm>
            <a:off x="6804025" y="260350"/>
            <a:ext cx="2063750" cy="1139825"/>
          </a:xfrm>
          <a:prstGeom prst="rect">
            <a:avLst/>
          </a:prstGeom>
          <a:noFill/>
          <a:ln w="9525">
            <a:noFill/>
            <a:miter lim="800000"/>
            <a:headEnd/>
            <a:tailEnd/>
          </a:ln>
        </p:spPr>
      </p:pic>
      <p:graphicFrame>
        <p:nvGraphicFramePr>
          <p:cNvPr id="15" name="14 Tabla"/>
          <p:cNvGraphicFramePr>
            <a:graphicFrameLocks noGrp="1"/>
          </p:cNvGraphicFramePr>
          <p:nvPr/>
        </p:nvGraphicFramePr>
        <p:xfrm>
          <a:off x="250825" y="3789363"/>
          <a:ext cx="7572375" cy="1800225"/>
        </p:xfrm>
        <a:graphic>
          <a:graphicData uri="http://schemas.openxmlformats.org/drawingml/2006/table">
            <a:tbl>
              <a:tblPr>
                <a:tableStyleId>{5C22544A-7EE6-4342-B048-85BDC9FD1C3A}</a:tableStyleId>
              </a:tblPr>
              <a:tblGrid>
                <a:gridCol w="7572021"/>
              </a:tblGrid>
              <a:tr h="1800200">
                <a:tc>
                  <a:txBody>
                    <a:bodyPr/>
                    <a:lstStyle/>
                    <a:p>
                      <a:pPr algn="ctr" fontAlgn="b"/>
                      <a:endParaRPr lang="es-MX" sz="3600" b="1" i="0" u="none" strike="noStrike" dirty="0">
                        <a:solidFill>
                          <a:srgbClr val="000000"/>
                        </a:solidFill>
                        <a:effectLst/>
                        <a:latin typeface="Arial"/>
                      </a:endParaRPr>
                    </a:p>
                  </a:txBody>
                  <a:tcPr marL="7070" marR="7070" marT="7070" marB="0" anchor="b"/>
                </a:tc>
              </a:tr>
            </a:tbl>
          </a:graphicData>
        </a:graphic>
      </p:graphicFrame>
      <p:sp>
        <p:nvSpPr>
          <p:cNvPr id="17427" name="9 CuadroTexto"/>
          <p:cNvSpPr txBox="1">
            <a:spLocks noChangeArrowheads="1"/>
          </p:cNvSpPr>
          <p:nvPr/>
        </p:nvSpPr>
        <p:spPr bwMode="auto">
          <a:xfrm>
            <a:off x="385763" y="3933825"/>
            <a:ext cx="7426325" cy="1314450"/>
          </a:xfrm>
          <a:prstGeom prst="rect">
            <a:avLst/>
          </a:prstGeom>
          <a:noFill/>
          <a:ln w="9525">
            <a:noFill/>
            <a:miter lim="800000"/>
            <a:headEnd/>
            <a:tailEnd/>
          </a:ln>
        </p:spPr>
        <p:txBody>
          <a:bodyPr>
            <a:spAutoFit/>
          </a:bodyPr>
          <a:lstStyle/>
          <a:p>
            <a:pPr algn="just"/>
            <a:r>
              <a:rPr lang="es-MX" sz="1600"/>
              <a:t>Representar operativamente al Instituto ante dependencias y sociedad civil, siendo un vínculo entre el Consejo General y los empleados del ICAI, así como atendiendo peticiones y necesidades propias y externas. Con el fin de lograr un buen funcionamiento del Instituto que cumple y hace cumplir los acuerdos del Consejo General; además de generar un ambiente agradable y digno.</a:t>
            </a:r>
          </a:p>
        </p:txBody>
      </p:sp>
      <p:sp>
        <p:nvSpPr>
          <p:cNvPr id="17431" name="Text Box 23"/>
          <p:cNvSpPr txBox="1">
            <a:spLocks noChangeArrowheads="1"/>
          </p:cNvSpPr>
          <p:nvPr/>
        </p:nvSpPr>
        <p:spPr bwMode="auto">
          <a:xfrm>
            <a:off x="327025" y="2997200"/>
            <a:ext cx="1941513" cy="579438"/>
          </a:xfrm>
          <a:prstGeom prst="rect">
            <a:avLst/>
          </a:prstGeom>
          <a:noFill/>
          <a:ln w="9525">
            <a:noFill/>
            <a:miter lim="800000"/>
            <a:headEnd/>
            <a:tailEnd/>
          </a:ln>
          <a:effectLst>
            <a:outerShdw dist="107763" dir="2700000" algn="ctr" rotWithShape="0">
              <a:schemeClr val="bg2">
                <a:alpha val="50000"/>
              </a:schemeClr>
            </a:outerShdw>
          </a:effectLst>
        </p:spPr>
        <p:txBody>
          <a:bodyPr wrap="none">
            <a:spAutoFit/>
          </a:bodyPr>
          <a:lstStyle/>
          <a:p>
            <a:pPr>
              <a:defRPr/>
            </a:pPr>
            <a:r>
              <a:rPr lang="es-ES" sz="3200" b="1">
                <a:solidFill>
                  <a:srgbClr val="A50021"/>
                </a:solidFill>
              </a:rPr>
              <a:t>Objetivo:</a:t>
            </a:r>
          </a:p>
        </p:txBody>
      </p:sp>
      <p:sp>
        <p:nvSpPr>
          <p:cNvPr id="17432" name="Text Box 24"/>
          <p:cNvSpPr txBox="1">
            <a:spLocks noChangeArrowheads="1"/>
          </p:cNvSpPr>
          <p:nvPr/>
        </p:nvSpPr>
        <p:spPr bwMode="auto">
          <a:xfrm>
            <a:off x="1604963" y="1724025"/>
            <a:ext cx="6207125" cy="762000"/>
          </a:xfrm>
          <a:prstGeom prst="rect">
            <a:avLst/>
          </a:prstGeom>
          <a:noFill/>
          <a:ln w="9525">
            <a:noFill/>
            <a:miter lim="800000"/>
            <a:headEnd/>
            <a:tailEnd/>
          </a:ln>
          <a:effectLst>
            <a:outerShdw dist="107763" dir="2700000" algn="ctr" rotWithShape="0">
              <a:schemeClr val="bg2">
                <a:alpha val="50000"/>
              </a:schemeClr>
            </a:outerShdw>
          </a:effectLst>
        </p:spPr>
        <p:txBody>
          <a:bodyPr wrap="none">
            <a:spAutoFit/>
          </a:bodyPr>
          <a:lstStyle/>
          <a:p>
            <a:pPr>
              <a:defRPr/>
            </a:pPr>
            <a:r>
              <a:rPr lang="es-ES" sz="4400" b="1">
                <a:solidFill>
                  <a:srgbClr val="A50021"/>
                </a:solidFill>
              </a:rPr>
              <a:t>DIRECCIÓN GENERAL</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Elipse"/>
          <p:cNvSpPr/>
          <p:nvPr/>
        </p:nvSpPr>
        <p:spPr>
          <a:xfrm>
            <a:off x="-2268538" y="0"/>
            <a:ext cx="4086226" cy="6858000"/>
          </a:xfrm>
          <a:prstGeom prst="ellipse">
            <a:avLst/>
          </a:prstGeom>
          <a:gradFill flip="none" rotWithShape="1">
            <a:gsLst>
              <a:gs pos="0">
                <a:schemeClr val="tx1">
                  <a:lumMod val="65000"/>
                  <a:lumOff val="35000"/>
                  <a:tint val="66000"/>
                  <a:satMod val="160000"/>
                  <a:alpha val="52000"/>
                </a:schemeClr>
              </a:gs>
              <a:gs pos="50000">
                <a:schemeClr val="tx1">
                  <a:lumMod val="65000"/>
                  <a:lumOff val="35000"/>
                  <a:tint val="44500"/>
                  <a:satMod val="160000"/>
                </a:schemeClr>
              </a:gs>
              <a:gs pos="100000">
                <a:schemeClr val="tx1">
                  <a:lumMod val="65000"/>
                  <a:lumOff val="35000"/>
                  <a:tint val="23500"/>
                  <a:satMod val="1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dirty="0"/>
          </a:p>
        </p:txBody>
      </p:sp>
      <p:sp>
        <p:nvSpPr>
          <p:cNvPr id="5" name="4 Elipse"/>
          <p:cNvSpPr/>
          <p:nvPr/>
        </p:nvSpPr>
        <p:spPr>
          <a:xfrm>
            <a:off x="-756592" y="4941168"/>
            <a:ext cx="3906180" cy="2592288"/>
          </a:xfrm>
          <a:prstGeom prst="ellipse">
            <a:avLst/>
          </a:prstGeom>
          <a:gradFill flip="none" rotWithShape="1">
            <a:gsLst>
              <a:gs pos="46000">
                <a:schemeClr val="bg1">
                  <a:lumMod val="50000"/>
                  <a:tint val="66000"/>
                  <a:satMod val="160000"/>
                  <a:alpha val="71000"/>
                </a:schemeClr>
              </a:gs>
              <a:gs pos="50000">
                <a:schemeClr val="bg1">
                  <a:lumMod val="50000"/>
                  <a:tint val="44500"/>
                  <a:satMod val="160000"/>
                </a:schemeClr>
              </a:gs>
              <a:gs pos="100000">
                <a:schemeClr val="bg1">
                  <a:lumMod val="50000"/>
                  <a:tint val="23500"/>
                  <a:satMod val="16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dirty="0"/>
          </a:p>
        </p:txBody>
      </p:sp>
      <p:sp>
        <p:nvSpPr>
          <p:cNvPr id="6" name="5 Rectángulo"/>
          <p:cNvSpPr/>
          <p:nvPr/>
        </p:nvSpPr>
        <p:spPr>
          <a:xfrm>
            <a:off x="7164288" y="3789040"/>
            <a:ext cx="1979712" cy="3068960"/>
          </a:xfrm>
          <a:prstGeom prst="rect">
            <a:avLst/>
          </a:prstGeom>
          <a:gradFill flip="none" rotWithShape="1">
            <a:gsLst>
              <a:gs pos="0">
                <a:srgbClr val="C00000">
                  <a:shade val="30000"/>
                  <a:satMod val="115000"/>
                  <a:alpha val="41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dirty="0"/>
          </a:p>
        </p:txBody>
      </p:sp>
      <p:sp>
        <p:nvSpPr>
          <p:cNvPr id="7" name="6 Rectángulo"/>
          <p:cNvSpPr/>
          <p:nvPr/>
        </p:nvSpPr>
        <p:spPr>
          <a:xfrm>
            <a:off x="6156176" y="5301208"/>
            <a:ext cx="3240360" cy="2952328"/>
          </a:xfrm>
          <a:prstGeom prst="rect">
            <a:avLst/>
          </a:prstGeom>
          <a:gradFill flip="none" rotWithShape="1">
            <a:gsLst>
              <a:gs pos="0">
                <a:srgbClr val="C00000">
                  <a:shade val="30000"/>
                  <a:satMod val="115000"/>
                  <a:alpha val="77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dirty="0"/>
          </a:p>
        </p:txBody>
      </p:sp>
      <p:sp>
        <p:nvSpPr>
          <p:cNvPr id="11" name="10 Rectángulo"/>
          <p:cNvSpPr/>
          <p:nvPr/>
        </p:nvSpPr>
        <p:spPr>
          <a:xfrm>
            <a:off x="-1260648" y="260648"/>
            <a:ext cx="7680629" cy="400110"/>
          </a:xfrm>
          <a:prstGeom prst="rect">
            <a:avLst/>
          </a:prstGeom>
          <a:noFill/>
        </p:spPr>
        <p:txBody>
          <a:bodyPr>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s-ES" sz="2000" b="1" cap="all" dirty="0">
                <a:ln/>
                <a:solidFill>
                  <a:srgbClr val="A5002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 </a:t>
            </a:r>
          </a:p>
        </p:txBody>
      </p:sp>
      <p:pic>
        <p:nvPicPr>
          <p:cNvPr id="19468" name="7 Imagen" descr="Logo_ICAI GDE.jpg"/>
          <p:cNvPicPr>
            <a:picLocks noChangeAspect="1"/>
          </p:cNvPicPr>
          <p:nvPr/>
        </p:nvPicPr>
        <p:blipFill>
          <a:blip r:embed="rId3"/>
          <a:srcRect/>
          <a:stretch>
            <a:fillRect/>
          </a:stretch>
        </p:blipFill>
        <p:spPr bwMode="auto">
          <a:xfrm>
            <a:off x="6804025" y="260350"/>
            <a:ext cx="2063750" cy="1139825"/>
          </a:xfrm>
          <a:prstGeom prst="rect">
            <a:avLst/>
          </a:prstGeom>
          <a:noFill/>
          <a:ln w="9525">
            <a:noFill/>
            <a:miter lim="800000"/>
            <a:headEnd/>
            <a:tailEnd/>
          </a:ln>
        </p:spPr>
      </p:pic>
      <p:sp>
        <p:nvSpPr>
          <p:cNvPr id="19469" name="1 CuadroTexto"/>
          <p:cNvSpPr txBox="1">
            <a:spLocks noChangeArrowheads="1"/>
          </p:cNvSpPr>
          <p:nvPr/>
        </p:nvSpPr>
        <p:spPr bwMode="auto">
          <a:xfrm>
            <a:off x="250825" y="2160588"/>
            <a:ext cx="6913563" cy="763587"/>
          </a:xfrm>
          <a:prstGeom prst="rect">
            <a:avLst/>
          </a:prstGeom>
          <a:noFill/>
          <a:ln w="9525">
            <a:noFill/>
            <a:miter lim="800000"/>
            <a:headEnd/>
            <a:tailEnd/>
          </a:ln>
        </p:spPr>
        <p:txBody>
          <a:bodyPr>
            <a:spAutoFit/>
          </a:bodyPr>
          <a:lstStyle/>
          <a:p>
            <a:pPr marL="285750" indent="-285750">
              <a:buFont typeface="Wingdings" pitchFamily="2" charset="2"/>
              <a:buChar char="ü"/>
            </a:pPr>
            <a:r>
              <a:rPr lang="es-MX" sz="1600"/>
              <a:t>De julio - septiembre se </a:t>
            </a:r>
            <a:r>
              <a:rPr lang="es-ES" sz="1600"/>
              <a:t>participó en tres Sesiones Ordinarias y dos Sesiones Extraordinarias de Consejo General.</a:t>
            </a:r>
            <a:endParaRPr lang="es-ES"/>
          </a:p>
          <a:p>
            <a:pPr marL="285750" indent="-285750"/>
            <a:r>
              <a:rPr lang="es-ES" sz="1200">
                <a:solidFill>
                  <a:srgbClr val="7F7F7F"/>
                </a:solidFill>
                <a:latin typeface="Century Gothic" pitchFamily="34" charset="0"/>
              </a:rPr>
              <a:t>       </a:t>
            </a:r>
            <a:endParaRPr lang="es-MX" sz="1200">
              <a:solidFill>
                <a:srgbClr val="7F7F7F"/>
              </a:solidFill>
            </a:endParaRPr>
          </a:p>
        </p:txBody>
      </p:sp>
      <p:sp>
        <p:nvSpPr>
          <p:cNvPr id="19470" name="11 CuadroTexto"/>
          <p:cNvSpPr txBox="1">
            <a:spLocks noChangeArrowheads="1"/>
          </p:cNvSpPr>
          <p:nvPr/>
        </p:nvSpPr>
        <p:spPr bwMode="auto">
          <a:xfrm>
            <a:off x="395288" y="4379913"/>
            <a:ext cx="6913562" cy="1741487"/>
          </a:xfrm>
          <a:prstGeom prst="rect">
            <a:avLst/>
          </a:prstGeom>
          <a:noFill/>
          <a:ln w="9525">
            <a:noFill/>
            <a:miter lim="800000"/>
            <a:headEnd/>
            <a:tailEnd/>
          </a:ln>
        </p:spPr>
        <p:txBody>
          <a:bodyPr>
            <a:spAutoFit/>
          </a:bodyPr>
          <a:lstStyle/>
          <a:p>
            <a:pPr marL="285750" indent="-285750">
              <a:buFont typeface="Wingdings" pitchFamily="2" charset="2"/>
              <a:buChar char="ü"/>
            </a:pPr>
            <a:r>
              <a:rPr lang="es-ES" sz="1600"/>
              <a:t>Se tuvieron:</a:t>
            </a:r>
          </a:p>
          <a:p>
            <a:pPr marL="285750" indent="-285750">
              <a:buFont typeface="Arial" charset="0"/>
              <a:buChar char="•"/>
            </a:pPr>
            <a:r>
              <a:rPr lang="es-ES" sz="1600"/>
              <a:t>13 Reuniones de Acuerdos con la Consejera Presidente</a:t>
            </a:r>
          </a:p>
          <a:p>
            <a:pPr marL="285750" indent="-285750">
              <a:buFont typeface="Arial" charset="0"/>
              <a:buChar char="•"/>
            </a:pPr>
            <a:r>
              <a:rPr lang="es-ES" sz="1600"/>
              <a:t> 2  Reuniones con la Comisión de Vigilancia, Evaluación y Disciplina</a:t>
            </a:r>
          </a:p>
          <a:p>
            <a:pPr marL="285750" indent="-285750">
              <a:buFont typeface="Arial" charset="0"/>
              <a:buChar char="•"/>
            </a:pPr>
            <a:r>
              <a:rPr lang="es-ES" sz="1600"/>
              <a:t>14 Reuniones con Directores</a:t>
            </a:r>
          </a:p>
          <a:p>
            <a:pPr marL="285750" indent="-285750">
              <a:buFont typeface="Arial" charset="0"/>
              <a:buChar char="•"/>
            </a:pPr>
            <a:r>
              <a:rPr lang="es-ES" sz="1600"/>
              <a:t>  5 Reuniones con Consejo General </a:t>
            </a:r>
          </a:p>
          <a:p>
            <a:pPr marL="285750" indent="-285750">
              <a:buFont typeface="Arial" charset="0"/>
              <a:buChar char="•"/>
            </a:pPr>
            <a:endParaRPr lang="es-ES" sz="1600"/>
          </a:p>
          <a:p>
            <a:pPr marL="285750" indent="-285750"/>
            <a:r>
              <a:rPr lang="es-ES" sz="1200">
                <a:solidFill>
                  <a:srgbClr val="7F7F7F"/>
                </a:solidFill>
              </a:rPr>
              <a:t>       </a:t>
            </a:r>
            <a:endParaRPr lang="es-MX" sz="1200"/>
          </a:p>
        </p:txBody>
      </p:sp>
      <p:sp>
        <p:nvSpPr>
          <p:cNvPr id="19474" name="Text Box 18"/>
          <p:cNvSpPr txBox="1">
            <a:spLocks noChangeArrowheads="1"/>
          </p:cNvSpPr>
          <p:nvPr/>
        </p:nvSpPr>
        <p:spPr bwMode="auto">
          <a:xfrm>
            <a:off x="539750" y="1520825"/>
            <a:ext cx="4686300" cy="457200"/>
          </a:xfrm>
          <a:prstGeom prst="rect">
            <a:avLst/>
          </a:prstGeom>
          <a:noFill/>
          <a:ln w="9525">
            <a:noFill/>
            <a:miter lim="800000"/>
            <a:headEnd/>
            <a:tailEnd/>
          </a:ln>
          <a:effectLst>
            <a:outerShdw dist="107763" dir="2700000" algn="ctr" rotWithShape="0">
              <a:schemeClr val="bg2">
                <a:alpha val="50000"/>
              </a:schemeClr>
            </a:outerShdw>
          </a:effectLst>
        </p:spPr>
        <p:txBody>
          <a:bodyPr wrap="none">
            <a:spAutoFit/>
          </a:bodyPr>
          <a:lstStyle/>
          <a:p>
            <a:pPr>
              <a:defRPr/>
            </a:pPr>
            <a:r>
              <a:rPr lang="es-ES" sz="2400" b="1">
                <a:solidFill>
                  <a:srgbClr val="A50021"/>
                </a:solidFill>
              </a:rPr>
              <a:t>Reuniones de Consejo General</a:t>
            </a:r>
          </a:p>
        </p:txBody>
      </p:sp>
      <p:sp>
        <p:nvSpPr>
          <p:cNvPr id="19475" name="Text Box 19"/>
          <p:cNvSpPr txBox="1">
            <a:spLocks noChangeArrowheads="1"/>
          </p:cNvSpPr>
          <p:nvPr/>
        </p:nvSpPr>
        <p:spPr bwMode="auto">
          <a:xfrm>
            <a:off x="539750" y="3325813"/>
            <a:ext cx="6580188" cy="822325"/>
          </a:xfrm>
          <a:prstGeom prst="rect">
            <a:avLst/>
          </a:prstGeom>
          <a:noFill/>
          <a:ln w="9525">
            <a:noFill/>
            <a:miter lim="800000"/>
            <a:headEnd/>
            <a:tailEnd/>
          </a:ln>
          <a:effectLst>
            <a:outerShdw dist="107763" dir="2700000" algn="ctr" rotWithShape="0">
              <a:schemeClr val="bg2">
                <a:alpha val="50000"/>
              </a:schemeClr>
            </a:outerShdw>
          </a:effectLst>
        </p:spPr>
        <p:txBody>
          <a:bodyPr wrap="none">
            <a:spAutoFit/>
          </a:bodyPr>
          <a:lstStyle/>
          <a:p>
            <a:pPr>
              <a:defRPr/>
            </a:pPr>
            <a:r>
              <a:rPr lang="es-ES" sz="2400" b="1">
                <a:solidFill>
                  <a:srgbClr val="A50021"/>
                </a:solidFill>
              </a:rPr>
              <a:t>Reuniones de trabajo con Consejo General, </a:t>
            </a:r>
          </a:p>
          <a:p>
            <a:pPr>
              <a:defRPr/>
            </a:pPr>
            <a:r>
              <a:rPr lang="es-ES" sz="2400" b="1">
                <a:solidFill>
                  <a:srgbClr val="A50021"/>
                </a:solidFill>
              </a:rPr>
              <a:t>Comisiones e Internas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Elipse"/>
          <p:cNvSpPr/>
          <p:nvPr/>
        </p:nvSpPr>
        <p:spPr>
          <a:xfrm>
            <a:off x="-2268538" y="-26988"/>
            <a:ext cx="4086226" cy="6858001"/>
          </a:xfrm>
          <a:prstGeom prst="ellipse">
            <a:avLst/>
          </a:prstGeom>
          <a:gradFill flip="none" rotWithShape="1">
            <a:gsLst>
              <a:gs pos="0">
                <a:schemeClr val="tx1">
                  <a:lumMod val="65000"/>
                  <a:lumOff val="35000"/>
                  <a:tint val="66000"/>
                  <a:satMod val="160000"/>
                  <a:alpha val="52000"/>
                </a:schemeClr>
              </a:gs>
              <a:gs pos="50000">
                <a:schemeClr val="tx1">
                  <a:lumMod val="65000"/>
                  <a:lumOff val="35000"/>
                  <a:tint val="44500"/>
                  <a:satMod val="160000"/>
                </a:schemeClr>
              </a:gs>
              <a:gs pos="100000">
                <a:schemeClr val="tx1">
                  <a:lumMod val="65000"/>
                  <a:lumOff val="35000"/>
                  <a:tint val="23500"/>
                  <a:satMod val="1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dirty="0"/>
          </a:p>
        </p:txBody>
      </p:sp>
      <p:sp>
        <p:nvSpPr>
          <p:cNvPr id="5" name="4 Elipse"/>
          <p:cNvSpPr/>
          <p:nvPr/>
        </p:nvSpPr>
        <p:spPr>
          <a:xfrm>
            <a:off x="-756592" y="4941168"/>
            <a:ext cx="3906180" cy="2592288"/>
          </a:xfrm>
          <a:prstGeom prst="ellipse">
            <a:avLst/>
          </a:prstGeom>
          <a:gradFill flip="none" rotWithShape="1">
            <a:gsLst>
              <a:gs pos="46000">
                <a:schemeClr val="bg1">
                  <a:lumMod val="50000"/>
                  <a:tint val="66000"/>
                  <a:satMod val="160000"/>
                  <a:alpha val="71000"/>
                </a:schemeClr>
              </a:gs>
              <a:gs pos="50000">
                <a:schemeClr val="bg1">
                  <a:lumMod val="50000"/>
                  <a:tint val="44500"/>
                  <a:satMod val="160000"/>
                </a:schemeClr>
              </a:gs>
              <a:gs pos="100000">
                <a:schemeClr val="bg1">
                  <a:lumMod val="50000"/>
                  <a:tint val="23500"/>
                  <a:satMod val="16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dirty="0"/>
          </a:p>
        </p:txBody>
      </p:sp>
      <p:sp>
        <p:nvSpPr>
          <p:cNvPr id="6" name="5 Rectángulo"/>
          <p:cNvSpPr/>
          <p:nvPr/>
        </p:nvSpPr>
        <p:spPr>
          <a:xfrm>
            <a:off x="7164288" y="3789040"/>
            <a:ext cx="1979712" cy="3068960"/>
          </a:xfrm>
          <a:prstGeom prst="rect">
            <a:avLst/>
          </a:prstGeom>
          <a:gradFill flip="none" rotWithShape="1">
            <a:gsLst>
              <a:gs pos="0">
                <a:srgbClr val="C00000">
                  <a:shade val="30000"/>
                  <a:satMod val="115000"/>
                  <a:alpha val="41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dirty="0"/>
          </a:p>
        </p:txBody>
      </p:sp>
      <p:sp>
        <p:nvSpPr>
          <p:cNvPr id="7" name="6 Rectángulo"/>
          <p:cNvSpPr/>
          <p:nvPr/>
        </p:nvSpPr>
        <p:spPr>
          <a:xfrm>
            <a:off x="6156176" y="5301208"/>
            <a:ext cx="3240360" cy="2952328"/>
          </a:xfrm>
          <a:prstGeom prst="rect">
            <a:avLst/>
          </a:prstGeom>
          <a:gradFill flip="none" rotWithShape="1">
            <a:gsLst>
              <a:gs pos="0">
                <a:srgbClr val="C00000">
                  <a:shade val="30000"/>
                  <a:satMod val="115000"/>
                  <a:alpha val="77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dirty="0"/>
          </a:p>
        </p:txBody>
      </p:sp>
      <p:sp>
        <p:nvSpPr>
          <p:cNvPr id="11" name="10 Rectángulo"/>
          <p:cNvSpPr/>
          <p:nvPr/>
        </p:nvSpPr>
        <p:spPr>
          <a:xfrm>
            <a:off x="-1260648" y="260648"/>
            <a:ext cx="7680629" cy="400110"/>
          </a:xfrm>
          <a:prstGeom prst="rect">
            <a:avLst/>
          </a:prstGeom>
          <a:noFill/>
        </p:spPr>
        <p:txBody>
          <a:bodyPr>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s-ES" sz="2000" b="1" cap="all" dirty="0">
                <a:ln/>
                <a:solidFill>
                  <a:srgbClr val="A5002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 </a:t>
            </a:r>
          </a:p>
        </p:txBody>
      </p:sp>
      <p:pic>
        <p:nvPicPr>
          <p:cNvPr id="21516" name="7 Imagen" descr="Logo_ICAI GDE.jpg"/>
          <p:cNvPicPr>
            <a:picLocks noChangeAspect="1"/>
          </p:cNvPicPr>
          <p:nvPr/>
        </p:nvPicPr>
        <p:blipFill>
          <a:blip r:embed="rId3"/>
          <a:srcRect/>
          <a:stretch>
            <a:fillRect/>
          </a:stretch>
        </p:blipFill>
        <p:spPr bwMode="auto">
          <a:xfrm>
            <a:off x="6804025" y="55563"/>
            <a:ext cx="2063750" cy="1141412"/>
          </a:xfrm>
          <a:prstGeom prst="rect">
            <a:avLst/>
          </a:prstGeom>
          <a:noFill/>
          <a:ln w="9525">
            <a:noFill/>
            <a:miter lim="800000"/>
            <a:headEnd/>
            <a:tailEnd/>
          </a:ln>
        </p:spPr>
      </p:pic>
      <p:sp>
        <p:nvSpPr>
          <p:cNvPr id="21517" name="1 CuadroTexto"/>
          <p:cNvSpPr txBox="1">
            <a:spLocks noChangeArrowheads="1"/>
          </p:cNvSpPr>
          <p:nvPr/>
        </p:nvSpPr>
        <p:spPr bwMode="auto">
          <a:xfrm>
            <a:off x="381000" y="1874838"/>
            <a:ext cx="8583613" cy="2474912"/>
          </a:xfrm>
          <a:prstGeom prst="rect">
            <a:avLst/>
          </a:prstGeom>
          <a:noFill/>
          <a:ln w="9525">
            <a:noFill/>
            <a:miter lim="800000"/>
            <a:headEnd/>
            <a:tailEnd/>
          </a:ln>
        </p:spPr>
        <p:txBody>
          <a:bodyPr>
            <a:spAutoFit/>
          </a:bodyPr>
          <a:lstStyle/>
          <a:p>
            <a:pPr marL="285750" indent="-285750">
              <a:buFont typeface="Wingdings" pitchFamily="2" charset="2"/>
              <a:buChar char="ü"/>
            </a:pPr>
            <a:r>
              <a:rPr lang="es-ES" sz="1600"/>
              <a:t>Se llevaron a cabo </a:t>
            </a:r>
            <a:r>
              <a:rPr lang="es-ES" sz="1600" b="1"/>
              <a:t>Reuniones de Trabajo</a:t>
            </a:r>
            <a:r>
              <a:rPr lang="es-ES" sz="1600"/>
              <a:t>; con miembros de ONG´S, con Servidores Públicos del Poder Ejecutivo de la Secretaría de Educación, SEFIR, SEFIN, Secretaría de Salud, Secretaría de Gobierno, entre otras; con Organismos Descentralizados, Organismos Autónomos, Congreso del Estado, Servidores Públicos de los Ayuntamientos de Torreón, Piedras Negras, Abasolo, Candela, Castaños, Cuatro Ciénegas, Escobedo, Frontera, Lamadrid, Monclova, Nadadores, Ocampo, Sacramento, San Buenaventura, Sierra Mojada, Saltillo, Coahuila de Zaragoza.</a:t>
            </a:r>
          </a:p>
          <a:p>
            <a:pPr marL="285750" indent="-285750">
              <a:buFont typeface="Wingdings" pitchFamily="2" charset="2"/>
              <a:buChar char="ü"/>
            </a:pPr>
            <a:r>
              <a:rPr lang="es-ES" sz="1600"/>
              <a:t>3</a:t>
            </a:r>
            <a:r>
              <a:rPr lang="es-ES" sz="1600" b="1"/>
              <a:t> </a:t>
            </a:r>
            <a:r>
              <a:rPr lang="es-ES" sz="1600"/>
              <a:t>entrevistas en Radio</a:t>
            </a:r>
          </a:p>
          <a:p>
            <a:pPr marL="285750" indent="-285750">
              <a:buFont typeface="Wingdings" pitchFamily="2" charset="2"/>
              <a:buChar char="ü"/>
            </a:pPr>
            <a:r>
              <a:rPr lang="es-ES" sz="1600"/>
              <a:t>1 rueda de prensa</a:t>
            </a:r>
            <a:endParaRPr lang="es-ES"/>
          </a:p>
          <a:p>
            <a:pPr marL="285750" indent="-285750"/>
            <a:endParaRPr lang="es-MX" sz="1200"/>
          </a:p>
        </p:txBody>
      </p:sp>
      <p:sp>
        <p:nvSpPr>
          <p:cNvPr id="21518" name="12 CuadroTexto"/>
          <p:cNvSpPr txBox="1">
            <a:spLocks noChangeArrowheads="1"/>
          </p:cNvSpPr>
          <p:nvPr/>
        </p:nvSpPr>
        <p:spPr bwMode="auto">
          <a:xfrm>
            <a:off x="395288" y="4868863"/>
            <a:ext cx="6913562" cy="1008062"/>
          </a:xfrm>
          <a:prstGeom prst="rect">
            <a:avLst/>
          </a:prstGeom>
          <a:noFill/>
          <a:ln w="9525">
            <a:noFill/>
            <a:miter lim="800000"/>
            <a:headEnd/>
            <a:tailEnd/>
          </a:ln>
        </p:spPr>
        <p:txBody>
          <a:bodyPr>
            <a:spAutoFit/>
          </a:bodyPr>
          <a:lstStyle/>
          <a:p>
            <a:pPr marL="285750" indent="-285750">
              <a:buFont typeface="Wingdings" pitchFamily="2" charset="2"/>
              <a:buChar char="ü"/>
            </a:pPr>
            <a:r>
              <a:rPr lang="es-ES" sz="1600"/>
              <a:t>La emisión de documentos de la Dirección General fue de:</a:t>
            </a:r>
          </a:p>
          <a:p>
            <a:pPr marL="285750" indent="-285750">
              <a:buFont typeface="Arial" charset="0"/>
              <a:buChar char="•"/>
            </a:pPr>
            <a:r>
              <a:rPr lang="es-ES" sz="1600" b="1"/>
              <a:t>10</a:t>
            </a:r>
            <a:r>
              <a:rPr lang="es-ES" sz="1600"/>
              <a:t> oficios </a:t>
            </a:r>
          </a:p>
          <a:p>
            <a:pPr marL="285750" indent="-285750">
              <a:buFont typeface="Arial" charset="0"/>
              <a:buChar char="•"/>
            </a:pPr>
            <a:r>
              <a:rPr lang="es-ES" sz="1600" b="1"/>
              <a:t>40 </a:t>
            </a:r>
            <a:r>
              <a:rPr lang="es-ES" sz="1600"/>
              <a:t> memorándums</a:t>
            </a:r>
          </a:p>
          <a:p>
            <a:pPr marL="285750" indent="-285750"/>
            <a:r>
              <a:rPr lang="es-ES" sz="1200">
                <a:solidFill>
                  <a:srgbClr val="7F7F7F"/>
                </a:solidFill>
                <a:latin typeface="Century Gothic" pitchFamily="34" charset="0"/>
              </a:rPr>
              <a:t>       </a:t>
            </a:r>
          </a:p>
        </p:txBody>
      </p:sp>
      <p:sp>
        <p:nvSpPr>
          <p:cNvPr id="21522" name="Text Box 18"/>
          <p:cNvSpPr txBox="1">
            <a:spLocks noChangeArrowheads="1"/>
          </p:cNvSpPr>
          <p:nvPr/>
        </p:nvSpPr>
        <p:spPr bwMode="auto">
          <a:xfrm>
            <a:off x="539750" y="1176338"/>
            <a:ext cx="5091113" cy="457200"/>
          </a:xfrm>
          <a:prstGeom prst="rect">
            <a:avLst/>
          </a:prstGeom>
          <a:noFill/>
          <a:ln w="9525">
            <a:noFill/>
            <a:miter lim="800000"/>
            <a:headEnd/>
            <a:tailEnd/>
          </a:ln>
          <a:effectLst>
            <a:outerShdw dist="107763" dir="2700000" algn="ctr" rotWithShape="0">
              <a:schemeClr val="bg2">
                <a:alpha val="50000"/>
              </a:schemeClr>
            </a:outerShdw>
          </a:effectLst>
        </p:spPr>
        <p:txBody>
          <a:bodyPr wrap="none">
            <a:spAutoFit/>
          </a:bodyPr>
          <a:lstStyle/>
          <a:p>
            <a:pPr>
              <a:defRPr/>
            </a:pPr>
            <a:r>
              <a:rPr lang="es-ES" sz="2400" b="1">
                <a:solidFill>
                  <a:srgbClr val="A50021"/>
                </a:solidFill>
              </a:rPr>
              <a:t>Reuniones al exterior del Instituto</a:t>
            </a:r>
          </a:p>
        </p:txBody>
      </p:sp>
      <p:sp>
        <p:nvSpPr>
          <p:cNvPr id="21523" name="Text Box 19"/>
          <p:cNvSpPr txBox="1">
            <a:spLocks noChangeArrowheads="1"/>
          </p:cNvSpPr>
          <p:nvPr/>
        </p:nvSpPr>
        <p:spPr bwMode="auto">
          <a:xfrm>
            <a:off x="539750" y="4340225"/>
            <a:ext cx="3994150" cy="457200"/>
          </a:xfrm>
          <a:prstGeom prst="rect">
            <a:avLst/>
          </a:prstGeom>
          <a:noFill/>
          <a:ln w="9525">
            <a:noFill/>
            <a:miter lim="800000"/>
            <a:headEnd/>
            <a:tailEnd/>
          </a:ln>
          <a:effectLst>
            <a:outerShdw dist="107763" dir="2700000" algn="ctr" rotWithShape="0">
              <a:schemeClr val="bg2">
                <a:alpha val="50000"/>
              </a:schemeClr>
            </a:outerShdw>
          </a:effectLst>
        </p:spPr>
        <p:txBody>
          <a:bodyPr wrap="none">
            <a:spAutoFit/>
          </a:bodyPr>
          <a:lstStyle/>
          <a:p>
            <a:pPr>
              <a:defRPr/>
            </a:pPr>
            <a:r>
              <a:rPr lang="es-ES" sz="2400" b="1">
                <a:solidFill>
                  <a:srgbClr val="A50021"/>
                </a:solidFill>
              </a:rPr>
              <a:t>Documentación elaborada</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Elipse"/>
          <p:cNvSpPr/>
          <p:nvPr/>
        </p:nvSpPr>
        <p:spPr>
          <a:xfrm>
            <a:off x="-2268538" y="0"/>
            <a:ext cx="4086226" cy="6858000"/>
          </a:xfrm>
          <a:prstGeom prst="ellipse">
            <a:avLst/>
          </a:prstGeom>
          <a:gradFill flip="none" rotWithShape="1">
            <a:gsLst>
              <a:gs pos="0">
                <a:schemeClr val="tx1">
                  <a:lumMod val="65000"/>
                  <a:lumOff val="35000"/>
                  <a:tint val="66000"/>
                  <a:satMod val="160000"/>
                  <a:alpha val="52000"/>
                </a:schemeClr>
              </a:gs>
              <a:gs pos="50000">
                <a:schemeClr val="tx1">
                  <a:lumMod val="65000"/>
                  <a:lumOff val="35000"/>
                  <a:tint val="44500"/>
                  <a:satMod val="160000"/>
                </a:schemeClr>
              </a:gs>
              <a:gs pos="100000">
                <a:schemeClr val="tx1">
                  <a:lumMod val="65000"/>
                  <a:lumOff val="35000"/>
                  <a:tint val="23500"/>
                  <a:satMod val="1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5" name="4 Elipse"/>
          <p:cNvSpPr/>
          <p:nvPr/>
        </p:nvSpPr>
        <p:spPr>
          <a:xfrm>
            <a:off x="-756592" y="4941168"/>
            <a:ext cx="3906180" cy="2592288"/>
          </a:xfrm>
          <a:prstGeom prst="ellipse">
            <a:avLst/>
          </a:prstGeom>
          <a:gradFill flip="none" rotWithShape="1">
            <a:gsLst>
              <a:gs pos="46000">
                <a:schemeClr val="bg1">
                  <a:lumMod val="50000"/>
                  <a:tint val="66000"/>
                  <a:satMod val="160000"/>
                  <a:alpha val="71000"/>
                </a:schemeClr>
              </a:gs>
              <a:gs pos="50000">
                <a:schemeClr val="bg1">
                  <a:lumMod val="50000"/>
                  <a:tint val="44500"/>
                  <a:satMod val="160000"/>
                </a:schemeClr>
              </a:gs>
              <a:gs pos="100000">
                <a:schemeClr val="bg1">
                  <a:lumMod val="50000"/>
                  <a:tint val="23500"/>
                  <a:satMod val="16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6" name="5 Rectángulo"/>
          <p:cNvSpPr/>
          <p:nvPr/>
        </p:nvSpPr>
        <p:spPr>
          <a:xfrm>
            <a:off x="7164288" y="3789040"/>
            <a:ext cx="1979712" cy="3068960"/>
          </a:xfrm>
          <a:prstGeom prst="rect">
            <a:avLst/>
          </a:prstGeom>
          <a:gradFill flip="none" rotWithShape="1">
            <a:gsLst>
              <a:gs pos="0">
                <a:srgbClr val="C00000">
                  <a:shade val="30000"/>
                  <a:satMod val="115000"/>
                  <a:alpha val="41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7" name="6 Rectángulo"/>
          <p:cNvSpPr/>
          <p:nvPr/>
        </p:nvSpPr>
        <p:spPr>
          <a:xfrm>
            <a:off x="6156176" y="5301208"/>
            <a:ext cx="3240360" cy="2952328"/>
          </a:xfrm>
          <a:prstGeom prst="rect">
            <a:avLst/>
          </a:prstGeom>
          <a:gradFill flip="none" rotWithShape="1">
            <a:gsLst>
              <a:gs pos="0">
                <a:srgbClr val="C00000">
                  <a:shade val="30000"/>
                  <a:satMod val="115000"/>
                  <a:alpha val="77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11" name="10 Rectángulo"/>
          <p:cNvSpPr/>
          <p:nvPr/>
        </p:nvSpPr>
        <p:spPr>
          <a:xfrm>
            <a:off x="35496" y="170349"/>
            <a:ext cx="2736304" cy="400110"/>
          </a:xfrm>
          <a:prstGeom prst="rect">
            <a:avLst/>
          </a:prstGeom>
          <a:noFill/>
        </p:spPr>
        <p:txBody>
          <a:bodyPr>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s-ES" sz="2000" b="1" i="1" cap="all" dirty="0">
                <a:ln/>
                <a:solidFill>
                  <a:schemeClr val="tx1">
                    <a:lumMod val="75000"/>
                    <a:lumOff val="2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Dirección General</a:t>
            </a:r>
          </a:p>
        </p:txBody>
      </p:sp>
      <p:pic>
        <p:nvPicPr>
          <p:cNvPr id="23564" name="9 Imagen" descr="Logo_ICAI GDE.jpg"/>
          <p:cNvPicPr>
            <a:picLocks noChangeAspect="1"/>
          </p:cNvPicPr>
          <p:nvPr/>
        </p:nvPicPr>
        <p:blipFill>
          <a:blip r:embed="rId3"/>
          <a:srcRect/>
          <a:stretch>
            <a:fillRect/>
          </a:stretch>
        </p:blipFill>
        <p:spPr bwMode="auto">
          <a:xfrm>
            <a:off x="7092950" y="188913"/>
            <a:ext cx="1727200" cy="954087"/>
          </a:xfrm>
          <a:prstGeom prst="rect">
            <a:avLst/>
          </a:prstGeom>
          <a:noFill/>
          <a:ln w="9525">
            <a:noFill/>
            <a:miter lim="800000"/>
            <a:headEnd/>
            <a:tailEnd/>
          </a:ln>
        </p:spPr>
      </p:pic>
      <p:sp>
        <p:nvSpPr>
          <p:cNvPr id="23565" name="9 CuadroTexto"/>
          <p:cNvSpPr txBox="1">
            <a:spLocks noChangeArrowheads="1"/>
          </p:cNvSpPr>
          <p:nvPr/>
        </p:nvSpPr>
        <p:spPr bwMode="auto">
          <a:xfrm>
            <a:off x="250825" y="2997200"/>
            <a:ext cx="8497888" cy="822325"/>
          </a:xfrm>
          <a:prstGeom prst="rect">
            <a:avLst/>
          </a:prstGeom>
          <a:noFill/>
          <a:ln w="9525">
            <a:noFill/>
            <a:miter lim="800000"/>
            <a:headEnd/>
            <a:tailEnd/>
          </a:ln>
        </p:spPr>
        <p:txBody>
          <a:bodyPr>
            <a:spAutoFit/>
          </a:bodyPr>
          <a:lstStyle/>
          <a:p>
            <a:pPr algn="just">
              <a:buFont typeface="Wingdings" pitchFamily="2" charset="2"/>
              <a:buChar char="Ø"/>
            </a:pPr>
            <a:r>
              <a:rPr lang="es-MX" sz="2400" b="1"/>
              <a:t> Se partició en tres Sesiones Ordinarias y dos Sesiones     Extraordinarias del Consejo General del Instituto</a:t>
            </a:r>
          </a:p>
        </p:txBody>
      </p:sp>
      <p:sp>
        <p:nvSpPr>
          <p:cNvPr id="17431" name="Text Box 23"/>
          <p:cNvSpPr txBox="1">
            <a:spLocks noChangeArrowheads="1"/>
          </p:cNvSpPr>
          <p:nvPr/>
        </p:nvSpPr>
        <p:spPr bwMode="auto">
          <a:xfrm>
            <a:off x="539750" y="1985963"/>
            <a:ext cx="6000750" cy="579437"/>
          </a:xfrm>
          <a:prstGeom prst="rect">
            <a:avLst/>
          </a:prstGeom>
          <a:noFill/>
          <a:ln w="9525">
            <a:noFill/>
            <a:miter lim="800000"/>
            <a:headEnd/>
            <a:tailEnd/>
          </a:ln>
          <a:effectLst>
            <a:outerShdw dist="107763" dir="2700000" algn="ctr" rotWithShape="0">
              <a:schemeClr val="bg2">
                <a:alpha val="50000"/>
              </a:schemeClr>
            </a:outerShdw>
          </a:effectLst>
        </p:spPr>
        <p:txBody>
          <a:bodyPr wrap="none">
            <a:spAutoFit/>
          </a:bodyPr>
          <a:lstStyle/>
          <a:p>
            <a:pPr>
              <a:defRPr/>
            </a:pPr>
            <a:r>
              <a:rPr lang="es-ES" sz="3200" b="1">
                <a:solidFill>
                  <a:srgbClr val="A50021"/>
                </a:solidFill>
                <a:effectLst>
                  <a:outerShdw blurRad="38100" dist="38100" dir="2700000" algn="tl">
                    <a:srgbClr val="C0C0C0"/>
                  </a:outerShdw>
                </a:effectLst>
              </a:rPr>
              <a:t>Sesiones del Consejo General</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Elipse"/>
          <p:cNvSpPr/>
          <p:nvPr/>
        </p:nvSpPr>
        <p:spPr>
          <a:xfrm>
            <a:off x="-2268538" y="0"/>
            <a:ext cx="4086226" cy="6858000"/>
          </a:xfrm>
          <a:prstGeom prst="ellipse">
            <a:avLst/>
          </a:prstGeom>
          <a:gradFill flip="none" rotWithShape="1">
            <a:gsLst>
              <a:gs pos="0">
                <a:schemeClr val="tx1">
                  <a:lumMod val="65000"/>
                  <a:lumOff val="35000"/>
                  <a:tint val="66000"/>
                  <a:satMod val="160000"/>
                  <a:alpha val="52000"/>
                </a:schemeClr>
              </a:gs>
              <a:gs pos="50000">
                <a:schemeClr val="tx1">
                  <a:lumMod val="65000"/>
                  <a:lumOff val="35000"/>
                  <a:tint val="44500"/>
                  <a:satMod val="160000"/>
                </a:schemeClr>
              </a:gs>
              <a:gs pos="100000">
                <a:schemeClr val="tx1">
                  <a:lumMod val="65000"/>
                  <a:lumOff val="35000"/>
                  <a:tint val="23500"/>
                  <a:satMod val="1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5" name="4 Elipse"/>
          <p:cNvSpPr/>
          <p:nvPr/>
        </p:nvSpPr>
        <p:spPr>
          <a:xfrm>
            <a:off x="-756592" y="4941168"/>
            <a:ext cx="3906180" cy="2592288"/>
          </a:xfrm>
          <a:prstGeom prst="ellipse">
            <a:avLst/>
          </a:prstGeom>
          <a:gradFill flip="none" rotWithShape="1">
            <a:gsLst>
              <a:gs pos="46000">
                <a:schemeClr val="bg1">
                  <a:lumMod val="50000"/>
                  <a:tint val="66000"/>
                  <a:satMod val="160000"/>
                  <a:alpha val="71000"/>
                </a:schemeClr>
              </a:gs>
              <a:gs pos="50000">
                <a:schemeClr val="bg1">
                  <a:lumMod val="50000"/>
                  <a:tint val="44500"/>
                  <a:satMod val="160000"/>
                </a:schemeClr>
              </a:gs>
              <a:gs pos="100000">
                <a:schemeClr val="bg1">
                  <a:lumMod val="50000"/>
                  <a:tint val="23500"/>
                  <a:satMod val="16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6" name="5 Rectángulo"/>
          <p:cNvSpPr/>
          <p:nvPr/>
        </p:nvSpPr>
        <p:spPr>
          <a:xfrm>
            <a:off x="7164288" y="3789040"/>
            <a:ext cx="1979712" cy="3068960"/>
          </a:xfrm>
          <a:prstGeom prst="rect">
            <a:avLst/>
          </a:prstGeom>
          <a:gradFill flip="none" rotWithShape="1">
            <a:gsLst>
              <a:gs pos="0">
                <a:srgbClr val="C00000">
                  <a:shade val="30000"/>
                  <a:satMod val="115000"/>
                  <a:alpha val="41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7" name="6 Rectángulo"/>
          <p:cNvSpPr/>
          <p:nvPr/>
        </p:nvSpPr>
        <p:spPr>
          <a:xfrm>
            <a:off x="6156176" y="5301208"/>
            <a:ext cx="3240360" cy="2952328"/>
          </a:xfrm>
          <a:prstGeom prst="rect">
            <a:avLst/>
          </a:prstGeom>
          <a:gradFill flip="none" rotWithShape="1">
            <a:gsLst>
              <a:gs pos="0">
                <a:srgbClr val="C00000">
                  <a:shade val="30000"/>
                  <a:satMod val="115000"/>
                  <a:alpha val="77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pic>
        <p:nvPicPr>
          <p:cNvPr id="25611" name="9 Imagen" descr="Logo_ICAI GDE.jpg"/>
          <p:cNvPicPr>
            <a:picLocks noChangeAspect="1"/>
          </p:cNvPicPr>
          <p:nvPr/>
        </p:nvPicPr>
        <p:blipFill>
          <a:blip r:embed="rId3"/>
          <a:srcRect/>
          <a:stretch>
            <a:fillRect/>
          </a:stretch>
        </p:blipFill>
        <p:spPr bwMode="auto">
          <a:xfrm>
            <a:off x="7092950" y="188913"/>
            <a:ext cx="1727200" cy="954087"/>
          </a:xfrm>
          <a:prstGeom prst="rect">
            <a:avLst/>
          </a:prstGeom>
          <a:noFill/>
          <a:ln w="9525">
            <a:noFill/>
            <a:miter lim="800000"/>
            <a:headEnd/>
            <a:tailEnd/>
          </a:ln>
        </p:spPr>
      </p:pic>
      <p:sp>
        <p:nvSpPr>
          <p:cNvPr id="17431" name="Text Box 23"/>
          <p:cNvSpPr txBox="1">
            <a:spLocks noChangeArrowheads="1"/>
          </p:cNvSpPr>
          <p:nvPr/>
        </p:nvSpPr>
        <p:spPr bwMode="auto">
          <a:xfrm>
            <a:off x="323850" y="1520825"/>
            <a:ext cx="2879725" cy="1187450"/>
          </a:xfrm>
          <a:prstGeom prst="rect">
            <a:avLst/>
          </a:prstGeom>
          <a:noFill/>
          <a:ln w="9525">
            <a:noFill/>
            <a:miter lim="800000"/>
            <a:headEnd/>
            <a:tailEnd/>
          </a:ln>
          <a:effectLst>
            <a:outerShdw dist="107763" dir="2700000" algn="ctr" rotWithShape="0">
              <a:schemeClr val="bg2">
                <a:alpha val="50000"/>
              </a:schemeClr>
            </a:outerShdw>
          </a:effectLst>
        </p:spPr>
        <p:txBody>
          <a:bodyPr>
            <a:spAutoFit/>
          </a:bodyPr>
          <a:lstStyle/>
          <a:p>
            <a:pPr>
              <a:defRPr/>
            </a:pPr>
            <a:r>
              <a:rPr lang="es-ES" sz="2400" b="1">
                <a:solidFill>
                  <a:srgbClr val="A50021"/>
                </a:solidFill>
                <a:effectLst>
                  <a:outerShdw blurRad="38100" dist="38100" dir="2700000" algn="tl">
                    <a:srgbClr val="C0C0C0"/>
                  </a:outerShdw>
                </a:effectLst>
              </a:rPr>
              <a:t>Curso de la Ley</a:t>
            </a:r>
          </a:p>
          <a:p>
            <a:pPr>
              <a:defRPr/>
            </a:pPr>
            <a:endParaRPr lang="es-ES" sz="2400" b="1">
              <a:effectLst>
                <a:outerShdw blurRad="38100" dist="38100" dir="2700000" algn="tl">
                  <a:srgbClr val="C0C0C0"/>
                </a:outerShdw>
              </a:effectLst>
            </a:endParaRPr>
          </a:p>
          <a:p>
            <a:pPr>
              <a:defRPr/>
            </a:pPr>
            <a:endParaRPr lang="es-ES" sz="2400" b="1">
              <a:solidFill>
                <a:srgbClr val="A50021"/>
              </a:solidFill>
              <a:effectLst>
                <a:outerShdw blurRad="38100" dist="38100" dir="2700000" algn="tl">
                  <a:srgbClr val="C0C0C0"/>
                </a:outerShdw>
              </a:effectLst>
            </a:endParaRPr>
          </a:p>
        </p:txBody>
      </p:sp>
      <p:sp>
        <p:nvSpPr>
          <p:cNvPr id="25613" name="9 CuadroTexto"/>
          <p:cNvSpPr txBox="1">
            <a:spLocks noChangeArrowheads="1"/>
          </p:cNvSpPr>
          <p:nvPr/>
        </p:nvSpPr>
        <p:spPr bwMode="auto">
          <a:xfrm>
            <a:off x="250825" y="2276475"/>
            <a:ext cx="8497888" cy="1006475"/>
          </a:xfrm>
          <a:prstGeom prst="rect">
            <a:avLst/>
          </a:prstGeom>
          <a:noFill/>
          <a:ln w="9525">
            <a:noFill/>
            <a:miter lim="800000"/>
            <a:headEnd/>
            <a:tailEnd/>
          </a:ln>
        </p:spPr>
        <p:txBody>
          <a:bodyPr>
            <a:spAutoFit/>
          </a:bodyPr>
          <a:lstStyle/>
          <a:p>
            <a:pPr algn="just">
              <a:buFont typeface="Wingdings" pitchFamily="2" charset="2"/>
              <a:buChar char="Ø"/>
            </a:pPr>
            <a:r>
              <a:rPr lang="es-MX" sz="2000" b="1"/>
              <a:t> De un total de 42 cursos programados para el 2014, al 3er trimestre del año se han impartido 29 cursos que representa un 69% del total anual</a:t>
            </a:r>
          </a:p>
        </p:txBody>
      </p:sp>
      <p:sp>
        <p:nvSpPr>
          <p:cNvPr id="11" name="10 Rectángulo"/>
          <p:cNvSpPr/>
          <p:nvPr/>
        </p:nvSpPr>
        <p:spPr>
          <a:xfrm>
            <a:off x="-101599" y="126157"/>
            <a:ext cx="2304256" cy="400110"/>
          </a:xfrm>
          <a:prstGeom prst="rect">
            <a:avLst/>
          </a:prstGeom>
          <a:noFill/>
        </p:spPr>
        <p:txBody>
          <a:bodyPr>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s-ES" sz="2000" b="1" i="1" cap="all" dirty="0">
                <a:ln/>
                <a:solidFill>
                  <a:schemeClr val="tx1">
                    <a:lumMod val="75000"/>
                    <a:lumOff val="2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Vinculación</a:t>
            </a:r>
          </a:p>
        </p:txBody>
      </p:sp>
      <p:sp>
        <p:nvSpPr>
          <p:cNvPr id="2" name="Text Box 23"/>
          <p:cNvSpPr txBox="1">
            <a:spLocks noChangeArrowheads="1"/>
          </p:cNvSpPr>
          <p:nvPr/>
        </p:nvSpPr>
        <p:spPr bwMode="auto">
          <a:xfrm>
            <a:off x="250825" y="4005263"/>
            <a:ext cx="7559675" cy="1187450"/>
          </a:xfrm>
          <a:prstGeom prst="rect">
            <a:avLst/>
          </a:prstGeom>
          <a:noFill/>
          <a:ln w="9525">
            <a:noFill/>
            <a:miter lim="800000"/>
            <a:headEnd/>
            <a:tailEnd/>
          </a:ln>
          <a:effectLst>
            <a:outerShdw dist="107763" dir="2700000" algn="ctr" rotWithShape="0">
              <a:schemeClr val="bg2">
                <a:alpha val="50000"/>
              </a:schemeClr>
            </a:outerShdw>
          </a:effectLst>
        </p:spPr>
        <p:txBody>
          <a:bodyPr>
            <a:spAutoFit/>
          </a:bodyPr>
          <a:lstStyle/>
          <a:p>
            <a:pPr>
              <a:defRPr/>
            </a:pPr>
            <a:r>
              <a:rPr lang="es-ES" sz="2400" b="1">
                <a:solidFill>
                  <a:srgbClr val="A50021"/>
                </a:solidFill>
                <a:effectLst>
                  <a:outerShdw blurRad="38100" dist="38100" dir="2700000" algn="tl">
                    <a:srgbClr val="C0C0C0"/>
                  </a:outerShdw>
                </a:effectLst>
              </a:rPr>
              <a:t>Reuniones Municipales (visitas de inspección)</a:t>
            </a:r>
          </a:p>
          <a:p>
            <a:pPr>
              <a:defRPr/>
            </a:pPr>
            <a:endParaRPr lang="es-ES" sz="2400" b="1">
              <a:effectLst>
                <a:outerShdw blurRad="38100" dist="38100" dir="2700000" algn="tl">
                  <a:srgbClr val="C0C0C0"/>
                </a:outerShdw>
              </a:effectLst>
            </a:endParaRPr>
          </a:p>
          <a:p>
            <a:pPr>
              <a:defRPr/>
            </a:pPr>
            <a:endParaRPr lang="es-ES" sz="2400" b="1">
              <a:solidFill>
                <a:srgbClr val="A50021"/>
              </a:solidFill>
              <a:effectLst>
                <a:outerShdw blurRad="38100" dist="38100" dir="2700000" algn="tl">
                  <a:srgbClr val="C0C0C0"/>
                </a:outerShdw>
              </a:effectLst>
            </a:endParaRPr>
          </a:p>
        </p:txBody>
      </p:sp>
      <p:sp>
        <p:nvSpPr>
          <p:cNvPr id="25616" name="9 CuadroTexto"/>
          <p:cNvSpPr txBox="1">
            <a:spLocks noChangeArrowheads="1"/>
          </p:cNvSpPr>
          <p:nvPr/>
        </p:nvSpPr>
        <p:spPr bwMode="auto">
          <a:xfrm>
            <a:off x="177800" y="4652963"/>
            <a:ext cx="8497888" cy="701675"/>
          </a:xfrm>
          <a:prstGeom prst="rect">
            <a:avLst/>
          </a:prstGeom>
          <a:noFill/>
          <a:ln w="9525">
            <a:noFill/>
            <a:miter lim="800000"/>
            <a:headEnd/>
            <a:tailEnd/>
          </a:ln>
        </p:spPr>
        <p:txBody>
          <a:bodyPr>
            <a:spAutoFit/>
          </a:bodyPr>
          <a:lstStyle/>
          <a:p>
            <a:pPr algn="just">
              <a:buFont typeface="Wingdings" pitchFamily="2" charset="2"/>
              <a:buChar char="Ø"/>
            </a:pPr>
            <a:r>
              <a:rPr lang="es-MX" sz="2000" b="1"/>
              <a:t>De las 38 reuniones programadas para el 2014, se han efectuado 32 reuniones que representa un 84% del total anual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Elipse"/>
          <p:cNvSpPr/>
          <p:nvPr/>
        </p:nvSpPr>
        <p:spPr>
          <a:xfrm>
            <a:off x="-2268538" y="0"/>
            <a:ext cx="4086226" cy="6858000"/>
          </a:xfrm>
          <a:prstGeom prst="ellipse">
            <a:avLst/>
          </a:prstGeom>
          <a:gradFill flip="none" rotWithShape="1">
            <a:gsLst>
              <a:gs pos="0">
                <a:schemeClr val="tx1">
                  <a:lumMod val="65000"/>
                  <a:lumOff val="35000"/>
                  <a:tint val="66000"/>
                  <a:satMod val="160000"/>
                  <a:alpha val="52000"/>
                </a:schemeClr>
              </a:gs>
              <a:gs pos="50000">
                <a:schemeClr val="tx1">
                  <a:lumMod val="65000"/>
                  <a:lumOff val="35000"/>
                  <a:tint val="44500"/>
                  <a:satMod val="160000"/>
                </a:schemeClr>
              </a:gs>
              <a:gs pos="100000">
                <a:schemeClr val="tx1">
                  <a:lumMod val="65000"/>
                  <a:lumOff val="35000"/>
                  <a:tint val="23500"/>
                  <a:satMod val="1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5" name="4 Elipse"/>
          <p:cNvSpPr/>
          <p:nvPr/>
        </p:nvSpPr>
        <p:spPr>
          <a:xfrm>
            <a:off x="-756592" y="4941168"/>
            <a:ext cx="3906180" cy="2592288"/>
          </a:xfrm>
          <a:prstGeom prst="ellipse">
            <a:avLst/>
          </a:prstGeom>
          <a:gradFill flip="none" rotWithShape="1">
            <a:gsLst>
              <a:gs pos="46000">
                <a:schemeClr val="bg1">
                  <a:lumMod val="50000"/>
                  <a:tint val="66000"/>
                  <a:satMod val="160000"/>
                  <a:alpha val="71000"/>
                </a:schemeClr>
              </a:gs>
              <a:gs pos="50000">
                <a:schemeClr val="bg1">
                  <a:lumMod val="50000"/>
                  <a:tint val="44500"/>
                  <a:satMod val="160000"/>
                </a:schemeClr>
              </a:gs>
              <a:gs pos="100000">
                <a:schemeClr val="bg1">
                  <a:lumMod val="50000"/>
                  <a:tint val="23500"/>
                  <a:satMod val="16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6" name="5 Rectángulo"/>
          <p:cNvSpPr/>
          <p:nvPr/>
        </p:nvSpPr>
        <p:spPr>
          <a:xfrm>
            <a:off x="7164288" y="3789040"/>
            <a:ext cx="1979712" cy="3068960"/>
          </a:xfrm>
          <a:prstGeom prst="rect">
            <a:avLst/>
          </a:prstGeom>
          <a:gradFill flip="none" rotWithShape="1">
            <a:gsLst>
              <a:gs pos="0">
                <a:srgbClr val="C00000">
                  <a:shade val="30000"/>
                  <a:satMod val="115000"/>
                  <a:alpha val="41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7" name="6 Rectángulo"/>
          <p:cNvSpPr/>
          <p:nvPr/>
        </p:nvSpPr>
        <p:spPr>
          <a:xfrm>
            <a:off x="6156176" y="5301208"/>
            <a:ext cx="3240360" cy="2952328"/>
          </a:xfrm>
          <a:prstGeom prst="rect">
            <a:avLst/>
          </a:prstGeom>
          <a:gradFill flip="none" rotWithShape="1">
            <a:gsLst>
              <a:gs pos="0">
                <a:srgbClr val="C00000">
                  <a:shade val="30000"/>
                  <a:satMod val="115000"/>
                  <a:alpha val="77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pic>
        <p:nvPicPr>
          <p:cNvPr id="27659" name="9 Imagen" descr="Logo_ICAI GDE.jpg"/>
          <p:cNvPicPr>
            <a:picLocks noChangeAspect="1"/>
          </p:cNvPicPr>
          <p:nvPr/>
        </p:nvPicPr>
        <p:blipFill>
          <a:blip r:embed="rId3"/>
          <a:srcRect/>
          <a:stretch>
            <a:fillRect/>
          </a:stretch>
        </p:blipFill>
        <p:spPr bwMode="auto">
          <a:xfrm>
            <a:off x="7092950" y="188913"/>
            <a:ext cx="1727200" cy="954087"/>
          </a:xfrm>
          <a:prstGeom prst="rect">
            <a:avLst/>
          </a:prstGeom>
          <a:noFill/>
          <a:ln w="9525">
            <a:noFill/>
            <a:miter lim="800000"/>
            <a:headEnd/>
            <a:tailEnd/>
          </a:ln>
        </p:spPr>
      </p:pic>
      <p:sp>
        <p:nvSpPr>
          <p:cNvPr id="17431" name="Text Box 23"/>
          <p:cNvSpPr txBox="1">
            <a:spLocks noChangeArrowheads="1"/>
          </p:cNvSpPr>
          <p:nvPr/>
        </p:nvSpPr>
        <p:spPr bwMode="auto">
          <a:xfrm>
            <a:off x="323850" y="3213100"/>
            <a:ext cx="8893175" cy="1552575"/>
          </a:xfrm>
          <a:prstGeom prst="rect">
            <a:avLst/>
          </a:prstGeom>
          <a:noFill/>
          <a:ln w="9525">
            <a:noFill/>
            <a:miter lim="800000"/>
            <a:headEnd/>
            <a:tailEnd/>
          </a:ln>
          <a:effectLst>
            <a:outerShdw dist="107763" dir="2700000" algn="ctr" rotWithShape="0">
              <a:schemeClr val="bg2">
                <a:alpha val="50000"/>
              </a:schemeClr>
            </a:outerShdw>
          </a:effectLst>
        </p:spPr>
        <p:txBody>
          <a:bodyPr>
            <a:spAutoFit/>
          </a:bodyPr>
          <a:lstStyle/>
          <a:p>
            <a:pPr>
              <a:defRPr/>
            </a:pPr>
            <a:r>
              <a:rPr lang="es-ES" sz="2400" b="1">
                <a:solidFill>
                  <a:srgbClr val="A50021"/>
                </a:solidFill>
                <a:effectLst>
                  <a:outerShdw blurRad="38100" dist="38100" dir="2700000" algn="tl">
                    <a:srgbClr val="C0C0C0"/>
                  </a:outerShdw>
                </a:effectLst>
              </a:rPr>
              <a:t>Ampliación de Sujetos Obligados que utilicen </a:t>
            </a:r>
          </a:p>
          <a:p>
            <a:pPr>
              <a:defRPr/>
            </a:pPr>
            <a:r>
              <a:rPr lang="es-ES" sz="2400" b="1">
                <a:solidFill>
                  <a:srgbClr val="A50021"/>
                </a:solidFill>
                <a:effectLst>
                  <a:outerShdw blurRad="38100" dist="38100" dir="2700000" algn="tl">
                    <a:srgbClr val="C0C0C0"/>
                  </a:outerShdw>
                </a:effectLst>
              </a:rPr>
              <a:t>INFOCOAHUILA</a:t>
            </a:r>
          </a:p>
          <a:p>
            <a:pPr>
              <a:defRPr/>
            </a:pPr>
            <a:endParaRPr lang="es-ES" sz="2400" b="1">
              <a:effectLst>
                <a:outerShdw blurRad="38100" dist="38100" dir="2700000" algn="tl">
                  <a:srgbClr val="C0C0C0"/>
                </a:outerShdw>
              </a:effectLst>
            </a:endParaRPr>
          </a:p>
          <a:p>
            <a:pPr>
              <a:defRPr/>
            </a:pPr>
            <a:endParaRPr lang="es-ES" sz="2400" b="1">
              <a:solidFill>
                <a:srgbClr val="A50021"/>
              </a:solidFill>
              <a:effectLst>
                <a:outerShdw blurRad="38100" dist="38100" dir="2700000" algn="tl">
                  <a:srgbClr val="C0C0C0"/>
                </a:outerShdw>
              </a:effectLst>
            </a:endParaRPr>
          </a:p>
        </p:txBody>
      </p:sp>
      <p:sp>
        <p:nvSpPr>
          <p:cNvPr id="27661" name="9 CuadroTexto"/>
          <p:cNvSpPr txBox="1">
            <a:spLocks noChangeArrowheads="1"/>
          </p:cNvSpPr>
          <p:nvPr/>
        </p:nvSpPr>
        <p:spPr bwMode="auto">
          <a:xfrm>
            <a:off x="250825" y="4292600"/>
            <a:ext cx="8497888" cy="1920875"/>
          </a:xfrm>
          <a:prstGeom prst="rect">
            <a:avLst/>
          </a:prstGeom>
          <a:noFill/>
          <a:ln w="9525">
            <a:noFill/>
            <a:miter lim="800000"/>
            <a:headEnd/>
            <a:tailEnd/>
          </a:ln>
        </p:spPr>
        <p:txBody>
          <a:bodyPr>
            <a:spAutoFit/>
          </a:bodyPr>
          <a:lstStyle/>
          <a:p>
            <a:pPr algn="just">
              <a:buFont typeface="Wingdings" pitchFamily="2" charset="2"/>
              <a:buChar char="Ø"/>
            </a:pPr>
            <a:r>
              <a:rPr lang="es-MX" sz="2000" b="1"/>
              <a:t> Se incorporaron 25 municipios y 37 SIMAS municipales, hoy parece ya corta en razón de que la Ley señala la obligación de que todos los Sujetos Obligados, deben estar en el Sistema</a:t>
            </a:r>
          </a:p>
          <a:p>
            <a:pPr algn="just">
              <a:buFont typeface="Wingdings" pitchFamily="2" charset="2"/>
              <a:buChar char="Ø"/>
            </a:pPr>
            <a:endParaRPr lang="es-MX" sz="2000" b="1"/>
          </a:p>
          <a:p>
            <a:pPr algn="just">
              <a:buFont typeface="Wingdings" pitchFamily="2" charset="2"/>
              <a:buChar char="Ø"/>
            </a:pPr>
            <a:r>
              <a:rPr lang="es-MX" sz="2000" b="1"/>
              <a:t> Se han llevado a cabo 25 reuniones con otros Sujetos Obligados, cifra que equivale al 83% del total anual</a:t>
            </a:r>
          </a:p>
        </p:txBody>
      </p:sp>
      <p:sp>
        <p:nvSpPr>
          <p:cNvPr id="11" name="10 Rectángulo"/>
          <p:cNvSpPr/>
          <p:nvPr/>
        </p:nvSpPr>
        <p:spPr>
          <a:xfrm>
            <a:off x="-101599" y="126157"/>
            <a:ext cx="2304256" cy="400110"/>
          </a:xfrm>
          <a:prstGeom prst="rect">
            <a:avLst/>
          </a:prstGeom>
          <a:noFill/>
        </p:spPr>
        <p:txBody>
          <a:bodyPr>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s-ES" sz="2000" b="1" i="1" cap="all" dirty="0">
                <a:ln/>
                <a:solidFill>
                  <a:schemeClr val="tx1">
                    <a:lumMod val="75000"/>
                    <a:lumOff val="2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Vinculación</a:t>
            </a:r>
          </a:p>
        </p:txBody>
      </p:sp>
      <p:sp>
        <p:nvSpPr>
          <p:cNvPr id="2" name="Text Box 23"/>
          <p:cNvSpPr txBox="1">
            <a:spLocks noChangeArrowheads="1"/>
          </p:cNvSpPr>
          <p:nvPr/>
        </p:nvSpPr>
        <p:spPr bwMode="auto">
          <a:xfrm>
            <a:off x="396875" y="1377950"/>
            <a:ext cx="7559675" cy="1187450"/>
          </a:xfrm>
          <a:prstGeom prst="rect">
            <a:avLst/>
          </a:prstGeom>
          <a:noFill/>
          <a:ln w="9525">
            <a:noFill/>
            <a:miter lim="800000"/>
            <a:headEnd/>
            <a:tailEnd/>
          </a:ln>
          <a:effectLst>
            <a:outerShdw dist="107763" dir="2700000" algn="ctr" rotWithShape="0">
              <a:schemeClr val="bg2">
                <a:alpha val="50000"/>
              </a:schemeClr>
            </a:outerShdw>
          </a:effectLst>
        </p:spPr>
        <p:txBody>
          <a:bodyPr>
            <a:spAutoFit/>
          </a:bodyPr>
          <a:lstStyle/>
          <a:p>
            <a:pPr>
              <a:defRPr/>
            </a:pPr>
            <a:r>
              <a:rPr lang="es-ES" sz="2400" b="1">
                <a:solidFill>
                  <a:srgbClr val="A50021"/>
                </a:solidFill>
                <a:effectLst>
                  <a:outerShdw blurRad="38100" dist="38100" dir="2700000" algn="tl">
                    <a:srgbClr val="C0C0C0"/>
                  </a:outerShdw>
                </a:effectLst>
              </a:rPr>
              <a:t>Capacitación de Servidores Públicos</a:t>
            </a:r>
          </a:p>
          <a:p>
            <a:pPr>
              <a:defRPr/>
            </a:pPr>
            <a:endParaRPr lang="es-ES" sz="2400" b="1">
              <a:effectLst>
                <a:outerShdw blurRad="38100" dist="38100" dir="2700000" algn="tl">
                  <a:srgbClr val="C0C0C0"/>
                </a:outerShdw>
              </a:effectLst>
            </a:endParaRPr>
          </a:p>
          <a:p>
            <a:pPr>
              <a:defRPr/>
            </a:pPr>
            <a:endParaRPr lang="es-ES" sz="2400" b="1">
              <a:solidFill>
                <a:srgbClr val="A50021"/>
              </a:solidFill>
              <a:effectLst>
                <a:outerShdw blurRad="38100" dist="38100" dir="2700000" algn="tl">
                  <a:srgbClr val="C0C0C0"/>
                </a:outerShdw>
              </a:effectLst>
            </a:endParaRPr>
          </a:p>
        </p:txBody>
      </p:sp>
      <p:sp>
        <p:nvSpPr>
          <p:cNvPr id="27664" name="9 CuadroTexto"/>
          <p:cNvSpPr txBox="1">
            <a:spLocks noChangeArrowheads="1"/>
          </p:cNvSpPr>
          <p:nvPr/>
        </p:nvSpPr>
        <p:spPr bwMode="auto">
          <a:xfrm>
            <a:off x="250825" y="2079625"/>
            <a:ext cx="8497888" cy="701675"/>
          </a:xfrm>
          <a:prstGeom prst="rect">
            <a:avLst/>
          </a:prstGeom>
          <a:noFill/>
          <a:ln w="9525">
            <a:noFill/>
            <a:miter lim="800000"/>
            <a:headEnd/>
            <a:tailEnd/>
          </a:ln>
        </p:spPr>
        <p:txBody>
          <a:bodyPr>
            <a:spAutoFit/>
          </a:bodyPr>
          <a:lstStyle/>
          <a:p>
            <a:pPr algn="just">
              <a:buFont typeface="Wingdings" pitchFamily="2" charset="2"/>
              <a:buChar char="Ø"/>
            </a:pPr>
            <a:r>
              <a:rPr lang="es-MX" sz="2000" b="1"/>
              <a:t>De una meta para el 2014 de 1000 funcionarios, se han capacitado en diversos temas a 620 , cifra que equivale a un 62% del total anual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Elipse"/>
          <p:cNvSpPr/>
          <p:nvPr/>
        </p:nvSpPr>
        <p:spPr>
          <a:xfrm>
            <a:off x="-2268538" y="0"/>
            <a:ext cx="4086226" cy="6858000"/>
          </a:xfrm>
          <a:prstGeom prst="ellipse">
            <a:avLst/>
          </a:prstGeom>
          <a:gradFill flip="none" rotWithShape="1">
            <a:gsLst>
              <a:gs pos="0">
                <a:schemeClr val="tx1">
                  <a:lumMod val="65000"/>
                  <a:lumOff val="35000"/>
                  <a:tint val="66000"/>
                  <a:satMod val="160000"/>
                  <a:alpha val="52000"/>
                </a:schemeClr>
              </a:gs>
              <a:gs pos="50000">
                <a:schemeClr val="tx1">
                  <a:lumMod val="65000"/>
                  <a:lumOff val="35000"/>
                  <a:tint val="44500"/>
                  <a:satMod val="160000"/>
                </a:schemeClr>
              </a:gs>
              <a:gs pos="100000">
                <a:schemeClr val="tx1">
                  <a:lumMod val="65000"/>
                  <a:lumOff val="35000"/>
                  <a:tint val="23500"/>
                  <a:satMod val="1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5" name="4 Elipse"/>
          <p:cNvSpPr/>
          <p:nvPr/>
        </p:nvSpPr>
        <p:spPr>
          <a:xfrm>
            <a:off x="-756592" y="4941168"/>
            <a:ext cx="3906180" cy="2592288"/>
          </a:xfrm>
          <a:prstGeom prst="ellipse">
            <a:avLst/>
          </a:prstGeom>
          <a:gradFill flip="none" rotWithShape="1">
            <a:gsLst>
              <a:gs pos="46000">
                <a:schemeClr val="bg1">
                  <a:lumMod val="50000"/>
                  <a:tint val="66000"/>
                  <a:satMod val="160000"/>
                  <a:alpha val="71000"/>
                </a:schemeClr>
              </a:gs>
              <a:gs pos="50000">
                <a:schemeClr val="bg1">
                  <a:lumMod val="50000"/>
                  <a:tint val="44500"/>
                  <a:satMod val="160000"/>
                </a:schemeClr>
              </a:gs>
              <a:gs pos="100000">
                <a:schemeClr val="bg1">
                  <a:lumMod val="50000"/>
                  <a:tint val="23500"/>
                  <a:satMod val="16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6" name="5 Rectángulo"/>
          <p:cNvSpPr/>
          <p:nvPr/>
        </p:nvSpPr>
        <p:spPr>
          <a:xfrm>
            <a:off x="7164288" y="3789040"/>
            <a:ext cx="1979712" cy="3068960"/>
          </a:xfrm>
          <a:prstGeom prst="rect">
            <a:avLst/>
          </a:prstGeom>
          <a:gradFill flip="none" rotWithShape="1">
            <a:gsLst>
              <a:gs pos="0">
                <a:srgbClr val="C00000">
                  <a:shade val="30000"/>
                  <a:satMod val="115000"/>
                  <a:alpha val="41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7" name="6 Rectángulo"/>
          <p:cNvSpPr/>
          <p:nvPr/>
        </p:nvSpPr>
        <p:spPr>
          <a:xfrm>
            <a:off x="6156176" y="5301208"/>
            <a:ext cx="3240360" cy="2952328"/>
          </a:xfrm>
          <a:prstGeom prst="rect">
            <a:avLst/>
          </a:prstGeom>
          <a:gradFill flip="none" rotWithShape="1">
            <a:gsLst>
              <a:gs pos="0">
                <a:srgbClr val="C00000">
                  <a:shade val="30000"/>
                  <a:satMod val="115000"/>
                  <a:alpha val="77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11" name="10 Rectángulo"/>
          <p:cNvSpPr/>
          <p:nvPr/>
        </p:nvSpPr>
        <p:spPr>
          <a:xfrm>
            <a:off x="35496" y="170349"/>
            <a:ext cx="4176464" cy="400110"/>
          </a:xfrm>
          <a:prstGeom prst="rect">
            <a:avLst/>
          </a:prstGeom>
          <a:noFill/>
        </p:spPr>
        <p:txBody>
          <a:bodyPr>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s-ES" sz="2000" b="1" i="1" cap="all" dirty="0">
                <a:ln/>
                <a:solidFill>
                  <a:schemeClr val="tx1">
                    <a:lumMod val="75000"/>
                    <a:lumOff val="2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Protección de Datos Personales</a:t>
            </a:r>
          </a:p>
        </p:txBody>
      </p:sp>
      <p:pic>
        <p:nvPicPr>
          <p:cNvPr id="29708" name="9 Imagen" descr="Logo_ICAI GDE.jpg"/>
          <p:cNvPicPr>
            <a:picLocks noChangeAspect="1"/>
          </p:cNvPicPr>
          <p:nvPr/>
        </p:nvPicPr>
        <p:blipFill>
          <a:blip r:embed="rId3"/>
          <a:srcRect/>
          <a:stretch>
            <a:fillRect/>
          </a:stretch>
        </p:blipFill>
        <p:spPr bwMode="auto">
          <a:xfrm>
            <a:off x="7092950" y="188913"/>
            <a:ext cx="1727200" cy="954087"/>
          </a:xfrm>
          <a:prstGeom prst="rect">
            <a:avLst/>
          </a:prstGeom>
          <a:noFill/>
          <a:ln w="9525">
            <a:noFill/>
            <a:miter lim="800000"/>
            <a:headEnd/>
            <a:tailEnd/>
          </a:ln>
        </p:spPr>
      </p:pic>
      <p:sp>
        <p:nvSpPr>
          <p:cNvPr id="17431" name="Text Box 23"/>
          <p:cNvSpPr txBox="1">
            <a:spLocks noChangeArrowheads="1"/>
          </p:cNvSpPr>
          <p:nvPr/>
        </p:nvSpPr>
        <p:spPr bwMode="auto">
          <a:xfrm>
            <a:off x="395288" y="1458913"/>
            <a:ext cx="8064500" cy="457200"/>
          </a:xfrm>
          <a:prstGeom prst="rect">
            <a:avLst/>
          </a:prstGeom>
          <a:noFill/>
          <a:ln w="9525">
            <a:noFill/>
            <a:miter lim="800000"/>
            <a:headEnd/>
            <a:tailEnd/>
          </a:ln>
          <a:effectLst>
            <a:outerShdw dist="107763" dir="2700000" algn="ctr" rotWithShape="0">
              <a:schemeClr val="bg2">
                <a:alpha val="50000"/>
              </a:schemeClr>
            </a:outerShdw>
          </a:effectLst>
        </p:spPr>
        <p:txBody>
          <a:bodyPr>
            <a:spAutoFit/>
          </a:bodyPr>
          <a:lstStyle/>
          <a:p>
            <a:pPr>
              <a:defRPr/>
            </a:pPr>
            <a:r>
              <a:rPr lang="es-ES" sz="2400" b="1">
                <a:solidFill>
                  <a:srgbClr val="A50021"/>
                </a:solidFill>
                <a:effectLst>
                  <a:outerShdw blurRad="38100" dist="38100" dir="2700000" algn="tl">
                    <a:srgbClr val="C0C0C0"/>
                  </a:outerShdw>
                </a:effectLst>
              </a:rPr>
              <a:t>Capacitación Sociedad Civil</a:t>
            </a:r>
          </a:p>
        </p:txBody>
      </p:sp>
      <p:sp>
        <p:nvSpPr>
          <p:cNvPr id="29710" name="9 CuadroTexto"/>
          <p:cNvSpPr txBox="1">
            <a:spLocks noChangeArrowheads="1"/>
          </p:cNvSpPr>
          <p:nvPr/>
        </p:nvSpPr>
        <p:spPr bwMode="auto">
          <a:xfrm>
            <a:off x="250825" y="2060575"/>
            <a:ext cx="8497888" cy="1006475"/>
          </a:xfrm>
          <a:prstGeom prst="rect">
            <a:avLst/>
          </a:prstGeom>
          <a:noFill/>
          <a:ln w="9525">
            <a:noFill/>
            <a:miter lim="800000"/>
            <a:headEnd/>
            <a:tailEnd/>
          </a:ln>
        </p:spPr>
        <p:txBody>
          <a:bodyPr>
            <a:spAutoFit/>
          </a:bodyPr>
          <a:lstStyle/>
          <a:p>
            <a:pPr algn="just">
              <a:buFont typeface="Wingdings" pitchFamily="2" charset="2"/>
              <a:buChar char="Ø"/>
            </a:pPr>
            <a:r>
              <a:rPr lang="es-MX" sz="2000" b="1"/>
              <a:t> Se capacitaron a 20 personas, principalmente directivos de colegios pertenecientes a la Asociación de Colegios Privados de Coahuila, se concluye al 100%</a:t>
            </a:r>
          </a:p>
        </p:txBody>
      </p:sp>
      <p:sp>
        <p:nvSpPr>
          <p:cNvPr id="2" name="Text Box 23"/>
          <p:cNvSpPr txBox="1">
            <a:spLocks noChangeArrowheads="1"/>
          </p:cNvSpPr>
          <p:nvPr/>
        </p:nvSpPr>
        <p:spPr bwMode="auto">
          <a:xfrm>
            <a:off x="395288" y="3763963"/>
            <a:ext cx="8064500" cy="457200"/>
          </a:xfrm>
          <a:prstGeom prst="rect">
            <a:avLst/>
          </a:prstGeom>
          <a:noFill/>
          <a:ln w="9525">
            <a:noFill/>
            <a:miter lim="800000"/>
            <a:headEnd/>
            <a:tailEnd/>
          </a:ln>
          <a:effectLst>
            <a:outerShdw dist="107763" dir="2700000" algn="ctr" rotWithShape="0">
              <a:schemeClr val="bg2">
                <a:alpha val="50000"/>
              </a:schemeClr>
            </a:outerShdw>
          </a:effectLst>
        </p:spPr>
        <p:txBody>
          <a:bodyPr>
            <a:spAutoFit/>
          </a:bodyPr>
          <a:lstStyle/>
          <a:p>
            <a:pPr>
              <a:defRPr/>
            </a:pPr>
            <a:r>
              <a:rPr lang="es-ES" sz="2400" b="1">
                <a:solidFill>
                  <a:srgbClr val="A50021"/>
                </a:solidFill>
                <a:effectLst>
                  <a:outerShdw blurRad="38100" dist="38100" dir="2700000" algn="tl">
                    <a:srgbClr val="C0C0C0"/>
                  </a:outerShdw>
                </a:effectLst>
              </a:rPr>
              <a:t>Certificaciôn de Sujetos Obligados</a:t>
            </a:r>
          </a:p>
        </p:txBody>
      </p:sp>
      <p:sp>
        <p:nvSpPr>
          <p:cNvPr id="29712" name="9 CuadroTexto"/>
          <p:cNvSpPr txBox="1">
            <a:spLocks noChangeArrowheads="1"/>
          </p:cNvSpPr>
          <p:nvPr/>
        </p:nvSpPr>
        <p:spPr bwMode="auto">
          <a:xfrm>
            <a:off x="250825" y="4365625"/>
            <a:ext cx="8497888" cy="701675"/>
          </a:xfrm>
          <a:prstGeom prst="rect">
            <a:avLst/>
          </a:prstGeom>
          <a:noFill/>
          <a:ln w="9525">
            <a:noFill/>
            <a:miter lim="800000"/>
            <a:headEnd/>
            <a:tailEnd/>
          </a:ln>
        </p:spPr>
        <p:txBody>
          <a:bodyPr>
            <a:spAutoFit/>
          </a:bodyPr>
          <a:lstStyle/>
          <a:p>
            <a:pPr algn="just">
              <a:buFont typeface="Wingdings" pitchFamily="2" charset="2"/>
              <a:buChar char="Ø"/>
            </a:pPr>
            <a:r>
              <a:rPr lang="es-MX" sz="2000" b="1"/>
              <a:t> Se dio seguimiento de 24 Sujetos Obligados en cuanto al cumplimiento de las obligaciones en materia, avance del 90%</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Elipse"/>
          <p:cNvSpPr/>
          <p:nvPr/>
        </p:nvSpPr>
        <p:spPr>
          <a:xfrm>
            <a:off x="-2268538" y="0"/>
            <a:ext cx="4086226" cy="6858000"/>
          </a:xfrm>
          <a:prstGeom prst="ellipse">
            <a:avLst/>
          </a:prstGeom>
          <a:gradFill flip="none" rotWithShape="1">
            <a:gsLst>
              <a:gs pos="0">
                <a:schemeClr val="tx1">
                  <a:lumMod val="65000"/>
                  <a:lumOff val="35000"/>
                  <a:tint val="66000"/>
                  <a:satMod val="160000"/>
                  <a:alpha val="52000"/>
                </a:schemeClr>
              </a:gs>
              <a:gs pos="50000">
                <a:schemeClr val="tx1">
                  <a:lumMod val="65000"/>
                  <a:lumOff val="35000"/>
                  <a:tint val="44500"/>
                  <a:satMod val="160000"/>
                </a:schemeClr>
              </a:gs>
              <a:gs pos="100000">
                <a:schemeClr val="tx1">
                  <a:lumMod val="65000"/>
                  <a:lumOff val="35000"/>
                  <a:tint val="23500"/>
                  <a:satMod val="1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5" name="4 Elipse"/>
          <p:cNvSpPr/>
          <p:nvPr/>
        </p:nvSpPr>
        <p:spPr>
          <a:xfrm>
            <a:off x="-756592" y="4941168"/>
            <a:ext cx="3906180" cy="2592288"/>
          </a:xfrm>
          <a:prstGeom prst="ellipse">
            <a:avLst/>
          </a:prstGeom>
          <a:gradFill flip="none" rotWithShape="1">
            <a:gsLst>
              <a:gs pos="46000">
                <a:schemeClr val="bg1">
                  <a:lumMod val="50000"/>
                  <a:tint val="66000"/>
                  <a:satMod val="160000"/>
                  <a:alpha val="71000"/>
                </a:schemeClr>
              </a:gs>
              <a:gs pos="50000">
                <a:schemeClr val="bg1">
                  <a:lumMod val="50000"/>
                  <a:tint val="44500"/>
                  <a:satMod val="160000"/>
                </a:schemeClr>
              </a:gs>
              <a:gs pos="100000">
                <a:schemeClr val="bg1">
                  <a:lumMod val="50000"/>
                  <a:tint val="23500"/>
                  <a:satMod val="16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6" name="5 Rectángulo"/>
          <p:cNvSpPr/>
          <p:nvPr/>
        </p:nvSpPr>
        <p:spPr>
          <a:xfrm>
            <a:off x="7164288" y="3789040"/>
            <a:ext cx="1979712" cy="3068960"/>
          </a:xfrm>
          <a:prstGeom prst="rect">
            <a:avLst/>
          </a:prstGeom>
          <a:gradFill flip="none" rotWithShape="1">
            <a:gsLst>
              <a:gs pos="0">
                <a:srgbClr val="C00000">
                  <a:shade val="30000"/>
                  <a:satMod val="115000"/>
                  <a:alpha val="41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7" name="6 Rectángulo"/>
          <p:cNvSpPr/>
          <p:nvPr/>
        </p:nvSpPr>
        <p:spPr>
          <a:xfrm>
            <a:off x="6156176" y="5301208"/>
            <a:ext cx="3240360" cy="2952328"/>
          </a:xfrm>
          <a:prstGeom prst="rect">
            <a:avLst/>
          </a:prstGeom>
          <a:gradFill flip="none" rotWithShape="1">
            <a:gsLst>
              <a:gs pos="0">
                <a:srgbClr val="C00000">
                  <a:shade val="30000"/>
                  <a:satMod val="115000"/>
                  <a:alpha val="77000"/>
                </a:srgbClr>
              </a:gs>
              <a:gs pos="50000">
                <a:srgbClr val="C00000">
                  <a:shade val="67500"/>
                  <a:satMod val="115000"/>
                </a:srgbClr>
              </a:gs>
              <a:gs pos="100000">
                <a:srgbClr val="C00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11" name="10 Rectángulo"/>
          <p:cNvSpPr/>
          <p:nvPr/>
        </p:nvSpPr>
        <p:spPr>
          <a:xfrm>
            <a:off x="35496" y="170349"/>
            <a:ext cx="4176464" cy="400110"/>
          </a:xfrm>
          <a:prstGeom prst="rect">
            <a:avLst/>
          </a:prstGeom>
          <a:noFill/>
        </p:spPr>
        <p:txBody>
          <a:bodyPr>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s-ES" sz="2000" b="1" i="1" cap="all" dirty="0">
                <a:ln/>
                <a:solidFill>
                  <a:schemeClr val="tx1">
                    <a:lumMod val="75000"/>
                    <a:lumOff val="2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Protección de Datos Personales</a:t>
            </a:r>
          </a:p>
        </p:txBody>
      </p:sp>
      <p:pic>
        <p:nvPicPr>
          <p:cNvPr id="31756" name="9 Imagen" descr="Logo_ICAI GDE.jpg"/>
          <p:cNvPicPr>
            <a:picLocks noChangeAspect="1"/>
          </p:cNvPicPr>
          <p:nvPr/>
        </p:nvPicPr>
        <p:blipFill>
          <a:blip r:embed="rId3"/>
          <a:srcRect/>
          <a:stretch>
            <a:fillRect/>
          </a:stretch>
        </p:blipFill>
        <p:spPr bwMode="auto">
          <a:xfrm>
            <a:off x="7092950" y="188913"/>
            <a:ext cx="1727200" cy="954087"/>
          </a:xfrm>
          <a:prstGeom prst="rect">
            <a:avLst/>
          </a:prstGeom>
          <a:noFill/>
          <a:ln w="9525">
            <a:noFill/>
            <a:miter lim="800000"/>
            <a:headEnd/>
            <a:tailEnd/>
          </a:ln>
        </p:spPr>
      </p:pic>
      <p:sp>
        <p:nvSpPr>
          <p:cNvPr id="17431" name="Text Box 23"/>
          <p:cNvSpPr txBox="1">
            <a:spLocks noChangeArrowheads="1"/>
          </p:cNvSpPr>
          <p:nvPr/>
        </p:nvSpPr>
        <p:spPr bwMode="auto">
          <a:xfrm>
            <a:off x="468313" y="1484313"/>
            <a:ext cx="8064500" cy="457200"/>
          </a:xfrm>
          <a:prstGeom prst="rect">
            <a:avLst/>
          </a:prstGeom>
          <a:noFill/>
          <a:ln w="9525">
            <a:noFill/>
            <a:miter lim="800000"/>
            <a:headEnd/>
            <a:tailEnd/>
          </a:ln>
          <a:effectLst>
            <a:outerShdw dist="107763" dir="2700000" algn="ctr" rotWithShape="0">
              <a:schemeClr val="bg2">
                <a:alpha val="50000"/>
              </a:schemeClr>
            </a:outerShdw>
          </a:effectLst>
        </p:spPr>
        <p:txBody>
          <a:bodyPr>
            <a:spAutoFit/>
          </a:bodyPr>
          <a:lstStyle/>
          <a:p>
            <a:pPr>
              <a:defRPr/>
            </a:pPr>
            <a:r>
              <a:rPr lang="es-ES" sz="2400" b="1">
                <a:solidFill>
                  <a:srgbClr val="A50021"/>
                </a:solidFill>
                <a:effectLst>
                  <a:outerShdw blurRad="38100" dist="38100" dir="2700000" algn="tl">
                    <a:srgbClr val="C0C0C0"/>
                  </a:outerShdw>
                </a:effectLst>
              </a:rPr>
              <a:t>Métrica de la Transparencia</a:t>
            </a:r>
          </a:p>
        </p:txBody>
      </p:sp>
      <p:sp>
        <p:nvSpPr>
          <p:cNvPr id="31758" name="9 CuadroTexto"/>
          <p:cNvSpPr txBox="1">
            <a:spLocks noChangeArrowheads="1"/>
          </p:cNvSpPr>
          <p:nvPr/>
        </p:nvSpPr>
        <p:spPr bwMode="auto">
          <a:xfrm>
            <a:off x="179388" y="2505075"/>
            <a:ext cx="8713787" cy="3444875"/>
          </a:xfrm>
          <a:prstGeom prst="rect">
            <a:avLst/>
          </a:prstGeom>
          <a:noFill/>
          <a:ln w="9525">
            <a:noFill/>
            <a:miter lim="800000"/>
            <a:headEnd/>
            <a:tailEnd/>
          </a:ln>
        </p:spPr>
        <p:txBody>
          <a:bodyPr>
            <a:spAutoFit/>
          </a:bodyPr>
          <a:lstStyle/>
          <a:p>
            <a:pPr algn="just">
              <a:buFont typeface="Wingdings" pitchFamily="2" charset="2"/>
              <a:buChar char="Ø"/>
            </a:pPr>
            <a:r>
              <a:rPr lang="es-MX" sz="2000" b="1"/>
              <a:t> Se ha dado seguimiento a la revisión de las cinco dimensiones: normatividad, portales, usuario simulado, sujeto obligado y capacidades institucionales, se lleva un avance del 90% de la meta anual</a:t>
            </a:r>
          </a:p>
          <a:p>
            <a:pPr algn="just">
              <a:buFont typeface="Wingdings" pitchFamily="2" charset="2"/>
              <a:buNone/>
            </a:pPr>
            <a:endParaRPr lang="es-MX" sz="2000" b="1"/>
          </a:p>
          <a:p>
            <a:pPr algn="just">
              <a:buFont typeface="Wingdings" pitchFamily="2" charset="2"/>
              <a:buChar char="Ø"/>
            </a:pPr>
            <a:r>
              <a:rPr lang="es-MX" sz="2000" b="1"/>
              <a:t> Asistencia al Taller de la Métrica impartido por el CIDE en el IFAI</a:t>
            </a:r>
          </a:p>
          <a:p>
            <a:pPr algn="just">
              <a:buFont typeface="Wingdings" pitchFamily="2" charset="2"/>
              <a:buChar char="Ø"/>
            </a:pPr>
            <a:endParaRPr lang="es-MX" sz="2000" b="1"/>
          </a:p>
          <a:p>
            <a:pPr algn="just">
              <a:buFont typeface="Wingdings" pitchFamily="2" charset="2"/>
              <a:buChar char="Ø"/>
            </a:pPr>
            <a:r>
              <a:rPr lang="es-MX" sz="2000" b="1"/>
              <a:t> Se sostuvieron reuniones con los titulares de las Uniades de Atención de los Sujetos Obligados evaluados, con la finalidad de solicitar su réplica en los particular conforme a resultados preeliminares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3000</TotalTime>
  <Words>1423</Words>
  <Application>Microsoft Office PowerPoint</Application>
  <PresentationFormat>Presentación en pantalla (4:3)</PresentationFormat>
  <Paragraphs>229</Paragraphs>
  <Slides>19</Slides>
  <Notes>18</Notes>
  <HiddenSlides>0</HiddenSlides>
  <MMClips>0</MMClips>
  <ScaleCrop>false</ScaleCrop>
  <HeadingPairs>
    <vt:vector size="6" baseType="variant">
      <vt:variant>
        <vt:lpstr>Fuentes usadas</vt:lpstr>
      </vt:variant>
      <vt:variant>
        <vt:i4>6</vt:i4>
      </vt:variant>
      <vt:variant>
        <vt:lpstr>Plantilla de diseño</vt:lpstr>
      </vt:variant>
      <vt:variant>
        <vt:i4>1</vt:i4>
      </vt:variant>
      <vt:variant>
        <vt:lpstr>Títulos de diapositiva</vt:lpstr>
      </vt:variant>
      <vt:variant>
        <vt:i4>19</vt:i4>
      </vt:variant>
    </vt:vector>
  </HeadingPairs>
  <TitlesOfParts>
    <vt:vector size="26" baseType="lpstr">
      <vt:lpstr>Arial</vt:lpstr>
      <vt:lpstr>Calibri</vt:lpstr>
      <vt:lpstr>Arial Black</vt:lpstr>
      <vt:lpstr>Century Gothic</vt:lpstr>
      <vt:lpstr>Wingdings</vt:lpstr>
      <vt:lpstr>Times New Roman</vt:lpstr>
      <vt:lpstr>Tema de Office</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PAULINA</dc:creator>
  <cp:lastModifiedBy>26</cp:lastModifiedBy>
  <cp:revision>212</cp:revision>
  <cp:lastPrinted>2013-09-25T19:44:03Z</cp:lastPrinted>
  <dcterms:created xsi:type="dcterms:W3CDTF">2012-03-06T15:22:47Z</dcterms:created>
  <dcterms:modified xsi:type="dcterms:W3CDTF">2014-10-29T22:15:10Z</dcterms:modified>
</cp:coreProperties>
</file>